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3"/>
  </p:notesMasterIdLst>
  <p:sldIdLst>
    <p:sldId id="375" r:id="rId5"/>
    <p:sldId id="376" r:id="rId6"/>
    <p:sldId id="444" r:id="rId7"/>
    <p:sldId id="445" r:id="rId8"/>
    <p:sldId id="446" r:id="rId9"/>
    <p:sldId id="447" r:id="rId10"/>
    <p:sldId id="448" r:id="rId11"/>
    <p:sldId id="449" r:id="rId12"/>
    <p:sldId id="450" r:id="rId13"/>
    <p:sldId id="451" r:id="rId14"/>
    <p:sldId id="452" r:id="rId15"/>
    <p:sldId id="453" r:id="rId16"/>
    <p:sldId id="454" r:id="rId17"/>
    <p:sldId id="455" r:id="rId18"/>
    <p:sldId id="456" r:id="rId19"/>
    <p:sldId id="457" r:id="rId20"/>
    <p:sldId id="458" r:id="rId21"/>
    <p:sldId id="459" r:id="rId22"/>
    <p:sldId id="460" r:id="rId23"/>
    <p:sldId id="461" r:id="rId24"/>
    <p:sldId id="462" r:id="rId25"/>
    <p:sldId id="463" r:id="rId26"/>
    <p:sldId id="464" r:id="rId27"/>
    <p:sldId id="465" r:id="rId28"/>
    <p:sldId id="466" r:id="rId29"/>
    <p:sldId id="467" r:id="rId30"/>
    <p:sldId id="468" r:id="rId31"/>
    <p:sldId id="469" r:id="rId32"/>
    <p:sldId id="470" r:id="rId33"/>
    <p:sldId id="471" r:id="rId34"/>
    <p:sldId id="472" r:id="rId35"/>
    <p:sldId id="473" r:id="rId36"/>
    <p:sldId id="474" r:id="rId37"/>
    <p:sldId id="475" r:id="rId38"/>
    <p:sldId id="476" r:id="rId39"/>
    <p:sldId id="477" r:id="rId40"/>
    <p:sldId id="478" r:id="rId41"/>
    <p:sldId id="479" r:id="rId42"/>
    <p:sldId id="480" r:id="rId43"/>
    <p:sldId id="481" r:id="rId44"/>
    <p:sldId id="482" r:id="rId45"/>
    <p:sldId id="483" r:id="rId46"/>
    <p:sldId id="484" r:id="rId47"/>
    <p:sldId id="485" r:id="rId48"/>
    <p:sldId id="442" r:id="rId49"/>
    <p:sldId id="486" r:id="rId50"/>
    <p:sldId id="487" r:id="rId51"/>
    <p:sldId id="488" r:id="rId52"/>
    <p:sldId id="489" r:id="rId53"/>
    <p:sldId id="490" r:id="rId54"/>
    <p:sldId id="438" r:id="rId55"/>
    <p:sldId id="437" r:id="rId56"/>
    <p:sldId id="441" r:id="rId57"/>
    <p:sldId id="439" r:id="rId58"/>
    <p:sldId id="491" r:id="rId59"/>
    <p:sldId id="377" r:id="rId60"/>
    <p:sldId id="379" r:id="rId61"/>
    <p:sldId id="404" r:id="rId62"/>
    <p:sldId id="386" r:id="rId63"/>
    <p:sldId id="405" r:id="rId64"/>
    <p:sldId id="406" r:id="rId65"/>
    <p:sldId id="388" r:id="rId66"/>
    <p:sldId id="407" r:id="rId67"/>
    <p:sldId id="408" r:id="rId68"/>
    <p:sldId id="390" r:id="rId69"/>
    <p:sldId id="410" r:id="rId70"/>
    <p:sldId id="409" r:id="rId71"/>
    <p:sldId id="411" r:id="rId72"/>
    <p:sldId id="412" r:id="rId73"/>
    <p:sldId id="413" r:id="rId74"/>
    <p:sldId id="414" r:id="rId75"/>
    <p:sldId id="415" r:id="rId76"/>
    <p:sldId id="416" r:id="rId77"/>
    <p:sldId id="417" r:id="rId78"/>
    <p:sldId id="418" r:id="rId79"/>
    <p:sldId id="419" r:id="rId80"/>
    <p:sldId id="420" r:id="rId81"/>
    <p:sldId id="421" r:id="rId82"/>
    <p:sldId id="422" r:id="rId83"/>
    <p:sldId id="423" r:id="rId84"/>
    <p:sldId id="424" r:id="rId85"/>
    <p:sldId id="425" r:id="rId86"/>
    <p:sldId id="426" r:id="rId87"/>
    <p:sldId id="430" r:id="rId88"/>
    <p:sldId id="428" r:id="rId89"/>
    <p:sldId id="429" r:id="rId90"/>
    <p:sldId id="427" r:id="rId91"/>
    <p:sldId id="431" r:id="rId92"/>
    <p:sldId id="432" r:id="rId93"/>
    <p:sldId id="433" r:id="rId94"/>
    <p:sldId id="435" r:id="rId95"/>
    <p:sldId id="492" r:id="rId96"/>
    <p:sldId id="434" r:id="rId97"/>
    <p:sldId id="436" r:id="rId98"/>
    <p:sldId id="493" r:id="rId99"/>
    <p:sldId id="494" r:id="rId100"/>
    <p:sldId id="495" r:id="rId101"/>
    <p:sldId id="443" r:id="rId102"/>
    <p:sldId id="496" r:id="rId103"/>
    <p:sldId id="497" r:id="rId104"/>
    <p:sldId id="498" r:id="rId105"/>
    <p:sldId id="499" r:id="rId106"/>
    <p:sldId id="500" r:id="rId107"/>
    <p:sldId id="501" r:id="rId108"/>
    <p:sldId id="502" r:id="rId109"/>
    <p:sldId id="440" r:id="rId110"/>
    <p:sldId id="503" r:id="rId111"/>
    <p:sldId id="374" r:id="rId112"/>
  </p:sldIdLst>
  <p:sldSz cx="9144000" cy="5143500" type="screen16x9"/>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962" userDrawn="1">
          <p15:clr>
            <a:srgbClr val="A4A3A4"/>
          </p15:clr>
        </p15:guide>
        <p15:guide id="2" orient="horz" pos="146" userDrawn="1">
          <p15:clr>
            <a:srgbClr val="A4A3A4"/>
          </p15:clr>
        </p15:guide>
        <p15:guide id="5" pos="1769" userDrawn="1">
          <p15:clr>
            <a:srgbClr val="A4A3A4"/>
          </p15:clr>
        </p15:guide>
        <p15:guide id="6" pos="53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72"/>
    <a:srgbClr val="6AADE4"/>
    <a:srgbClr val="D5D2CA"/>
    <a:srgbClr val="34B233"/>
    <a:srgbClr val="3F9C35"/>
    <a:srgbClr val="FFFFFF"/>
    <a:srgbClr val="000000"/>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034E78-7F5D-4C2E-B375-FC64B27BC917}">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Stijl, donker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Stijl, gemiddeld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14" autoAdjust="0"/>
    <p:restoredTop sz="94660"/>
  </p:normalViewPr>
  <p:slideViewPr>
    <p:cSldViewPr snapToGrid="0" showGuides="1">
      <p:cViewPr>
        <p:scale>
          <a:sx n="100" d="100"/>
          <a:sy n="100" d="100"/>
        </p:scale>
        <p:origin x="3351" y="1908"/>
      </p:cViewPr>
      <p:guideLst>
        <p:guide orient="horz" pos="962"/>
        <p:guide orient="horz" pos="146"/>
        <p:guide pos="1769"/>
        <p:guide pos="5332"/>
      </p:guideLst>
    </p:cSldViewPr>
  </p:slideViewPr>
  <p:notesTextViewPr>
    <p:cViewPr>
      <p:scale>
        <a:sx n="1" d="1"/>
        <a:sy n="1" d="1"/>
      </p:scale>
      <p:origin x="0" y="0"/>
    </p:cViewPr>
  </p:notesTextViewPr>
  <p:sorterViewPr>
    <p:cViewPr varScale="1">
      <p:scale>
        <a:sx n="1" d="1"/>
        <a:sy n="1" d="1"/>
      </p:scale>
      <p:origin x="0" y="0"/>
    </p:cViewPr>
  </p:sorter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tableStyles" Target="tableStyle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slide" Target="slides/slide106.xml"/><Relationship Id="rId115"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EFC83C-B988-4A9E-9713-F559C31F4362}" type="datetimeFigureOut">
              <a:rPr lang="nl-NL" smtClean="0"/>
              <a:t>20-6-2024</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D45D2F-C69D-4D90-B22B-9B2DC58DBD55}" type="slidenum">
              <a:rPr lang="nl-NL" smtClean="0"/>
              <a:t>‹#›</a:t>
            </a:fld>
            <a:endParaRPr lang="nl-NL"/>
          </a:p>
        </p:txBody>
      </p:sp>
    </p:spTree>
    <p:extLst>
      <p:ext uri="{BB962C8B-B14F-4D97-AF65-F5344CB8AC3E}">
        <p14:creationId xmlns:p14="http://schemas.microsoft.com/office/powerpoint/2010/main" val="3454121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3" name="Tijdelijke aanduiding voor tekst 6"/>
          <p:cNvSpPr>
            <a:spLocks noGrp="1"/>
          </p:cNvSpPr>
          <p:nvPr>
            <p:ph type="body" sz="quarter" idx="10"/>
          </p:nvPr>
        </p:nvSpPr>
        <p:spPr>
          <a:xfrm>
            <a:off x="2707274" y="1459473"/>
            <a:ext cx="5855993" cy="2471305"/>
          </a:xfrm>
        </p:spPr>
        <p:txBody>
          <a:bodyPr tIns="45720" bIns="0">
            <a:noAutofit/>
          </a:bodyPr>
          <a:lstStyle>
            <a:lvl1pPr marL="0" indent="0">
              <a:lnSpc>
                <a:spcPts val="1600"/>
              </a:lnSpc>
              <a:spcBef>
                <a:spcPts val="800"/>
              </a:spcBef>
              <a:buClr>
                <a:schemeClr val="accent1"/>
              </a:buClr>
              <a:buNone/>
              <a:defRPr lang="en-GB" sz="1200" dirty="0"/>
            </a:lvl1pPr>
            <a:lvl2pPr marL="177800" indent="-177800">
              <a:lnSpc>
                <a:spcPts val="1600"/>
              </a:lnSpc>
              <a:spcBef>
                <a:spcPts val="800"/>
              </a:spcBef>
              <a:buClr>
                <a:schemeClr val="accent2"/>
              </a:buClr>
              <a:buSzPct val="100000"/>
              <a:defRPr lang="en-GB" sz="1200" dirty="0"/>
            </a:lvl2pPr>
            <a:lvl3pPr marL="538163" indent="-179388">
              <a:lnSpc>
                <a:spcPts val="1600"/>
              </a:lnSpc>
              <a:spcBef>
                <a:spcPts val="800"/>
              </a:spcBef>
              <a:buClr>
                <a:schemeClr val="accent1"/>
              </a:buClr>
              <a:buSzPct val="100000"/>
              <a:defRPr lang="en-GB" sz="1200" dirty="0"/>
            </a:lvl3pPr>
            <a:lvl4pPr marL="896938" indent="-179388">
              <a:lnSpc>
                <a:spcPts val="1600"/>
              </a:lnSpc>
              <a:spcBef>
                <a:spcPts val="800"/>
              </a:spcBef>
              <a:buClr>
                <a:schemeClr val="accent4"/>
              </a:buClr>
              <a:buSzPct val="100000"/>
              <a:defRPr lang="en-GB" sz="1200" dirty="0"/>
            </a:lvl4pPr>
            <a:lvl5pPr marL="1255713" indent="-177800">
              <a:lnSpc>
                <a:spcPts val="1600"/>
              </a:lnSpc>
              <a:spcBef>
                <a:spcPts val="800"/>
              </a:spcBef>
              <a:buSzPct val="100000"/>
              <a:defRPr lang="en-GB" sz="1200" dirty="0"/>
            </a:lvl5pPr>
          </a:lstStyle>
          <a:p>
            <a:pPr lvl="0"/>
            <a:r>
              <a:rPr lang="en-GB" dirty="0" err="1"/>
              <a:t>Klik</a:t>
            </a:r>
            <a:r>
              <a:rPr lang="en-GB" dirty="0"/>
              <a:t> om de </a:t>
            </a:r>
            <a:r>
              <a:rPr lang="en-GB" dirty="0" err="1"/>
              <a:t>modelstijlen</a:t>
            </a:r>
            <a:r>
              <a:rPr lang="en-GB" dirty="0"/>
              <a:t> </a:t>
            </a:r>
            <a:r>
              <a:rPr lang="en-GB" dirty="0" err="1"/>
              <a:t>te</a:t>
            </a:r>
            <a:r>
              <a:rPr lang="en-GB" dirty="0"/>
              <a:t> </a:t>
            </a:r>
            <a:r>
              <a:rPr lang="en-GB" dirty="0" err="1"/>
              <a:t>bewerken</a:t>
            </a:r>
            <a:endParaRPr lang="en-GB" dirty="0"/>
          </a:p>
          <a:p>
            <a:pPr lvl="1"/>
            <a:r>
              <a:rPr lang="en-GB" dirty="0"/>
              <a:t>Tweede </a:t>
            </a:r>
            <a:r>
              <a:rPr lang="en-GB" dirty="0" err="1"/>
              <a:t>niveau</a:t>
            </a:r>
            <a:endParaRPr lang="en-GB" dirty="0"/>
          </a:p>
          <a:p>
            <a:pPr lvl="2"/>
            <a:r>
              <a:rPr lang="en-GB" dirty="0" err="1"/>
              <a:t>Derde</a:t>
            </a:r>
            <a:r>
              <a:rPr lang="en-GB" dirty="0"/>
              <a:t> </a:t>
            </a:r>
            <a:r>
              <a:rPr lang="en-GB" dirty="0" err="1"/>
              <a:t>niveau</a:t>
            </a:r>
            <a:endParaRPr lang="en-GB" dirty="0"/>
          </a:p>
          <a:p>
            <a:pPr lvl="3"/>
            <a:r>
              <a:rPr lang="en-GB" dirty="0" err="1"/>
              <a:t>Vierde</a:t>
            </a:r>
            <a:r>
              <a:rPr lang="en-GB" dirty="0"/>
              <a:t> </a:t>
            </a:r>
            <a:r>
              <a:rPr lang="en-GB" dirty="0" err="1"/>
              <a:t>niveau</a:t>
            </a:r>
            <a:endParaRPr lang="en-GB" dirty="0"/>
          </a:p>
          <a:p>
            <a:pPr lvl="4"/>
            <a:r>
              <a:rPr lang="en-GB" dirty="0" err="1"/>
              <a:t>Vijfde</a:t>
            </a:r>
            <a:r>
              <a:rPr lang="en-GB" dirty="0"/>
              <a:t> </a:t>
            </a:r>
            <a:r>
              <a:rPr lang="en-GB" dirty="0" err="1"/>
              <a:t>niveau</a:t>
            </a:r>
            <a:endParaRPr lang="en-GB" dirty="0"/>
          </a:p>
        </p:txBody>
      </p:sp>
      <p:sp>
        <p:nvSpPr>
          <p:cNvPr id="6" name="Tijdelijke aanduiding voor dianummer 5"/>
          <p:cNvSpPr>
            <a:spLocks noGrp="1"/>
          </p:cNvSpPr>
          <p:nvPr>
            <p:ph type="sldNum" sz="quarter" idx="11"/>
          </p:nvPr>
        </p:nvSpPr>
        <p:spPr/>
        <p:txBody>
          <a:bodyPr/>
          <a:lstStyle>
            <a:lvl1pPr algn="r">
              <a:defRPr/>
            </a:lvl1pPr>
          </a:lstStyle>
          <a:p>
            <a:fld id="{F25965E0-7062-474C-8671-DB3A3CE669B0}" type="slidenum">
              <a:rPr lang="nl-NL" smtClean="0"/>
              <a:pPr/>
              <a:t>‹#›</a:t>
            </a:fld>
            <a:endParaRPr lang="nl-NL" dirty="0"/>
          </a:p>
        </p:txBody>
      </p:sp>
      <p:sp>
        <p:nvSpPr>
          <p:cNvPr id="2" name="Titel 1">
            <a:extLst>
              <a:ext uri="{FF2B5EF4-FFF2-40B4-BE49-F238E27FC236}">
                <a16:creationId xmlns:a16="http://schemas.microsoft.com/office/drawing/2014/main" id="{B68C1FE6-0A8D-6672-CF7B-D27658F45F36}"/>
              </a:ext>
            </a:extLst>
          </p:cNvPr>
          <p:cNvSpPr>
            <a:spLocks noGrp="1"/>
          </p:cNvSpPr>
          <p:nvPr>
            <p:ph type="title"/>
          </p:nvPr>
        </p:nvSpPr>
        <p:spPr>
          <a:xfrm>
            <a:off x="2707274" y="950400"/>
            <a:ext cx="5855993" cy="335963"/>
          </a:xfrm>
        </p:spPr>
        <p:txBody>
          <a:bodyPr/>
          <a:lstStyle>
            <a:lvl1pPr>
              <a:defRPr b="1"/>
            </a:lvl1pPr>
          </a:lstStyle>
          <a:p>
            <a:r>
              <a:rPr lang="nl-NL" dirty="0"/>
              <a:t>Klik om stijl te bewerken</a:t>
            </a:r>
          </a:p>
        </p:txBody>
      </p:sp>
    </p:spTree>
    <p:extLst>
      <p:ext uri="{BB962C8B-B14F-4D97-AF65-F5344CB8AC3E}">
        <p14:creationId xmlns:p14="http://schemas.microsoft.com/office/powerpoint/2010/main" val="2403301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1"/>
          </p:nvPr>
        </p:nvSpPr>
        <p:spPr/>
        <p:txBody>
          <a:bodyPr/>
          <a:lstStyle>
            <a:lvl1pPr algn="r">
              <a:defRPr/>
            </a:lvl1pPr>
          </a:lstStyle>
          <a:p>
            <a:fld id="{F25965E0-7062-474C-8671-DB3A3CE669B0}" type="slidenum">
              <a:rPr lang="nl-NL" smtClean="0"/>
              <a:pPr/>
              <a:t>‹#›</a:t>
            </a:fld>
            <a:endParaRPr lang="nl-NL" dirty="0"/>
          </a:p>
        </p:txBody>
      </p:sp>
    </p:spTree>
    <p:extLst>
      <p:ext uri="{BB962C8B-B14F-4D97-AF65-F5344CB8AC3E}">
        <p14:creationId xmlns:p14="http://schemas.microsoft.com/office/powerpoint/2010/main" val="21007979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2866445" y="884562"/>
            <a:ext cx="5800473" cy="335963"/>
          </a:xfrm>
          <a:prstGeom prst="rect">
            <a:avLst/>
          </a:prstGeom>
          <a:noFill/>
          <a:ln w="0">
            <a:noFill/>
          </a:ln>
        </p:spPr>
        <p:txBody>
          <a:bodyPr vert="horz" wrap="square" lIns="91440" tIns="18000" rIns="91440" bIns="180000" numCol="1" anchor="t" anchorCtr="0" compatLnSpc="1">
            <a:prstTxWarp prst="textNoShape">
              <a:avLst/>
            </a:prstTxWarp>
            <a:noAutofit/>
          </a:bodyPr>
          <a:lstStyle/>
          <a:p>
            <a:pPr lvl="0"/>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1028" name="Tijdelijke aanduiding voor tekst 23"/>
          <p:cNvSpPr>
            <a:spLocks noGrp="1"/>
          </p:cNvSpPr>
          <p:nvPr>
            <p:ph type="body" idx="1"/>
          </p:nvPr>
        </p:nvSpPr>
        <p:spPr bwMode="auto">
          <a:xfrm>
            <a:off x="2866445" y="1395455"/>
            <a:ext cx="5800473" cy="274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dirty="0" err="1"/>
              <a:t>Klik</a:t>
            </a:r>
            <a:r>
              <a:rPr lang="en-GB" dirty="0"/>
              <a:t> om de </a:t>
            </a:r>
            <a:r>
              <a:rPr lang="en-GB" dirty="0" err="1"/>
              <a:t>modelstijlen</a:t>
            </a:r>
            <a:r>
              <a:rPr lang="en-GB" dirty="0"/>
              <a:t> </a:t>
            </a:r>
            <a:r>
              <a:rPr lang="en-GB" dirty="0" err="1"/>
              <a:t>te</a:t>
            </a:r>
            <a:r>
              <a:rPr lang="en-GB" dirty="0"/>
              <a:t>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a:p>
            <a:pPr lvl="3"/>
            <a:r>
              <a:rPr lang="en-GB" dirty="0" err="1"/>
              <a:t>Vierde</a:t>
            </a:r>
            <a:r>
              <a:rPr lang="en-GB" dirty="0"/>
              <a:t> </a:t>
            </a:r>
            <a:r>
              <a:rPr lang="en-GB" dirty="0" err="1"/>
              <a:t>niveau</a:t>
            </a:r>
            <a:endParaRPr lang="en-GB" dirty="0"/>
          </a:p>
          <a:p>
            <a:pPr lvl="4"/>
            <a:r>
              <a:rPr lang="en-GB" dirty="0" err="1"/>
              <a:t>Vijfde</a:t>
            </a:r>
            <a:r>
              <a:rPr lang="en-GB" dirty="0"/>
              <a:t> </a:t>
            </a:r>
            <a:r>
              <a:rPr lang="en-GB" dirty="0" err="1"/>
              <a:t>niveau</a:t>
            </a:r>
            <a:endParaRPr lang="en-GB" dirty="0"/>
          </a:p>
          <a:p>
            <a:pPr lvl="4"/>
            <a:endParaRPr lang="en-GB" dirty="0"/>
          </a:p>
        </p:txBody>
      </p:sp>
      <p:sp>
        <p:nvSpPr>
          <p:cNvPr id="4" name="Tijdelijke aanduiding voor dianummer 1"/>
          <p:cNvSpPr>
            <a:spLocks noGrp="1"/>
          </p:cNvSpPr>
          <p:nvPr>
            <p:ph type="sldNum" sz="quarter" idx="4"/>
          </p:nvPr>
        </p:nvSpPr>
        <p:spPr>
          <a:xfrm>
            <a:off x="8463600" y="4773600"/>
            <a:ext cx="468000" cy="123188"/>
          </a:xfrm>
          <a:prstGeom prst="rect">
            <a:avLst/>
          </a:prstGeom>
          <a:noFill/>
        </p:spPr>
        <p:txBody>
          <a:bodyPr wrap="square" tIns="0" rIns="36000" bIns="0" rtlCol="0">
            <a:noAutofit/>
          </a:bodyPr>
          <a:lstStyle>
            <a:lvl1pPr algn="r">
              <a:lnSpc>
                <a:spcPts val="900"/>
              </a:lnSpc>
              <a:defRPr lang="nl-NL" sz="800" smtClean="0">
                <a:latin typeface="+mn-lt"/>
              </a:defRPr>
            </a:lvl1pPr>
          </a:lstStyle>
          <a:p>
            <a:fld id="{F25965E0-7062-474C-8671-DB3A3CE669B0}" type="slidenum">
              <a:rPr lang="nl-NL" smtClean="0"/>
              <a:pPr/>
              <a:t>‹#›</a:t>
            </a:fld>
            <a:endParaRPr lang="nl-NL" dirty="0"/>
          </a:p>
        </p:txBody>
      </p:sp>
      <p:sp>
        <p:nvSpPr>
          <p:cNvPr id="7" name="Rechthoek 6">
            <a:extLst>
              <a:ext uri="{FF2B5EF4-FFF2-40B4-BE49-F238E27FC236}">
                <a16:creationId xmlns:a16="http://schemas.microsoft.com/office/drawing/2014/main" id="{7871BFD5-91F1-1126-776C-C5DD5FD62B70}"/>
              </a:ext>
            </a:extLst>
          </p:cNvPr>
          <p:cNvSpPr/>
          <p:nvPr userDrawn="1"/>
        </p:nvSpPr>
        <p:spPr>
          <a:xfrm>
            <a:off x="2242268" y="171450"/>
            <a:ext cx="6658845" cy="430688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endParaRPr lang="nl-NL" sz="1400" dirty="0">
              <a:solidFill>
                <a:schemeClr val="tx1"/>
              </a:solidFill>
            </a:endParaRPr>
          </a:p>
        </p:txBody>
      </p:sp>
      <p:pic>
        <p:nvPicPr>
          <p:cNvPr id="5" name="Afbeelding 4" descr="Afbeelding met tekst, Graphics, halloween, pompoen&#10;&#10;Automatisch gegenereerde beschrijving">
            <a:extLst>
              <a:ext uri="{FF2B5EF4-FFF2-40B4-BE49-F238E27FC236}">
                <a16:creationId xmlns:a16="http://schemas.microsoft.com/office/drawing/2014/main" id="{BBD9334A-76DE-CA3E-2144-B9244D4656E2}"/>
              </a:ext>
            </a:extLst>
          </p:cNvPr>
          <p:cNvPicPr>
            <a:picLocks noChangeAspect="1"/>
          </p:cNvPicPr>
          <p:nvPr userDrawn="1"/>
        </p:nvPicPr>
        <p:blipFill>
          <a:blip r:embed="rId4"/>
          <a:stretch>
            <a:fillRect/>
          </a:stretch>
        </p:blipFill>
        <p:spPr>
          <a:xfrm>
            <a:off x="324661" y="4573273"/>
            <a:ext cx="1119531" cy="529398"/>
          </a:xfrm>
          <a:prstGeom prst="rect">
            <a:avLst/>
          </a:prstGeom>
        </p:spPr>
      </p:pic>
    </p:spTree>
  </p:cSld>
  <p:clrMap bg1="lt1" tx1="dk1" bg2="lt2" tx2="dk2" accent1="accent1" accent2="accent2" accent3="accent3" accent4="accent4" accent5="accent5" accent6="accent6" hlink="hlink" folHlink="folHlink"/>
  <p:sldLayoutIdLst>
    <p:sldLayoutId id="2147483667" r:id="rId1"/>
    <p:sldLayoutId id="2147483668" r:id="rId2"/>
  </p:sldLayoutIdLst>
  <p:hf hdr="0" ftr="0" dt="0"/>
  <p:txStyles>
    <p:titleStyle>
      <a:lvl1pPr algn="l" rtl="0" fontAlgn="base">
        <a:lnSpc>
          <a:spcPts val="2400"/>
        </a:lnSpc>
        <a:spcBef>
          <a:spcPct val="0"/>
        </a:spcBef>
        <a:spcAft>
          <a:spcPct val="0"/>
        </a:spcAft>
        <a:defRPr sz="1800" kern="1200">
          <a:solidFill>
            <a:schemeClr val="tx1"/>
          </a:solidFill>
          <a:latin typeface="+mj-lt"/>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p:titleStyle>
    <p:bodyStyle>
      <a:lvl1pPr marL="252413" indent="-252413" algn="l" rtl="0" fontAlgn="base">
        <a:lnSpc>
          <a:spcPts val="1300"/>
        </a:lnSpc>
        <a:spcBef>
          <a:spcPts val="600"/>
        </a:spcBef>
        <a:spcAft>
          <a:spcPct val="0"/>
        </a:spcAft>
        <a:buClr>
          <a:schemeClr val="tx1"/>
        </a:buClr>
        <a:buSzPct val="140000"/>
        <a:buFont typeface="Wingdings" pitchFamily="2" charset="2"/>
        <a:buChar char="§"/>
        <a:defRPr sz="1100" kern="1200">
          <a:solidFill>
            <a:schemeClr val="tx1"/>
          </a:solidFill>
          <a:latin typeface="+mn-lt"/>
          <a:ea typeface="+mn-ea"/>
          <a:cs typeface="+mn-cs"/>
        </a:defRPr>
      </a:lvl1pPr>
      <a:lvl2pPr marL="982663" indent="-285750" algn="l" rtl="0" fontAlgn="base">
        <a:lnSpc>
          <a:spcPts val="1300"/>
        </a:lnSpc>
        <a:spcBef>
          <a:spcPts val="600"/>
        </a:spcBef>
        <a:spcAft>
          <a:spcPct val="0"/>
        </a:spcAft>
        <a:buClr>
          <a:schemeClr val="tx1"/>
        </a:buClr>
        <a:buSzPct val="115000"/>
        <a:buFont typeface="Verdana" pitchFamily="34" charset="0"/>
        <a:buChar char="●"/>
        <a:defRPr sz="1100" kern="1200">
          <a:solidFill>
            <a:schemeClr val="tx1"/>
          </a:solidFill>
          <a:latin typeface="+mn-lt"/>
          <a:ea typeface="+mn-ea"/>
          <a:cs typeface="+mn-cs"/>
        </a:defRPr>
      </a:lvl2pPr>
      <a:lvl3pPr marL="1879600" indent="-319088" algn="l" rtl="0" fontAlgn="base">
        <a:lnSpc>
          <a:spcPts val="1300"/>
        </a:lnSpc>
        <a:spcBef>
          <a:spcPts val="600"/>
        </a:spcBef>
        <a:spcAft>
          <a:spcPct val="0"/>
        </a:spcAft>
        <a:buSzPct val="115000"/>
        <a:buFont typeface="Verdana" pitchFamily="34" charset="0"/>
        <a:buChar char="●"/>
        <a:defRPr sz="1100" kern="1200">
          <a:solidFill>
            <a:schemeClr val="tx1"/>
          </a:solidFill>
          <a:latin typeface="+mn-lt"/>
          <a:ea typeface="+mn-ea"/>
          <a:cs typeface="+mn-cs"/>
        </a:defRPr>
      </a:lvl3pPr>
      <a:lvl4pPr marL="2692400" indent="-360363" algn="l" rtl="0" fontAlgn="base">
        <a:lnSpc>
          <a:spcPts val="1300"/>
        </a:lnSpc>
        <a:spcBef>
          <a:spcPts val="600"/>
        </a:spcBef>
        <a:spcAft>
          <a:spcPct val="0"/>
        </a:spcAft>
        <a:buSzPct val="115000"/>
        <a:buFont typeface="Verdana" pitchFamily="34" charset="0"/>
        <a:buChar char="●"/>
        <a:defRPr sz="1100" kern="1200" baseline="0">
          <a:solidFill>
            <a:schemeClr val="tx1"/>
          </a:solidFill>
          <a:latin typeface="+mn-lt"/>
          <a:ea typeface="+mn-ea"/>
          <a:cs typeface="+mn-cs"/>
        </a:defRPr>
      </a:lvl4pPr>
      <a:lvl5pPr marL="3405188" indent="-352425" algn="l" rtl="0" fontAlgn="base">
        <a:lnSpc>
          <a:spcPts val="1300"/>
        </a:lnSpc>
        <a:spcBef>
          <a:spcPts val="600"/>
        </a:spcBef>
        <a:spcAft>
          <a:spcPct val="0"/>
        </a:spcAft>
        <a:buSzPct val="115000"/>
        <a:buFont typeface="Verdana"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28" userDrawn="1">
          <p15:clr>
            <a:srgbClr val="F26B43"/>
          </p15:clr>
        </p15:guide>
        <p15:guide id="2" pos="5607" userDrawn="1">
          <p15:clr>
            <a:srgbClr val="F26B43"/>
          </p15:clr>
        </p15:guide>
        <p15:guide id="3" orient="horz" pos="2821" userDrawn="1">
          <p15:clr>
            <a:srgbClr val="F26B43"/>
          </p15:clr>
        </p15:guide>
        <p15:guide id="4" pos="240" userDrawn="1">
          <p15:clr>
            <a:srgbClr val="F26B43"/>
          </p15:clr>
        </p15:guide>
        <p15:guide id="5" orient="horz" pos="10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07.xml"/><Relationship Id="rId3" Type="http://schemas.openxmlformats.org/officeDocument/2006/relationships/slide" Target="slide96.xml"/><Relationship Id="rId7" Type="http://schemas.openxmlformats.org/officeDocument/2006/relationships/slide" Target="slide10.xml"/><Relationship Id="rId12" Type="http://schemas.openxmlformats.org/officeDocument/2006/relationships/slide" Target="slide14.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11.xml"/><Relationship Id="rId11" Type="http://schemas.openxmlformats.org/officeDocument/2006/relationships/slide" Target="slide5.xml"/><Relationship Id="rId5" Type="http://schemas.openxmlformats.org/officeDocument/2006/relationships/slide" Target="slide7.xml"/><Relationship Id="rId10" Type="http://schemas.openxmlformats.org/officeDocument/2006/relationships/slide" Target="slide13.xml"/><Relationship Id="rId4" Type="http://schemas.openxmlformats.org/officeDocument/2006/relationships/slide" Target="slide99.xml"/><Relationship Id="rId9" Type="http://schemas.openxmlformats.org/officeDocument/2006/relationships/slide" Target="slide46.xml"/></Relationships>
</file>

<file path=ppt/slides/_rels/slide100.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slide" Target="slide107.xml"/></Relationships>
</file>

<file path=ppt/slides/_rels/slide10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slide" Target="slide107.xml"/></Relationships>
</file>

<file path=ppt/slides/_rels/slide10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slide" Target="slide107.xml"/></Relationships>
</file>

<file path=ppt/slides/_rels/slide103.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slide" Target="slide107.xml"/></Relationships>
</file>

<file path=ppt/slides/_rels/slide10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slide" Target="slide107.xml"/></Relationships>
</file>

<file path=ppt/slides/_rels/slide10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slide" Target="slide107.xml"/></Relationships>
</file>

<file path=ppt/slides/_rels/slide106.xml.rels><?xml version="1.0" encoding="UTF-8" standalone="yes"?>
<Relationships xmlns="http://schemas.openxmlformats.org/package/2006/relationships"><Relationship Id="rId8" Type="http://schemas.openxmlformats.org/officeDocument/2006/relationships/hyperlink" Target="https://ebrary.ifpri.org/utils/getfile/collection/p15738coll2/id/131530/filename/131741.pdf" TargetMode="External"/><Relationship Id="rId13" Type="http://schemas.openxmlformats.org/officeDocument/2006/relationships/image" Target="../media/image1.png"/><Relationship Id="rId3" Type="http://schemas.openxmlformats.org/officeDocument/2006/relationships/hyperlink" Target="https://files.wri.org/d8/s3fs-public/FLW_Standard_final_2016.pdf" TargetMode="External"/><Relationship Id="rId7" Type="http://schemas.openxmlformats.org/officeDocument/2006/relationships/hyperlink" Target="http://www.cec.org/files/documents/publications/11814-why-and-how-measure-food-loss-and-waste-practical-guide-en.pdf" TargetMode="External"/><Relationship Id="rId12" Type="http://schemas.openxmlformats.org/officeDocument/2006/relationships/slide" Target="slide107.xml"/><Relationship Id="rId2" Type="http://schemas.openxmlformats.org/officeDocument/2006/relationships/hyperlink" Target="https://www.wur.nl/en/research-results/research-institutes/food-biobased-research/show-fbr/take-the-target-measure-act-approach-to-reduce-food-waste-yes-but-be-pragmatic-about-it.htm" TargetMode="External"/><Relationship Id="rId1" Type="http://schemas.openxmlformats.org/officeDocument/2006/relationships/slideLayout" Target="../slideLayouts/slideLayout2.xml"/><Relationship Id="rId6" Type="http://schemas.openxmlformats.org/officeDocument/2006/relationships/hyperlink" Target="https://wedocs.unep.org/handle/20.500.11822/25194" TargetMode="External"/><Relationship Id="rId11" Type="http://schemas.openxmlformats.org/officeDocument/2006/relationships/hyperlink" Target="https://www.worldwildlife.org/pages/creating-a-unified-approach-to-measure-loss-on-farms-globally" TargetMode="External"/><Relationship Id="rId5" Type="http://schemas.openxmlformats.org/officeDocument/2006/relationships/hyperlink" Target="https://www.unep.org/resources/report/unep-food-waste-index-report-2021" TargetMode="External"/><Relationship Id="rId10" Type="http://schemas.openxmlformats.org/officeDocument/2006/relationships/hyperlink" Target="https://www.giz.de/de/downloads/giz2021-0313en-rapid-loss-appraisal-tool-user-guide.pdf" TargetMode="External"/><Relationship Id="rId4" Type="http://schemas.openxmlformats.org/officeDocument/2006/relationships/hyperlink" Target="https://www.fao.org/3/CA2640EN/ca2640en.pdf" TargetMode="External"/><Relationship Id="rId9" Type="http://schemas.openxmlformats.org/officeDocument/2006/relationships/hyperlink" Target="https://www.eu-fusions.org/phocadownload/Publications/FUSIONS%20Food%20Waste%20Quantification%20Manual.pdf" TargetMode="External"/></Relationships>
</file>

<file path=ppt/slides/_rels/slide10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slide" Target="slide107.xml"/><Relationship Id="rId3" Type="http://schemas.openxmlformats.org/officeDocument/2006/relationships/slide" Target="slide96.xml"/><Relationship Id="rId7" Type="http://schemas.openxmlformats.org/officeDocument/2006/relationships/slide" Target="slide9.xml"/><Relationship Id="rId12" Type="http://schemas.openxmlformats.org/officeDocument/2006/relationships/slide" Target="slide14.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11.xml"/><Relationship Id="rId11" Type="http://schemas.openxmlformats.org/officeDocument/2006/relationships/slide" Target="slide5.xml"/><Relationship Id="rId5" Type="http://schemas.openxmlformats.org/officeDocument/2006/relationships/slide" Target="slide7.xml"/><Relationship Id="rId10" Type="http://schemas.openxmlformats.org/officeDocument/2006/relationships/slide" Target="slide12.xml"/><Relationship Id="rId4" Type="http://schemas.openxmlformats.org/officeDocument/2006/relationships/slide" Target="slide99.xml"/><Relationship Id="rId9" Type="http://schemas.openxmlformats.org/officeDocument/2006/relationships/slide" Target="slide13.xml"/></Relationships>
</file>

<file path=ppt/slides/_rels/slide12.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slide" Target="slide107.xml"/><Relationship Id="rId3" Type="http://schemas.openxmlformats.org/officeDocument/2006/relationships/slide" Target="slide96.xml"/><Relationship Id="rId7" Type="http://schemas.openxmlformats.org/officeDocument/2006/relationships/slide" Target="slide9.xml"/><Relationship Id="rId12" Type="http://schemas.openxmlformats.org/officeDocument/2006/relationships/slide" Target="slide14.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11.xml"/><Relationship Id="rId11" Type="http://schemas.openxmlformats.org/officeDocument/2006/relationships/slide" Target="slide5.xml"/><Relationship Id="rId5" Type="http://schemas.openxmlformats.org/officeDocument/2006/relationships/slide" Target="slide7.xml"/><Relationship Id="rId10" Type="http://schemas.openxmlformats.org/officeDocument/2006/relationships/slide" Target="slide13.xml"/><Relationship Id="rId4" Type="http://schemas.openxmlformats.org/officeDocument/2006/relationships/slide" Target="slide99.xml"/><Relationship Id="rId9" Type="http://schemas.openxmlformats.org/officeDocument/2006/relationships/slide" Target="slide12.xml"/></Relationships>
</file>

<file path=ppt/slides/_rels/slide13.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96.xml"/><Relationship Id="rId7" Type="http://schemas.openxmlformats.org/officeDocument/2006/relationships/slide" Target="slide9.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7.xml"/><Relationship Id="rId11" Type="http://schemas.openxmlformats.org/officeDocument/2006/relationships/slide" Target="slide14.xml"/><Relationship Id="rId5" Type="http://schemas.openxmlformats.org/officeDocument/2006/relationships/slide" Target="slide46.xml"/><Relationship Id="rId10" Type="http://schemas.openxmlformats.org/officeDocument/2006/relationships/slide" Target="slide5.xml"/><Relationship Id="rId4" Type="http://schemas.openxmlformats.org/officeDocument/2006/relationships/slide" Target="slide99.xml"/><Relationship Id="rId9" Type="http://schemas.openxmlformats.org/officeDocument/2006/relationships/slide" Target="slide23.xml"/></Relationships>
</file>

<file path=ppt/slides/_rels/slide14.xml.rels><?xml version="1.0" encoding="UTF-8" standalone="yes"?>
<Relationships xmlns="http://schemas.openxmlformats.org/package/2006/relationships"><Relationship Id="rId8" Type="http://schemas.openxmlformats.org/officeDocument/2006/relationships/slide" Target="slide107.xml"/><Relationship Id="rId3" Type="http://schemas.openxmlformats.org/officeDocument/2006/relationships/slide" Target="slide49.xml"/><Relationship Id="rId7" Type="http://schemas.openxmlformats.org/officeDocument/2006/relationships/slide" Target="slide5.xml"/><Relationship Id="rId2" Type="http://schemas.openxmlformats.org/officeDocument/2006/relationships/slide" Target="slide46.xml"/><Relationship Id="rId1" Type="http://schemas.openxmlformats.org/officeDocument/2006/relationships/slideLayout" Target="../slideLayouts/slideLayout1.xml"/><Relationship Id="rId6" Type="http://schemas.openxmlformats.org/officeDocument/2006/relationships/slide" Target="slide14.xml"/><Relationship Id="rId5" Type="http://schemas.openxmlformats.org/officeDocument/2006/relationships/slide" Target="slide99.xml"/><Relationship Id="rId4" Type="http://schemas.openxmlformats.org/officeDocument/2006/relationships/slide" Target="slide96.xml"/></Relationships>
</file>

<file path=ppt/slides/_rels/slide15.xml.rels><?xml version="1.0" encoding="UTF-8" standalone="yes"?>
<Relationships xmlns="http://schemas.openxmlformats.org/package/2006/relationships"><Relationship Id="rId8" Type="http://schemas.openxmlformats.org/officeDocument/2006/relationships/slide" Target="slide107.xml"/><Relationship Id="rId3" Type="http://schemas.openxmlformats.org/officeDocument/2006/relationships/slide" Target="slide49.xml"/><Relationship Id="rId7" Type="http://schemas.openxmlformats.org/officeDocument/2006/relationships/slide" Target="slide5.xml"/><Relationship Id="rId2" Type="http://schemas.openxmlformats.org/officeDocument/2006/relationships/slide" Target="slide46.xml"/><Relationship Id="rId1" Type="http://schemas.openxmlformats.org/officeDocument/2006/relationships/slideLayout" Target="../slideLayouts/slideLayout1.xml"/><Relationship Id="rId6" Type="http://schemas.openxmlformats.org/officeDocument/2006/relationships/slide" Target="slide14.xml"/><Relationship Id="rId5" Type="http://schemas.openxmlformats.org/officeDocument/2006/relationships/slide" Target="slide99.xml"/><Relationship Id="rId4" Type="http://schemas.openxmlformats.org/officeDocument/2006/relationships/slide" Target="slide96.xml"/></Relationships>
</file>

<file path=ppt/slides/_rels/slide16.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49.xml"/><Relationship Id="rId7" Type="http://schemas.openxmlformats.org/officeDocument/2006/relationships/slide" Target="slide17.xml"/><Relationship Id="rId2" Type="http://schemas.openxmlformats.org/officeDocument/2006/relationships/slide" Target="slide46.xml"/><Relationship Id="rId1" Type="http://schemas.openxmlformats.org/officeDocument/2006/relationships/slideLayout" Target="../slideLayouts/slideLayout1.xml"/><Relationship Id="rId6" Type="http://schemas.openxmlformats.org/officeDocument/2006/relationships/slide" Target="slide14.xml"/><Relationship Id="rId11" Type="http://schemas.openxmlformats.org/officeDocument/2006/relationships/slide" Target="slide107.xml"/><Relationship Id="rId5" Type="http://schemas.openxmlformats.org/officeDocument/2006/relationships/slide" Target="slide99.xml"/><Relationship Id="rId10" Type="http://schemas.openxmlformats.org/officeDocument/2006/relationships/slide" Target="slide5.xml"/><Relationship Id="rId4" Type="http://schemas.openxmlformats.org/officeDocument/2006/relationships/slide" Target="slide96.xml"/><Relationship Id="rId9" Type="http://schemas.openxmlformats.org/officeDocument/2006/relationships/slide" Target="slide23.xml"/></Relationships>
</file>

<file path=ppt/slides/_rels/slide17.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49.xml"/><Relationship Id="rId7" Type="http://schemas.openxmlformats.org/officeDocument/2006/relationships/slide" Target="slide5.xml"/><Relationship Id="rId12" Type="http://schemas.openxmlformats.org/officeDocument/2006/relationships/slide" Target="slide107.xml"/><Relationship Id="rId2" Type="http://schemas.openxmlformats.org/officeDocument/2006/relationships/slide" Target="slide46.xml"/><Relationship Id="rId1" Type="http://schemas.openxmlformats.org/officeDocument/2006/relationships/slideLayout" Target="../slideLayouts/slideLayout1.xml"/><Relationship Id="rId6" Type="http://schemas.openxmlformats.org/officeDocument/2006/relationships/slide" Target="slide14.xml"/><Relationship Id="rId11" Type="http://schemas.openxmlformats.org/officeDocument/2006/relationships/slide" Target="slide18.xml"/><Relationship Id="rId5" Type="http://schemas.openxmlformats.org/officeDocument/2006/relationships/slide" Target="slide99.xml"/><Relationship Id="rId10" Type="http://schemas.openxmlformats.org/officeDocument/2006/relationships/slide" Target="slide23.xml"/><Relationship Id="rId4" Type="http://schemas.openxmlformats.org/officeDocument/2006/relationships/slide" Target="slide96.xml"/><Relationship Id="rId9" Type="http://schemas.openxmlformats.org/officeDocument/2006/relationships/slide" Target="slide20.xml"/></Relationships>
</file>

<file path=ppt/slides/_rels/slide18.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49.xml"/><Relationship Id="rId7" Type="http://schemas.openxmlformats.org/officeDocument/2006/relationships/slide" Target="slide5.xml"/><Relationship Id="rId12" Type="http://schemas.openxmlformats.org/officeDocument/2006/relationships/slide" Target="slide107.xml"/><Relationship Id="rId2" Type="http://schemas.openxmlformats.org/officeDocument/2006/relationships/slide" Target="slide46.xml"/><Relationship Id="rId1" Type="http://schemas.openxmlformats.org/officeDocument/2006/relationships/slideLayout" Target="../slideLayouts/slideLayout1.xml"/><Relationship Id="rId6" Type="http://schemas.openxmlformats.org/officeDocument/2006/relationships/slide" Target="slide14.xml"/><Relationship Id="rId11" Type="http://schemas.openxmlformats.org/officeDocument/2006/relationships/slide" Target="slide19.xml"/><Relationship Id="rId5" Type="http://schemas.openxmlformats.org/officeDocument/2006/relationships/slide" Target="slide99.xml"/><Relationship Id="rId10" Type="http://schemas.openxmlformats.org/officeDocument/2006/relationships/slide" Target="slide23.xml"/><Relationship Id="rId4" Type="http://schemas.openxmlformats.org/officeDocument/2006/relationships/slide" Target="slide96.xml"/><Relationship Id="rId9" Type="http://schemas.openxmlformats.org/officeDocument/2006/relationships/slide" Target="slide20.xml"/></Relationships>
</file>

<file path=ppt/slides/_rels/slide19.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49.xml"/><Relationship Id="rId7" Type="http://schemas.openxmlformats.org/officeDocument/2006/relationships/slide" Target="slide5.xml"/><Relationship Id="rId2" Type="http://schemas.openxmlformats.org/officeDocument/2006/relationships/slide" Target="slide46.xml"/><Relationship Id="rId1" Type="http://schemas.openxmlformats.org/officeDocument/2006/relationships/slideLayout" Target="../slideLayouts/slideLayout1.xml"/><Relationship Id="rId6" Type="http://schemas.openxmlformats.org/officeDocument/2006/relationships/slide" Target="slide14.xml"/><Relationship Id="rId11" Type="http://schemas.openxmlformats.org/officeDocument/2006/relationships/slide" Target="slide107.xml"/><Relationship Id="rId5" Type="http://schemas.openxmlformats.org/officeDocument/2006/relationships/slide" Target="slide99.xml"/><Relationship Id="rId10" Type="http://schemas.openxmlformats.org/officeDocument/2006/relationships/slide" Target="slide23.xml"/><Relationship Id="rId4" Type="http://schemas.openxmlformats.org/officeDocument/2006/relationships/slide" Target="slide96.xml"/><Relationship Id="rId9" Type="http://schemas.openxmlformats.org/officeDocument/2006/relationships/slide" Target="slide2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49.xml"/><Relationship Id="rId7" Type="http://schemas.openxmlformats.org/officeDocument/2006/relationships/slide" Target="slide5.xml"/><Relationship Id="rId2" Type="http://schemas.openxmlformats.org/officeDocument/2006/relationships/slide" Target="slide46.xml"/><Relationship Id="rId1" Type="http://schemas.openxmlformats.org/officeDocument/2006/relationships/slideLayout" Target="../slideLayouts/slideLayout1.xml"/><Relationship Id="rId6" Type="http://schemas.openxmlformats.org/officeDocument/2006/relationships/slide" Target="slide14.xml"/><Relationship Id="rId11" Type="http://schemas.openxmlformats.org/officeDocument/2006/relationships/slide" Target="slide107.xml"/><Relationship Id="rId5" Type="http://schemas.openxmlformats.org/officeDocument/2006/relationships/slide" Target="slide99.xml"/><Relationship Id="rId10" Type="http://schemas.openxmlformats.org/officeDocument/2006/relationships/slide" Target="slide23.xml"/><Relationship Id="rId4" Type="http://schemas.openxmlformats.org/officeDocument/2006/relationships/slide" Target="slide96.xml"/><Relationship Id="rId9" Type="http://schemas.openxmlformats.org/officeDocument/2006/relationships/slide" Target="slide20.xml"/></Relationships>
</file>

<file path=ppt/slides/_rels/slide21.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49.xml"/><Relationship Id="rId7" Type="http://schemas.openxmlformats.org/officeDocument/2006/relationships/slide" Target="slide5.xml"/><Relationship Id="rId2" Type="http://schemas.openxmlformats.org/officeDocument/2006/relationships/slide" Target="slide46.xml"/><Relationship Id="rId1" Type="http://schemas.openxmlformats.org/officeDocument/2006/relationships/slideLayout" Target="../slideLayouts/slideLayout1.xml"/><Relationship Id="rId6" Type="http://schemas.openxmlformats.org/officeDocument/2006/relationships/slide" Target="slide14.xml"/><Relationship Id="rId11" Type="http://schemas.openxmlformats.org/officeDocument/2006/relationships/slide" Target="slide107.xml"/><Relationship Id="rId5" Type="http://schemas.openxmlformats.org/officeDocument/2006/relationships/slide" Target="slide99.xml"/><Relationship Id="rId10" Type="http://schemas.openxmlformats.org/officeDocument/2006/relationships/slide" Target="slide23.xml"/><Relationship Id="rId4" Type="http://schemas.openxmlformats.org/officeDocument/2006/relationships/slide" Target="slide96.xml"/><Relationship Id="rId9" Type="http://schemas.openxmlformats.org/officeDocument/2006/relationships/slide" Target="slide20.xml"/></Relationships>
</file>

<file path=ppt/slides/_rels/slide22.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49.xml"/><Relationship Id="rId7" Type="http://schemas.openxmlformats.org/officeDocument/2006/relationships/slide" Target="slide5.xml"/><Relationship Id="rId2" Type="http://schemas.openxmlformats.org/officeDocument/2006/relationships/slide" Target="slide46.xml"/><Relationship Id="rId1" Type="http://schemas.openxmlformats.org/officeDocument/2006/relationships/slideLayout" Target="../slideLayouts/slideLayout1.xml"/><Relationship Id="rId6" Type="http://schemas.openxmlformats.org/officeDocument/2006/relationships/slide" Target="slide14.xml"/><Relationship Id="rId11" Type="http://schemas.openxmlformats.org/officeDocument/2006/relationships/slide" Target="slide107.xml"/><Relationship Id="rId5" Type="http://schemas.openxmlformats.org/officeDocument/2006/relationships/slide" Target="slide99.xml"/><Relationship Id="rId10" Type="http://schemas.openxmlformats.org/officeDocument/2006/relationships/slide" Target="slide23.xml"/><Relationship Id="rId4" Type="http://schemas.openxmlformats.org/officeDocument/2006/relationships/slide" Target="slide96.xml"/><Relationship Id="rId9" Type="http://schemas.openxmlformats.org/officeDocument/2006/relationships/slide" Target="slide20.xml"/></Relationships>
</file>

<file path=ppt/slides/_rels/slide23.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49.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100.xml"/><Relationship Id="rId1" Type="http://schemas.openxmlformats.org/officeDocument/2006/relationships/slideLayout" Target="../slideLayouts/slideLayout1.xml"/><Relationship Id="rId6" Type="http://schemas.openxmlformats.org/officeDocument/2006/relationships/slide" Target="slide46.xml"/><Relationship Id="rId11" Type="http://schemas.openxmlformats.org/officeDocument/2006/relationships/slide" Target="slide23.xml"/><Relationship Id="rId5" Type="http://schemas.openxmlformats.org/officeDocument/2006/relationships/slide" Target="slide99.xml"/><Relationship Id="rId10" Type="http://schemas.openxmlformats.org/officeDocument/2006/relationships/slide" Target="slide20.xml"/><Relationship Id="rId4" Type="http://schemas.openxmlformats.org/officeDocument/2006/relationships/slide" Target="slide96.xml"/><Relationship Id="rId9" Type="http://schemas.openxmlformats.org/officeDocument/2006/relationships/slide" Target="slide17.xml"/></Relationships>
</file>

<file path=ppt/slides/_rels/slide24.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image" Target="../media/image4.png"/><Relationship Id="rId3" Type="http://schemas.openxmlformats.org/officeDocument/2006/relationships/slide" Target="slide96.xml"/><Relationship Id="rId7" Type="http://schemas.openxmlformats.org/officeDocument/2006/relationships/slide" Target="slide30.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25.xml"/><Relationship Id="rId11" Type="http://schemas.openxmlformats.org/officeDocument/2006/relationships/slide" Target="slide5.xml"/><Relationship Id="rId5" Type="http://schemas.openxmlformats.org/officeDocument/2006/relationships/slide" Target="slide46.xml"/><Relationship Id="rId15" Type="http://schemas.openxmlformats.org/officeDocument/2006/relationships/image" Target="../media/image6.png"/><Relationship Id="rId10" Type="http://schemas.openxmlformats.org/officeDocument/2006/relationships/slide" Target="slide14.xml"/><Relationship Id="rId4" Type="http://schemas.openxmlformats.org/officeDocument/2006/relationships/slide" Target="slide99.xml"/><Relationship Id="rId9" Type="http://schemas.openxmlformats.org/officeDocument/2006/relationships/slide" Target="slide42.xml"/><Relationship Id="rId14" Type="http://schemas.openxmlformats.org/officeDocument/2006/relationships/image" Target="../media/image5.jpeg"/></Relationships>
</file>

<file path=ppt/slides/_rels/slide25.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slide" Target="slide27.xml"/><Relationship Id="rId18" Type="http://schemas.openxmlformats.org/officeDocument/2006/relationships/image" Target="../media/image4.png"/><Relationship Id="rId3" Type="http://schemas.openxmlformats.org/officeDocument/2006/relationships/slide" Target="slide96.xml"/><Relationship Id="rId7" Type="http://schemas.openxmlformats.org/officeDocument/2006/relationships/slide" Target="slide35.xml"/><Relationship Id="rId12" Type="http://schemas.openxmlformats.org/officeDocument/2006/relationships/slide" Target="slide26.xml"/><Relationship Id="rId17" Type="http://schemas.openxmlformats.org/officeDocument/2006/relationships/hyperlink" Target="https://eur-lex.europa.eu/legal-content/EN/TXT/PDF/?uri=CELEX:02002R0178-20220701" TargetMode="External"/><Relationship Id="rId2" Type="http://schemas.openxmlformats.org/officeDocument/2006/relationships/slide" Target="slide49.xml"/><Relationship Id="rId16" Type="http://schemas.openxmlformats.org/officeDocument/2006/relationships/slide" Target="slide107.xml"/><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5.xml"/><Relationship Id="rId5" Type="http://schemas.openxmlformats.org/officeDocument/2006/relationships/slide" Target="slide25.xml"/><Relationship Id="rId15" Type="http://schemas.openxmlformats.org/officeDocument/2006/relationships/slide" Target="slide29.xml"/><Relationship Id="rId10" Type="http://schemas.openxmlformats.org/officeDocument/2006/relationships/slide" Target="slide14.xml"/><Relationship Id="rId4" Type="http://schemas.openxmlformats.org/officeDocument/2006/relationships/slide" Target="slide99.xml"/><Relationship Id="rId9" Type="http://schemas.openxmlformats.org/officeDocument/2006/relationships/slide" Target="slide40.xml"/><Relationship Id="rId14" Type="http://schemas.openxmlformats.org/officeDocument/2006/relationships/slide" Target="slide28.xml"/></Relationships>
</file>

<file path=ppt/slides/_rels/slide26.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28.xml"/><Relationship Id="rId18" Type="http://schemas.openxmlformats.org/officeDocument/2006/relationships/image" Target="../media/image4.png"/><Relationship Id="rId3" Type="http://schemas.openxmlformats.org/officeDocument/2006/relationships/slide" Target="slide96.xml"/><Relationship Id="rId7" Type="http://schemas.openxmlformats.org/officeDocument/2006/relationships/slide" Target="slide5.xml"/><Relationship Id="rId12" Type="http://schemas.openxmlformats.org/officeDocument/2006/relationships/slide" Target="slide27.xml"/><Relationship Id="rId17" Type="http://schemas.openxmlformats.org/officeDocument/2006/relationships/slide" Target="slide107.xml"/><Relationship Id="rId2" Type="http://schemas.openxmlformats.org/officeDocument/2006/relationships/slide" Target="slide49.xml"/><Relationship Id="rId16" Type="http://schemas.openxmlformats.org/officeDocument/2006/relationships/slide" Target="slide40.xml"/><Relationship Id="rId1" Type="http://schemas.openxmlformats.org/officeDocument/2006/relationships/slideLayout" Target="../slideLayouts/slideLayout1.xml"/><Relationship Id="rId6" Type="http://schemas.openxmlformats.org/officeDocument/2006/relationships/slide" Target="slide14.xml"/><Relationship Id="rId11" Type="http://schemas.openxmlformats.org/officeDocument/2006/relationships/slide" Target="slide26.xml"/><Relationship Id="rId5" Type="http://schemas.openxmlformats.org/officeDocument/2006/relationships/slide" Target="slide46.xml"/><Relationship Id="rId15" Type="http://schemas.openxmlformats.org/officeDocument/2006/relationships/slide" Target="slide29.xml"/><Relationship Id="rId10" Type="http://schemas.openxmlformats.org/officeDocument/2006/relationships/slide" Target="slide35.xml"/><Relationship Id="rId4" Type="http://schemas.openxmlformats.org/officeDocument/2006/relationships/slide" Target="slide99.xml"/><Relationship Id="rId9" Type="http://schemas.openxmlformats.org/officeDocument/2006/relationships/slide" Target="slide30.xml"/><Relationship Id="rId14" Type="http://schemas.openxmlformats.org/officeDocument/2006/relationships/slide" Target="slide6.xml"/></Relationships>
</file>

<file path=ppt/slides/_rels/slide27.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27.xml"/><Relationship Id="rId18" Type="http://schemas.openxmlformats.org/officeDocument/2006/relationships/slide" Target="slide107.xml"/><Relationship Id="rId3" Type="http://schemas.openxmlformats.org/officeDocument/2006/relationships/slide" Target="slide49.xml"/><Relationship Id="rId7" Type="http://schemas.openxmlformats.org/officeDocument/2006/relationships/slide" Target="slide14.xml"/><Relationship Id="rId12" Type="http://schemas.openxmlformats.org/officeDocument/2006/relationships/slide" Target="slide26.xml"/><Relationship Id="rId17" Type="http://schemas.openxmlformats.org/officeDocument/2006/relationships/slide" Target="slide40.xml"/><Relationship Id="rId2" Type="http://schemas.openxmlformats.org/officeDocument/2006/relationships/slide" Target="slide45.xml"/><Relationship Id="rId16" Type="http://schemas.openxmlformats.org/officeDocument/2006/relationships/slide" Target="slide29.xml"/><Relationship Id="rId1" Type="http://schemas.openxmlformats.org/officeDocument/2006/relationships/slideLayout" Target="../slideLayouts/slideLayout1.xml"/><Relationship Id="rId6" Type="http://schemas.openxmlformats.org/officeDocument/2006/relationships/slide" Target="slide46.xml"/><Relationship Id="rId11" Type="http://schemas.openxmlformats.org/officeDocument/2006/relationships/slide" Target="slide35.xml"/><Relationship Id="rId5" Type="http://schemas.openxmlformats.org/officeDocument/2006/relationships/slide" Target="slide99.xml"/><Relationship Id="rId15" Type="http://schemas.openxmlformats.org/officeDocument/2006/relationships/slide" Target="slide6.xml"/><Relationship Id="rId10" Type="http://schemas.openxmlformats.org/officeDocument/2006/relationships/slide" Target="slide30.xml"/><Relationship Id="rId19" Type="http://schemas.openxmlformats.org/officeDocument/2006/relationships/image" Target="../media/image4.png"/><Relationship Id="rId4" Type="http://schemas.openxmlformats.org/officeDocument/2006/relationships/slide" Target="slide96.xml"/><Relationship Id="rId9" Type="http://schemas.openxmlformats.org/officeDocument/2006/relationships/slide" Target="slide25.xml"/><Relationship Id="rId14" Type="http://schemas.openxmlformats.org/officeDocument/2006/relationships/slide" Target="slide28.xml"/></Relationships>
</file>

<file path=ppt/slides/_rels/slide28.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28.xml"/><Relationship Id="rId18" Type="http://schemas.openxmlformats.org/officeDocument/2006/relationships/image" Target="../media/image4.png"/><Relationship Id="rId3" Type="http://schemas.openxmlformats.org/officeDocument/2006/relationships/slide" Target="slide96.xml"/><Relationship Id="rId7" Type="http://schemas.openxmlformats.org/officeDocument/2006/relationships/slide" Target="slide5.xml"/><Relationship Id="rId12" Type="http://schemas.openxmlformats.org/officeDocument/2006/relationships/slide" Target="slide27.xml"/><Relationship Id="rId17" Type="http://schemas.openxmlformats.org/officeDocument/2006/relationships/slide" Target="slide107.xml"/><Relationship Id="rId2" Type="http://schemas.openxmlformats.org/officeDocument/2006/relationships/slide" Target="slide49.xml"/><Relationship Id="rId16" Type="http://schemas.openxmlformats.org/officeDocument/2006/relationships/slide" Target="slide40.xml"/><Relationship Id="rId1" Type="http://schemas.openxmlformats.org/officeDocument/2006/relationships/slideLayout" Target="../slideLayouts/slideLayout1.xml"/><Relationship Id="rId6" Type="http://schemas.openxmlformats.org/officeDocument/2006/relationships/slide" Target="slide14.xml"/><Relationship Id="rId11" Type="http://schemas.openxmlformats.org/officeDocument/2006/relationships/slide" Target="slide26.xml"/><Relationship Id="rId5" Type="http://schemas.openxmlformats.org/officeDocument/2006/relationships/slide" Target="slide46.xml"/><Relationship Id="rId15" Type="http://schemas.openxmlformats.org/officeDocument/2006/relationships/slide" Target="slide29.xml"/><Relationship Id="rId10" Type="http://schemas.openxmlformats.org/officeDocument/2006/relationships/slide" Target="slide35.xml"/><Relationship Id="rId4" Type="http://schemas.openxmlformats.org/officeDocument/2006/relationships/slide" Target="slide99.xml"/><Relationship Id="rId9" Type="http://schemas.openxmlformats.org/officeDocument/2006/relationships/slide" Target="slide30.xml"/><Relationship Id="rId14" Type="http://schemas.openxmlformats.org/officeDocument/2006/relationships/slide" Target="slide6.xml"/></Relationships>
</file>

<file path=ppt/slides/_rels/slide29.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6.xml"/><Relationship Id="rId18" Type="http://schemas.openxmlformats.org/officeDocument/2006/relationships/slide" Target="slide40.xml"/><Relationship Id="rId3" Type="http://schemas.openxmlformats.org/officeDocument/2006/relationships/hyperlink" Target="https://ec.europa.eu/eurostat/documents/342366/351811/Food+-+Guidance+on+food+waste+reporting.pdf/5581b0a2-b09e-adc0-4e0a-b20062dfe564?t=1654175854418" TargetMode="External"/><Relationship Id="rId21" Type="http://schemas.openxmlformats.org/officeDocument/2006/relationships/image" Target="../media/image4.png"/><Relationship Id="rId7" Type="http://schemas.openxmlformats.org/officeDocument/2006/relationships/slide" Target="slide46.xml"/><Relationship Id="rId12" Type="http://schemas.openxmlformats.org/officeDocument/2006/relationships/slide" Target="slide35.xml"/><Relationship Id="rId17" Type="http://schemas.openxmlformats.org/officeDocument/2006/relationships/slide" Target="slide29.xml"/><Relationship Id="rId2" Type="http://schemas.openxmlformats.org/officeDocument/2006/relationships/hyperlink" Target="https://ec.europa.eu/food/safety/food_waste/eu-food-loss-waste-prevention-hub/news" TargetMode="External"/><Relationship Id="rId16" Type="http://schemas.openxmlformats.org/officeDocument/2006/relationships/slide" Target="slide6.xml"/><Relationship Id="rId20" Type="http://schemas.openxmlformats.org/officeDocument/2006/relationships/slide" Target="slide107.xml"/><Relationship Id="rId1" Type="http://schemas.openxmlformats.org/officeDocument/2006/relationships/slideLayout" Target="../slideLayouts/slideLayout1.xml"/><Relationship Id="rId6" Type="http://schemas.openxmlformats.org/officeDocument/2006/relationships/slide" Target="slide99.xml"/><Relationship Id="rId11" Type="http://schemas.openxmlformats.org/officeDocument/2006/relationships/slide" Target="slide30.xml"/><Relationship Id="rId5" Type="http://schemas.openxmlformats.org/officeDocument/2006/relationships/slide" Target="slide96.xml"/><Relationship Id="rId15" Type="http://schemas.openxmlformats.org/officeDocument/2006/relationships/slide" Target="slide28.xml"/><Relationship Id="rId10" Type="http://schemas.openxmlformats.org/officeDocument/2006/relationships/slide" Target="slide25.xml"/><Relationship Id="rId19" Type="http://schemas.openxmlformats.org/officeDocument/2006/relationships/slide" Target="slide44.xml"/><Relationship Id="rId4" Type="http://schemas.openxmlformats.org/officeDocument/2006/relationships/slide" Target="slide49.xml"/><Relationship Id="rId9" Type="http://schemas.openxmlformats.org/officeDocument/2006/relationships/slide" Target="slide5.xml"/><Relationship Id="rId14" Type="http://schemas.openxmlformats.org/officeDocument/2006/relationships/slide" Target="slide2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slide" Target="slide31.xml"/><Relationship Id="rId13" Type="http://schemas.openxmlformats.org/officeDocument/2006/relationships/slide" Target="slide25.xml"/><Relationship Id="rId3" Type="http://schemas.openxmlformats.org/officeDocument/2006/relationships/slide" Target="slide96.xml"/><Relationship Id="rId7" Type="http://schemas.openxmlformats.org/officeDocument/2006/relationships/slide" Target="slide5.xml"/><Relationship Id="rId12" Type="http://schemas.openxmlformats.org/officeDocument/2006/relationships/slide" Target="slide34.xml"/><Relationship Id="rId2" Type="http://schemas.openxmlformats.org/officeDocument/2006/relationships/slide" Target="slide49.xml"/><Relationship Id="rId16" Type="http://schemas.openxmlformats.org/officeDocument/2006/relationships/slide" Target="slide107.xml"/><Relationship Id="rId1" Type="http://schemas.openxmlformats.org/officeDocument/2006/relationships/slideLayout" Target="../slideLayouts/slideLayout1.xml"/><Relationship Id="rId6" Type="http://schemas.openxmlformats.org/officeDocument/2006/relationships/slide" Target="slide14.xml"/><Relationship Id="rId11" Type="http://schemas.openxmlformats.org/officeDocument/2006/relationships/slide" Target="slide30.xml"/><Relationship Id="rId5" Type="http://schemas.openxmlformats.org/officeDocument/2006/relationships/slide" Target="slide46.xml"/><Relationship Id="rId15" Type="http://schemas.openxmlformats.org/officeDocument/2006/relationships/slide" Target="slide40.xml"/><Relationship Id="rId10" Type="http://schemas.openxmlformats.org/officeDocument/2006/relationships/slide" Target="slide33.xml"/><Relationship Id="rId4" Type="http://schemas.openxmlformats.org/officeDocument/2006/relationships/slide" Target="slide99.xml"/><Relationship Id="rId9" Type="http://schemas.openxmlformats.org/officeDocument/2006/relationships/slide" Target="slide32.xml"/><Relationship Id="rId14" Type="http://schemas.openxmlformats.org/officeDocument/2006/relationships/slide" Target="slide35.xml"/></Relationships>
</file>

<file path=ppt/slides/_rels/slide31.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33.xml"/><Relationship Id="rId3" Type="http://schemas.openxmlformats.org/officeDocument/2006/relationships/slide" Target="slide96.xml"/><Relationship Id="rId7" Type="http://schemas.openxmlformats.org/officeDocument/2006/relationships/slide" Target="slide5.xml"/><Relationship Id="rId12" Type="http://schemas.openxmlformats.org/officeDocument/2006/relationships/slide" Target="slide32.xml"/><Relationship Id="rId2" Type="http://schemas.openxmlformats.org/officeDocument/2006/relationships/slide" Target="slide49.xml"/><Relationship Id="rId16" Type="http://schemas.openxmlformats.org/officeDocument/2006/relationships/slide" Target="slide107.xml"/><Relationship Id="rId1" Type="http://schemas.openxmlformats.org/officeDocument/2006/relationships/slideLayout" Target="../slideLayouts/slideLayout1.xml"/><Relationship Id="rId6" Type="http://schemas.openxmlformats.org/officeDocument/2006/relationships/slide" Target="slide14.xml"/><Relationship Id="rId11" Type="http://schemas.openxmlformats.org/officeDocument/2006/relationships/slide" Target="slide31.xml"/><Relationship Id="rId5" Type="http://schemas.openxmlformats.org/officeDocument/2006/relationships/slide" Target="slide46.xml"/><Relationship Id="rId15" Type="http://schemas.openxmlformats.org/officeDocument/2006/relationships/slide" Target="slide40.xml"/><Relationship Id="rId10" Type="http://schemas.openxmlformats.org/officeDocument/2006/relationships/slide" Target="slide35.xml"/><Relationship Id="rId4" Type="http://schemas.openxmlformats.org/officeDocument/2006/relationships/slide" Target="slide99.xml"/><Relationship Id="rId9" Type="http://schemas.openxmlformats.org/officeDocument/2006/relationships/slide" Target="slide30.xml"/><Relationship Id="rId14" Type="http://schemas.openxmlformats.org/officeDocument/2006/relationships/slide" Target="slide34.xml"/></Relationships>
</file>

<file path=ppt/slides/_rels/slide3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32.xml"/><Relationship Id="rId3" Type="http://schemas.openxmlformats.org/officeDocument/2006/relationships/slide" Target="slide49.xml"/><Relationship Id="rId7" Type="http://schemas.openxmlformats.org/officeDocument/2006/relationships/slide" Target="slide14.xml"/><Relationship Id="rId12" Type="http://schemas.openxmlformats.org/officeDocument/2006/relationships/slide" Target="slide31.xml"/><Relationship Id="rId17" Type="http://schemas.openxmlformats.org/officeDocument/2006/relationships/slide" Target="slide107.xml"/><Relationship Id="rId2" Type="http://schemas.openxmlformats.org/officeDocument/2006/relationships/slide" Target="slide45.xml"/><Relationship Id="rId16" Type="http://schemas.openxmlformats.org/officeDocument/2006/relationships/slide" Target="slide40.xml"/><Relationship Id="rId1" Type="http://schemas.openxmlformats.org/officeDocument/2006/relationships/slideLayout" Target="../slideLayouts/slideLayout1.xml"/><Relationship Id="rId6" Type="http://schemas.openxmlformats.org/officeDocument/2006/relationships/slide" Target="slide46.xml"/><Relationship Id="rId11" Type="http://schemas.openxmlformats.org/officeDocument/2006/relationships/slide" Target="slide35.xml"/><Relationship Id="rId5" Type="http://schemas.openxmlformats.org/officeDocument/2006/relationships/slide" Target="slide99.xml"/><Relationship Id="rId15" Type="http://schemas.openxmlformats.org/officeDocument/2006/relationships/slide" Target="slide34.xml"/><Relationship Id="rId10" Type="http://schemas.openxmlformats.org/officeDocument/2006/relationships/slide" Target="slide30.xml"/><Relationship Id="rId4" Type="http://schemas.openxmlformats.org/officeDocument/2006/relationships/slide" Target="slide96.xml"/><Relationship Id="rId9" Type="http://schemas.openxmlformats.org/officeDocument/2006/relationships/slide" Target="slide25.xml"/><Relationship Id="rId14" Type="http://schemas.openxmlformats.org/officeDocument/2006/relationships/slide" Target="slide33.xml"/></Relationships>
</file>

<file path=ppt/slides/_rels/slide33.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33.xml"/><Relationship Id="rId3" Type="http://schemas.openxmlformats.org/officeDocument/2006/relationships/slide" Target="slide96.xml"/><Relationship Id="rId7" Type="http://schemas.openxmlformats.org/officeDocument/2006/relationships/slide" Target="slide5.xml"/><Relationship Id="rId12" Type="http://schemas.openxmlformats.org/officeDocument/2006/relationships/slide" Target="slide32.xml"/><Relationship Id="rId2" Type="http://schemas.openxmlformats.org/officeDocument/2006/relationships/slide" Target="slide49.xml"/><Relationship Id="rId16" Type="http://schemas.openxmlformats.org/officeDocument/2006/relationships/slide" Target="slide107.xml"/><Relationship Id="rId1" Type="http://schemas.openxmlformats.org/officeDocument/2006/relationships/slideLayout" Target="../slideLayouts/slideLayout1.xml"/><Relationship Id="rId6" Type="http://schemas.openxmlformats.org/officeDocument/2006/relationships/slide" Target="slide14.xml"/><Relationship Id="rId11" Type="http://schemas.openxmlformats.org/officeDocument/2006/relationships/slide" Target="slide31.xml"/><Relationship Id="rId5" Type="http://schemas.openxmlformats.org/officeDocument/2006/relationships/slide" Target="slide46.xml"/><Relationship Id="rId15" Type="http://schemas.openxmlformats.org/officeDocument/2006/relationships/slide" Target="slide40.xml"/><Relationship Id="rId10" Type="http://schemas.openxmlformats.org/officeDocument/2006/relationships/slide" Target="slide35.xml"/><Relationship Id="rId4" Type="http://schemas.openxmlformats.org/officeDocument/2006/relationships/slide" Target="slide99.xml"/><Relationship Id="rId9" Type="http://schemas.openxmlformats.org/officeDocument/2006/relationships/slide" Target="slide30.xml"/><Relationship Id="rId14" Type="http://schemas.openxmlformats.org/officeDocument/2006/relationships/slide" Target="slide34.xml"/></Relationships>
</file>

<file path=ppt/slides/_rels/slide34.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31.xml"/><Relationship Id="rId18" Type="http://schemas.openxmlformats.org/officeDocument/2006/relationships/slide" Target="slide44.xml"/><Relationship Id="rId3" Type="http://schemas.openxmlformats.org/officeDocument/2006/relationships/hyperlink" Target="https://www.fao.org/3/ca6030en/ca6030en.pdf" TargetMode="External"/><Relationship Id="rId7" Type="http://schemas.openxmlformats.org/officeDocument/2006/relationships/slide" Target="slide46.xml"/><Relationship Id="rId12" Type="http://schemas.openxmlformats.org/officeDocument/2006/relationships/slide" Target="slide35.xml"/><Relationship Id="rId17" Type="http://schemas.openxmlformats.org/officeDocument/2006/relationships/slide" Target="slide40.xml"/><Relationship Id="rId2" Type="http://schemas.openxmlformats.org/officeDocument/2006/relationships/hyperlink" Target="https://champions123.org/sites/default/files/2020-09/champions-12-3-guidance-on-interpreting-sdg-target-12-3.pdf" TargetMode="External"/><Relationship Id="rId16" Type="http://schemas.openxmlformats.org/officeDocument/2006/relationships/slide" Target="slide34.xml"/><Relationship Id="rId1" Type="http://schemas.openxmlformats.org/officeDocument/2006/relationships/slideLayout" Target="../slideLayouts/slideLayout1.xml"/><Relationship Id="rId6" Type="http://schemas.openxmlformats.org/officeDocument/2006/relationships/slide" Target="slide99.xml"/><Relationship Id="rId11" Type="http://schemas.openxmlformats.org/officeDocument/2006/relationships/slide" Target="slide30.xml"/><Relationship Id="rId5" Type="http://schemas.openxmlformats.org/officeDocument/2006/relationships/slide" Target="slide96.xml"/><Relationship Id="rId15" Type="http://schemas.openxmlformats.org/officeDocument/2006/relationships/slide" Target="slide33.xml"/><Relationship Id="rId10" Type="http://schemas.openxmlformats.org/officeDocument/2006/relationships/slide" Target="slide25.xml"/><Relationship Id="rId19" Type="http://schemas.openxmlformats.org/officeDocument/2006/relationships/slide" Target="slide107.xml"/><Relationship Id="rId4" Type="http://schemas.openxmlformats.org/officeDocument/2006/relationships/slide" Target="slide49.xml"/><Relationship Id="rId9" Type="http://schemas.openxmlformats.org/officeDocument/2006/relationships/slide" Target="slide5.xml"/><Relationship Id="rId14" Type="http://schemas.openxmlformats.org/officeDocument/2006/relationships/slide" Target="slide32.xml"/></Relationships>
</file>

<file path=ppt/slides/_rels/slide35.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25.xml"/><Relationship Id="rId3" Type="http://schemas.openxmlformats.org/officeDocument/2006/relationships/slide" Target="slide96.xml"/><Relationship Id="rId7" Type="http://schemas.openxmlformats.org/officeDocument/2006/relationships/slide" Target="slide5.xml"/><Relationship Id="rId12" Type="http://schemas.openxmlformats.org/officeDocument/2006/relationships/slide" Target="slide39.xml"/><Relationship Id="rId2" Type="http://schemas.openxmlformats.org/officeDocument/2006/relationships/slide" Target="slide49.xml"/><Relationship Id="rId16" Type="http://schemas.openxmlformats.org/officeDocument/2006/relationships/slide" Target="slide107.xml"/><Relationship Id="rId1" Type="http://schemas.openxmlformats.org/officeDocument/2006/relationships/slideLayout" Target="../slideLayouts/slideLayout1.xml"/><Relationship Id="rId6" Type="http://schemas.openxmlformats.org/officeDocument/2006/relationships/slide" Target="slide14.xml"/><Relationship Id="rId11" Type="http://schemas.openxmlformats.org/officeDocument/2006/relationships/slide" Target="slide35.xml"/><Relationship Id="rId5" Type="http://schemas.openxmlformats.org/officeDocument/2006/relationships/slide" Target="slide46.xml"/><Relationship Id="rId15" Type="http://schemas.openxmlformats.org/officeDocument/2006/relationships/slide" Target="slide40.xml"/><Relationship Id="rId10" Type="http://schemas.openxmlformats.org/officeDocument/2006/relationships/slide" Target="slide38.xml"/><Relationship Id="rId4" Type="http://schemas.openxmlformats.org/officeDocument/2006/relationships/slide" Target="slide99.xml"/><Relationship Id="rId9" Type="http://schemas.openxmlformats.org/officeDocument/2006/relationships/slide" Target="slide37.xml"/><Relationship Id="rId14" Type="http://schemas.openxmlformats.org/officeDocument/2006/relationships/slide" Target="slide30.xml"/></Relationships>
</file>

<file path=ppt/slides/_rels/slide36.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38.xml"/><Relationship Id="rId3" Type="http://schemas.openxmlformats.org/officeDocument/2006/relationships/slide" Target="slide96.xml"/><Relationship Id="rId7" Type="http://schemas.openxmlformats.org/officeDocument/2006/relationships/slide" Target="slide5.xml"/><Relationship Id="rId12" Type="http://schemas.openxmlformats.org/officeDocument/2006/relationships/slide" Target="slide37.xml"/><Relationship Id="rId2" Type="http://schemas.openxmlformats.org/officeDocument/2006/relationships/slide" Target="slide49.xml"/><Relationship Id="rId16" Type="http://schemas.openxmlformats.org/officeDocument/2006/relationships/slide" Target="slide107.xml"/><Relationship Id="rId1" Type="http://schemas.openxmlformats.org/officeDocument/2006/relationships/slideLayout" Target="../slideLayouts/slideLayout1.xml"/><Relationship Id="rId6" Type="http://schemas.openxmlformats.org/officeDocument/2006/relationships/slide" Target="slide14.xml"/><Relationship Id="rId11" Type="http://schemas.openxmlformats.org/officeDocument/2006/relationships/slide" Target="slide36.xml"/><Relationship Id="rId5" Type="http://schemas.openxmlformats.org/officeDocument/2006/relationships/slide" Target="slide46.xml"/><Relationship Id="rId15" Type="http://schemas.openxmlformats.org/officeDocument/2006/relationships/slide" Target="slide40.xml"/><Relationship Id="rId10" Type="http://schemas.openxmlformats.org/officeDocument/2006/relationships/slide" Target="slide35.xml"/><Relationship Id="rId4" Type="http://schemas.openxmlformats.org/officeDocument/2006/relationships/slide" Target="slide99.xml"/><Relationship Id="rId9" Type="http://schemas.openxmlformats.org/officeDocument/2006/relationships/slide" Target="slide30.xml"/><Relationship Id="rId14" Type="http://schemas.openxmlformats.org/officeDocument/2006/relationships/slide" Target="slide39.xml"/></Relationships>
</file>

<file path=ppt/slides/_rels/slide37.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37.xml"/><Relationship Id="rId3" Type="http://schemas.openxmlformats.org/officeDocument/2006/relationships/slide" Target="slide49.xml"/><Relationship Id="rId7" Type="http://schemas.openxmlformats.org/officeDocument/2006/relationships/slide" Target="slide14.xml"/><Relationship Id="rId12" Type="http://schemas.openxmlformats.org/officeDocument/2006/relationships/slide" Target="slide36.xml"/><Relationship Id="rId17" Type="http://schemas.openxmlformats.org/officeDocument/2006/relationships/slide" Target="slide107.xml"/><Relationship Id="rId2" Type="http://schemas.openxmlformats.org/officeDocument/2006/relationships/slide" Target="slide45.xml"/><Relationship Id="rId16" Type="http://schemas.openxmlformats.org/officeDocument/2006/relationships/slide" Target="slide40.xml"/><Relationship Id="rId1" Type="http://schemas.openxmlformats.org/officeDocument/2006/relationships/slideLayout" Target="../slideLayouts/slideLayout1.xml"/><Relationship Id="rId6" Type="http://schemas.openxmlformats.org/officeDocument/2006/relationships/slide" Target="slide46.xml"/><Relationship Id="rId11" Type="http://schemas.openxmlformats.org/officeDocument/2006/relationships/slide" Target="slide35.xml"/><Relationship Id="rId5" Type="http://schemas.openxmlformats.org/officeDocument/2006/relationships/slide" Target="slide99.xml"/><Relationship Id="rId15" Type="http://schemas.openxmlformats.org/officeDocument/2006/relationships/slide" Target="slide39.xml"/><Relationship Id="rId10" Type="http://schemas.openxmlformats.org/officeDocument/2006/relationships/slide" Target="slide30.xml"/><Relationship Id="rId4" Type="http://schemas.openxmlformats.org/officeDocument/2006/relationships/slide" Target="slide96.xml"/><Relationship Id="rId9" Type="http://schemas.openxmlformats.org/officeDocument/2006/relationships/slide" Target="slide25.xml"/><Relationship Id="rId14" Type="http://schemas.openxmlformats.org/officeDocument/2006/relationships/slide" Target="slide38.xml"/></Relationships>
</file>

<file path=ppt/slides/_rels/slide38.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38.xml"/><Relationship Id="rId3" Type="http://schemas.openxmlformats.org/officeDocument/2006/relationships/slide" Target="slide96.xml"/><Relationship Id="rId7" Type="http://schemas.openxmlformats.org/officeDocument/2006/relationships/slide" Target="slide5.xml"/><Relationship Id="rId12" Type="http://schemas.openxmlformats.org/officeDocument/2006/relationships/slide" Target="slide37.xml"/><Relationship Id="rId2" Type="http://schemas.openxmlformats.org/officeDocument/2006/relationships/slide" Target="slide49.xml"/><Relationship Id="rId16" Type="http://schemas.openxmlformats.org/officeDocument/2006/relationships/slide" Target="slide107.xml"/><Relationship Id="rId1" Type="http://schemas.openxmlformats.org/officeDocument/2006/relationships/slideLayout" Target="../slideLayouts/slideLayout1.xml"/><Relationship Id="rId6" Type="http://schemas.openxmlformats.org/officeDocument/2006/relationships/slide" Target="slide14.xml"/><Relationship Id="rId11" Type="http://schemas.openxmlformats.org/officeDocument/2006/relationships/slide" Target="slide36.xml"/><Relationship Id="rId5" Type="http://schemas.openxmlformats.org/officeDocument/2006/relationships/slide" Target="slide46.xml"/><Relationship Id="rId15" Type="http://schemas.openxmlformats.org/officeDocument/2006/relationships/slide" Target="slide40.xml"/><Relationship Id="rId10" Type="http://schemas.openxmlformats.org/officeDocument/2006/relationships/slide" Target="slide35.xml"/><Relationship Id="rId4" Type="http://schemas.openxmlformats.org/officeDocument/2006/relationships/slide" Target="slide99.xml"/><Relationship Id="rId9" Type="http://schemas.openxmlformats.org/officeDocument/2006/relationships/slide" Target="slide30.xml"/><Relationship Id="rId14" Type="http://schemas.openxmlformats.org/officeDocument/2006/relationships/slide" Target="slide39.xml"/></Relationships>
</file>

<file path=ppt/slides/_rels/slide39.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37.xml"/><Relationship Id="rId18" Type="http://schemas.openxmlformats.org/officeDocument/2006/relationships/slide" Target="slide107.xml"/><Relationship Id="rId3" Type="http://schemas.openxmlformats.org/officeDocument/2006/relationships/slide" Target="slide49.xml"/><Relationship Id="rId7" Type="http://schemas.openxmlformats.org/officeDocument/2006/relationships/slide" Target="slide14.xml"/><Relationship Id="rId12" Type="http://schemas.openxmlformats.org/officeDocument/2006/relationships/slide" Target="slide36.xml"/><Relationship Id="rId17" Type="http://schemas.openxmlformats.org/officeDocument/2006/relationships/slide" Target="slide44.xml"/><Relationship Id="rId2" Type="http://schemas.openxmlformats.org/officeDocument/2006/relationships/hyperlink" Target="https://open.overheid.nl/documenten/ronl-b7c66246578f15bf12026df2eeabe70c2f3c61d7/pdf" TargetMode="External"/><Relationship Id="rId16" Type="http://schemas.openxmlformats.org/officeDocument/2006/relationships/slide" Target="slide40.xml"/><Relationship Id="rId1" Type="http://schemas.openxmlformats.org/officeDocument/2006/relationships/slideLayout" Target="../slideLayouts/slideLayout1.xml"/><Relationship Id="rId6" Type="http://schemas.openxmlformats.org/officeDocument/2006/relationships/slide" Target="slide46.xml"/><Relationship Id="rId11" Type="http://schemas.openxmlformats.org/officeDocument/2006/relationships/slide" Target="slide35.xml"/><Relationship Id="rId5" Type="http://schemas.openxmlformats.org/officeDocument/2006/relationships/slide" Target="slide99.xml"/><Relationship Id="rId15" Type="http://schemas.openxmlformats.org/officeDocument/2006/relationships/slide" Target="slide39.xml"/><Relationship Id="rId10" Type="http://schemas.openxmlformats.org/officeDocument/2006/relationships/slide" Target="slide30.xml"/><Relationship Id="rId4" Type="http://schemas.openxmlformats.org/officeDocument/2006/relationships/slide" Target="slide96.xml"/><Relationship Id="rId9" Type="http://schemas.openxmlformats.org/officeDocument/2006/relationships/slide" Target="slide25.xml"/><Relationship Id="rId14" Type="http://schemas.openxmlformats.org/officeDocument/2006/relationships/slide" Target="slide38.xml"/></Relationships>
</file>

<file path=ppt/slides/_rels/slide4.xml.rels><?xml version="1.0" encoding="UTF-8" standalone="yes"?>
<Relationships xmlns="http://schemas.openxmlformats.org/package/2006/relationships"><Relationship Id="rId8" Type="http://schemas.openxmlformats.org/officeDocument/2006/relationships/slide" Target="slide107.xml"/><Relationship Id="rId3" Type="http://schemas.openxmlformats.org/officeDocument/2006/relationships/slide" Target="slide14.xml"/><Relationship Id="rId7" Type="http://schemas.openxmlformats.org/officeDocument/2006/relationships/slide" Target="slide99.xml"/><Relationship Id="rId2"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slide" Target="slide96.xml"/><Relationship Id="rId5" Type="http://schemas.openxmlformats.org/officeDocument/2006/relationships/slide" Target="slide49.xml"/><Relationship Id="rId4" Type="http://schemas.openxmlformats.org/officeDocument/2006/relationships/slide" Target="slide46.xml"/></Relationships>
</file>

<file path=ppt/slides/_rels/slide40.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43.xml"/><Relationship Id="rId3" Type="http://schemas.openxmlformats.org/officeDocument/2006/relationships/slide" Target="slide49.xml"/><Relationship Id="rId7" Type="http://schemas.openxmlformats.org/officeDocument/2006/relationships/slide" Target="slide5.xml"/><Relationship Id="rId12" Type="http://schemas.openxmlformats.org/officeDocument/2006/relationships/slide" Target="slide42.xml"/><Relationship Id="rId2" Type="http://schemas.openxmlformats.org/officeDocument/2006/relationships/slide" Target="slide46.xml"/><Relationship Id="rId1" Type="http://schemas.openxmlformats.org/officeDocument/2006/relationships/slideLayout" Target="../slideLayouts/slideLayout1.xml"/><Relationship Id="rId6" Type="http://schemas.openxmlformats.org/officeDocument/2006/relationships/slide" Target="slide14.xml"/><Relationship Id="rId11" Type="http://schemas.openxmlformats.org/officeDocument/2006/relationships/slide" Target="slide41.xml"/><Relationship Id="rId5" Type="http://schemas.openxmlformats.org/officeDocument/2006/relationships/slide" Target="slide99.xml"/><Relationship Id="rId15" Type="http://schemas.openxmlformats.org/officeDocument/2006/relationships/slide" Target="slide107.xml"/><Relationship Id="rId10" Type="http://schemas.openxmlformats.org/officeDocument/2006/relationships/slide" Target="slide35.xml"/><Relationship Id="rId4" Type="http://schemas.openxmlformats.org/officeDocument/2006/relationships/slide" Target="slide96.xml"/><Relationship Id="rId9" Type="http://schemas.openxmlformats.org/officeDocument/2006/relationships/slide" Target="slide30.xml"/><Relationship Id="rId14" Type="http://schemas.openxmlformats.org/officeDocument/2006/relationships/slide" Target="slide40.xml"/></Relationships>
</file>

<file path=ppt/slides/_rels/slide41.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43.xml"/><Relationship Id="rId3" Type="http://schemas.openxmlformats.org/officeDocument/2006/relationships/slide" Target="slide49.xml"/><Relationship Id="rId7" Type="http://schemas.openxmlformats.org/officeDocument/2006/relationships/slide" Target="slide5.xml"/><Relationship Id="rId12" Type="http://schemas.openxmlformats.org/officeDocument/2006/relationships/slide" Target="slide42.xml"/><Relationship Id="rId2" Type="http://schemas.openxmlformats.org/officeDocument/2006/relationships/slide" Target="slide46.xml"/><Relationship Id="rId1" Type="http://schemas.openxmlformats.org/officeDocument/2006/relationships/slideLayout" Target="../slideLayouts/slideLayout1.xml"/><Relationship Id="rId6" Type="http://schemas.openxmlformats.org/officeDocument/2006/relationships/slide" Target="slide14.xml"/><Relationship Id="rId11" Type="http://schemas.openxmlformats.org/officeDocument/2006/relationships/slide" Target="slide41.xml"/><Relationship Id="rId5" Type="http://schemas.openxmlformats.org/officeDocument/2006/relationships/slide" Target="slide99.xml"/><Relationship Id="rId15" Type="http://schemas.openxmlformats.org/officeDocument/2006/relationships/slide" Target="slide107.xml"/><Relationship Id="rId10" Type="http://schemas.openxmlformats.org/officeDocument/2006/relationships/slide" Target="slide35.xml"/><Relationship Id="rId4" Type="http://schemas.openxmlformats.org/officeDocument/2006/relationships/slide" Target="slide96.xml"/><Relationship Id="rId9" Type="http://schemas.openxmlformats.org/officeDocument/2006/relationships/slide" Target="slide30.xml"/><Relationship Id="rId14" Type="http://schemas.openxmlformats.org/officeDocument/2006/relationships/slide" Target="slide40.xml"/></Relationships>
</file>

<file path=ppt/slides/_rels/slide42.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43.xml"/><Relationship Id="rId3" Type="http://schemas.openxmlformats.org/officeDocument/2006/relationships/slide" Target="slide96.xml"/><Relationship Id="rId7" Type="http://schemas.openxmlformats.org/officeDocument/2006/relationships/slide" Target="slide5.xml"/><Relationship Id="rId12" Type="http://schemas.openxmlformats.org/officeDocument/2006/relationships/slide" Target="slide42.xml"/><Relationship Id="rId2" Type="http://schemas.openxmlformats.org/officeDocument/2006/relationships/slide" Target="slide49.xml"/><Relationship Id="rId16" Type="http://schemas.openxmlformats.org/officeDocument/2006/relationships/slide" Target="slide100.xml"/><Relationship Id="rId1" Type="http://schemas.openxmlformats.org/officeDocument/2006/relationships/slideLayout" Target="../slideLayouts/slideLayout1.xml"/><Relationship Id="rId6" Type="http://schemas.openxmlformats.org/officeDocument/2006/relationships/slide" Target="slide14.xml"/><Relationship Id="rId11" Type="http://schemas.openxmlformats.org/officeDocument/2006/relationships/slide" Target="slide41.xml"/><Relationship Id="rId5" Type="http://schemas.openxmlformats.org/officeDocument/2006/relationships/slide" Target="slide46.xml"/><Relationship Id="rId15" Type="http://schemas.openxmlformats.org/officeDocument/2006/relationships/slide" Target="slide107.xml"/><Relationship Id="rId10" Type="http://schemas.openxmlformats.org/officeDocument/2006/relationships/slide" Target="slide35.xml"/><Relationship Id="rId4" Type="http://schemas.openxmlformats.org/officeDocument/2006/relationships/slide" Target="slide99.xml"/><Relationship Id="rId9" Type="http://schemas.openxmlformats.org/officeDocument/2006/relationships/slide" Target="slide30.xml"/><Relationship Id="rId14" Type="http://schemas.openxmlformats.org/officeDocument/2006/relationships/slide" Target="slide40.xml"/></Relationships>
</file>

<file path=ppt/slides/_rels/slide43.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38.xml"/><Relationship Id="rId3" Type="http://schemas.openxmlformats.org/officeDocument/2006/relationships/slide" Target="slide49.xml"/><Relationship Id="rId7" Type="http://schemas.openxmlformats.org/officeDocument/2006/relationships/slide" Target="slide5.xml"/><Relationship Id="rId12" Type="http://schemas.openxmlformats.org/officeDocument/2006/relationships/slide" Target="slide42.xml"/><Relationship Id="rId2" Type="http://schemas.openxmlformats.org/officeDocument/2006/relationships/slide" Target="slide46.xml"/><Relationship Id="rId16" Type="http://schemas.openxmlformats.org/officeDocument/2006/relationships/slide" Target="slide107.xml"/><Relationship Id="rId1" Type="http://schemas.openxmlformats.org/officeDocument/2006/relationships/slideLayout" Target="../slideLayouts/slideLayout1.xml"/><Relationship Id="rId6" Type="http://schemas.openxmlformats.org/officeDocument/2006/relationships/slide" Target="slide14.xml"/><Relationship Id="rId11" Type="http://schemas.openxmlformats.org/officeDocument/2006/relationships/slide" Target="slide41.xml"/><Relationship Id="rId5" Type="http://schemas.openxmlformats.org/officeDocument/2006/relationships/slide" Target="slide99.xml"/><Relationship Id="rId15" Type="http://schemas.openxmlformats.org/officeDocument/2006/relationships/slide" Target="slide44.xml"/><Relationship Id="rId10" Type="http://schemas.openxmlformats.org/officeDocument/2006/relationships/slide" Target="slide35.xml"/><Relationship Id="rId4" Type="http://schemas.openxmlformats.org/officeDocument/2006/relationships/slide" Target="slide96.xml"/><Relationship Id="rId9" Type="http://schemas.openxmlformats.org/officeDocument/2006/relationships/slide" Target="slide30.xml"/><Relationship Id="rId14" Type="http://schemas.openxmlformats.org/officeDocument/2006/relationships/slide" Target="slide40.xml"/></Relationships>
</file>

<file path=ppt/slides/_rels/slide44.xml.rels><?xml version="1.0" encoding="UTF-8" standalone="yes"?>
<Relationships xmlns="http://schemas.openxmlformats.org/package/2006/relationships"><Relationship Id="rId8" Type="http://schemas.openxmlformats.org/officeDocument/2006/relationships/slide" Target="slide107.xml"/><Relationship Id="rId3" Type="http://schemas.openxmlformats.org/officeDocument/2006/relationships/slide" Target="slide49.xml"/><Relationship Id="rId7" Type="http://schemas.openxmlformats.org/officeDocument/2006/relationships/slide" Target="slide5.xml"/><Relationship Id="rId2" Type="http://schemas.openxmlformats.org/officeDocument/2006/relationships/slide" Target="slide46.xml"/><Relationship Id="rId1" Type="http://schemas.openxmlformats.org/officeDocument/2006/relationships/slideLayout" Target="../slideLayouts/slideLayout1.xml"/><Relationship Id="rId6" Type="http://schemas.openxmlformats.org/officeDocument/2006/relationships/slide" Target="slide14.xml"/><Relationship Id="rId5" Type="http://schemas.openxmlformats.org/officeDocument/2006/relationships/slide" Target="slide99.xml"/><Relationship Id="rId4" Type="http://schemas.openxmlformats.org/officeDocument/2006/relationships/slide" Target="slide96.xml"/></Relationships>
</file>

<file path=ppt/slides/_rels/slide45.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46.xml"/><Relationship Id="rId7" Type="http://schemas.openxmlformats.org/officeDocument/2006/relationships/slide" Target="slide14.xm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 Target="slide99.xml"/><Relationship Id="rId5" Type="http://schemas.openxmlformats.org/officeDocument/2006/relationships/slide" Target="slide96.xml"/><Relationship Id="rId4" Type="http://schemas.openxmlformats.org/officeDocument/2006/relationships/slide" Target="slide49.xml"/><Relationship Id="rId9" Type="http://schemas.openxmlformats.org/officeDocument/2006/relationships/slide" Target="slide107.xml"/></Relationships>
</file>

<file path=ppt/slides/_rels/slide46.xml.rels><?xml version="1.0" encoding="UTF-8" standalone="yes"?>
<Relationships xmlns="http://schemas.openxmlformats.org/package/2006/relationships"><Relationship Id="rId8" Type="http://schemas.openxmlformats.org/officeDocument/2006/relationships/slide" Target="slide107.xml"/><Relationship Id="rId3" Type="http://schemas.openxmlformats.org/officeDocument/2006/relationships/slide" Target="slide49.xml"/><Relationship Id="rId7" Type="http://schemas.openxmlformats.org/officeDocument/2006/relationships/slide" Target="slide14.xml"/><Relationship Id="rId2" Type="http://schemas.openxmlformats.org/officeDocument/2006/relationships/slide" Target="slide46.xm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99.xml"/><Relationship Id="rId4" Type="http://schemas.openxmlformats.org/officeDocument/2006/relationships/slide" Target="slide96.xml"/></Relationships>
</file>

<file path=ppt/slides/_rels/slide47.xml.rels><?xml version="1.0" encoding="UTF-8" standalone="yes"?>
<Relationships xmlns="http://schemas.openxmlformats.org/package/2006/relationships"><Relationship Id="rId8" Type="http://schemas.openxmlformats.org/officeDocument/2006/relationships/slide" Target="slide48.xml"/><Relationship Id="rId3" Type="http://schemas.openxmlformats.org/officeDocument/2006/relationships/slide" Target="slide49.xml"/><Relationship Id="rId7" Type="http://schemas.openxmlformats.org/officeDocument/2006/relationships/slide" Target="slide14.xml"/><Relationship Id="rId2" Type="http://schemas.openxmlformats.org/officeDocument/2006/relationships/slide" Target="slide46.xm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99.xml"/><Relationship Id="rId4" Type="http://schemas.openxmlformats.org/officeDocument/2006/relationships/slide" Target="slide96.xml"/><Relationship Id="rId9" Type="http://schemas.openxmlformats.org/officeDocument/2006/relationships/slide" Target="slide107.xml"/></Relationships>
</file>

<file path=ppt/slides/_rels/slide48.xml.rels><?xml version="1.0" encoding="UTF-8" standalone="yes"?>
<Relationships xmlns="http://schemas.openxmlformats.org/package/2006/relationships"><Relationship Id="rId8" Type="http://schemas.openxmlformats.org/officeDocument/2006/relationships/slide" Target="slide107.xml"/><Relationship Id="rId3" Type="http://schemas.openxmlformats.org/officeDocument/2006/relationships/slide" Target="slide49.xml"/><Relationship Id="rId7" Type="http://schemas.openxmlformats.org/officeDocument/2006/relationships/slide" Target="slide14.xml"/><Relationship Id="rId2" Type="http://schemas.openxmlformats.org/officeDocument/2006/relationships/slide" Target="slide46.xm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99.xml"/><Relationship Id="rId4" Type="http://schemas.openxmlformats.org/officeDocument/2006/relationships/slide" Target="slide96.xml"/></Relationships>
</file>

<file path=ppt/slides/_rels/slide49.xml.rels><?xml version="1.0" encoding="UTF-8" standalone="yes"?>
<Relationships xmlns="http://schemas.openxmlformats.org/package/2006/relationships"><Relationship Id="rId8" Type="http://schemas.openxmlformats.org/officeDocument/2006/relationships/slide" Target="slide107.xml"/><Relationship Id="rId3" Type="http://schemas.openxmlformats.org/officeDocument/2006/relationships/slide" Target="slide96.xml"/><Relationship Id="rId7" Type="http://schemas.openxmlformats.org/officeDocument/2006/relationships/slide" Target="slide14.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46.xml"/><Relationship Id="rId4" Type="http://schemas.openxmlformats.org/officeDocument/2006/relationships/slide" Target="slide99.xml"/></Relationships>
</file>

<file path=ppt/slides/_rels/slide5.xml.rels><?xml version="1.0" encoding="UTF-8" standalone="yes"?>
<Relationships xmlns="http://schemas.openxmlformats.org/package/2006/relationships"><Relationship Id="rId8" Type="http://schemas.openxmlformats.org/officeDocument/2006/relationships/slide" Target="slide107.xml"/><Relationship Id="rId3" Type="http://schemas.openxmlformats.org/officeDocument/2006/relationships/slide" Target="slide96.xml"/><Relationship Id="rId7" Type="http://schemas.openxmlformats.org/officeDocument/2006/relationships/slide" Target="slide14.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46.xml"/><Relationship Id="rId4" Type="http://schemas.openxmlformats.org/officeDocument/2006/relationships/slide" Target="slide99.xml"/></Relationships>
</file>

<file path=ppt/slides/_rels/slide50.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9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92.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52.xml"/><Relationship Id="rId5" Type="http://schemas.openxmlformats.org/officeDocument/2006/relationships/slide" Target="slide46.xml"/><Relationship Id="rId10" Type="http://schemas.openxmlformats.org/officeDocument/2006/relationships/slide" Target="slide55.xml"/><Relationship Id="rId4" Type="http://schemas.openxmlformats.org/officeDocument/2006/relationships/slide" Target="slide99.xml"/><Relationship Id="rId9" Type="http://schemas.openxmlformats.org/officeDocument/2006/relationships/slide" Target="slide54.xml"/><Relationship Id="rId14" Type="http://schemas.openxmlformats.org/officeDocument/2006/relationships/slide" Target="slide107.xml"/></Relationships>
</file>

<file path=ppt/slides/_rels/slide51.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9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92.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52.xml"/><Relationship Id="rId5" Type="http://schemas.openxmlformats.org/officeDocument/2006/relationships/slide" Target="slide46.xml"/><Relationship Id="rId10" Type="http://schemas.openxmlformats.org/officeDocument/2006/relationships/slide" Target="slide55.xml"/><Relationship Id="rId4" Type="http://schemas.openxmlformats.org/officeDocument/2006/relationships/slide" Target="slide99.xml"/><Relationship Id="rId9" Type="http://schemas.openxmlformats.org/officeDocument/2006/relationships/slide" Target="slide54.xml"/><Relationship Id="rId14" Type="http://schemas.openxmlformats.org/officeDocument/2006/relationships/slide" Target="slide107.xml"/></Relationships>
</file>

<file path=ppt/slides/_rels/slide52.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9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92.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52.xml"/><Relationship Id="rId5" Type="http://schemas.openxmlformats.org/officeDocument/2006/relationships/slide" Target="slide46.xml"/><Relationship Id="rId10" Type="http://schemas.openxmlformats.org/officeDocument/2006/relationships/slide" Target="slide55.xml"/><Relationship Id="rId4" Type="http://schemas.openxmlformats.org/officeDocument/2006/relationships/slide" Target="slide99.xml"/><Relationship Id="rId9" Type="http://schemas.openxmlformats.org/officeDocument/2006/relationships/slide" Target="slide54.xml"/><Relationship Id="rId14" Type="http://schemas.openxmlformats.org/officeDocument/2006/relationships/slide" Target="slide107.xml"/></Relationships>
</file>

<file path=ppt/slides/_rels/slide53.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9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92.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52.xml"/><Relationship Id="rId5" Type="http://schemas.openxmlformats.org/officeDocument/2006/relationships/slide" Target="slide46.xml"/><Relationship Id="rId10" Type="http://schemas.openxmlformats.org/officeDocument/2006/relationships/slide" Target="slide55.xml"/><Relationship Id="rId4" Type="http://schemas.openxmlformats.org/officeDocument/2006/relationships/slide" Target="slide99.xml"/><Relationship Id="rId9" Type="http://schemas.openxmlformats.org/officeDocument/2006/relationships/slide" Target="slide54.xml"/><Relationship Id="rId14" Type="http://schemas.openxmlformats.org/officeDocument/2006/relationships/slide" Target="slide107.xml"/></Relationships>
</file>

<file path=ppt/slides/_rels/slide54.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9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92.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52.xml"/><Relationship Id="rId5" Type="http://schemas.openxmlformats.org/officeDocument/2006/relationships/slide" Target="slide46.xml"/><Relationship Id="rId10" Type="http://schemas.openxmlformats.org/officeDocument/2006/relationships/slide" Target="slide55.xml"/><Relationship Id="rId4" Type="http://schemas.openxmlformats.org/officeDocument/2006/relationships/slide" Target="slide99.xml"/><Relationship Id="rId9" Type="http://schemas.openxmlformats.org/officeDocument/2006/relationships/slide" Target="slide54.xml"/><Relationship Id="rId14" Type="http://schemas.openxmlformats.org/officeDocument/2006/relationships/slide" Target="slide107.xml"/></Relationships>
</file>

<file path=ppt/slides/_rels/slide55.xml.rels><?xml version="1.0" encoding="UTF-8" standalone="yes"?>
<Relationships xmlns="http://schemas.openxmlformats.org/package/2006/relationships"><Relationship Id="rId8" Type="http://schemas.openxmlformats.org/officeDocument/2006/relationships/slide" Target="slide56.xml"/><Relationship Id="rId13" Type="http://schemas.openxmlformats.org/officeDocument/2006/relationships/slide" Target="slide71.xml"/><Relationship Id="rId18" Type="http://schemas.openxmlformats.org/officeDocument/2006/relationships/slide" Target="slide86.xml"/><Relationship Id="rId26" Type="http://schemas.openxmlformats.org/officeDocument/2006/relationships/slide" Target="slide107.xml"/><Relationship Id="rId3" Type="http://schemas.openxmlformats.org/officeDocument/2006/relationships/slide" Target="slide96.xml"/><Relationship Id="rId21" Type="http://schemas.openxmlformats.org/officeDocument/2006/relationships/slide" Target="slide54.xml"/><Relationship Id="rId7" Type="http://schemas.openxmlformats.org/officeDocument/2006/relationships/slide" Target="slide14.xml"/><Relationship Id="rId12" Type="http://schemas.openxmlformats.org/officeDocument/2006/relationships/slide" Target="slide68.xml"/><Relationship Id="rId17" Type="http://schemas.openxmlformats.org/officeDocument/2006/relationships/slide" Target="slide83.xml"/><Relationship Id="rId25" Type="http://schemas.openxmlformats.org/officeDocument/2006/relationships/slide" Target="slide95.xml"/><Relationship Id="rId2" Type="http://schemas.openxmlformats.org/officeDocument/2006/relationships/slide" Target="slide49.xml"/><Relationship Id="rId16" Type="http://schemas.openxmlformats.org/officeDocument/2006/relationships/slide" Target="slide80.xml"/><Relationship Id="rId20" Type="http://schemas.openxmlformats.org/officeDocument/2006/relationships/slide" Target="slide53.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65.xml"/><Relationship Id="rId24" Type="http://schemas.openxmlformats.org/officeDocument/2006/relationships/slide" Target="slide92.xml"/><Relationship Id="rId5" Type="http://schemas.openxmlformats.org/officeDocument/2006/relationships/slide" Target="slide46.xml"/><Relationship Id="rId15" Type="http://schemas.openxmlformats.org/officeDocument/2006/relationships/slide" Target="slide77.xml"/><Relationship Id="rId23" Type="http://schemas.openxmlformats.org/officeDocument/2006/relationships/slide" Target="slide52.xml"/><Relationship Id="rId10" Type="http://schemas.openxmlformats.org/officeDocument/2006/relationships/slide" Target="slide62.xml"/><Relationship Id="rId19" Type="http://schemas.openxmlformats.org/officeDocument/2006/relationships/slide" Target="slide89.xml"/><Relationship Id="rId4" Type="http://schemas.openxmlformats.org/officeDocument/2006/relationships/slide" Target="slide99.xml"/><Relationship Id="rId9" Type="http://schemas.openxmlformats.org/officeDocument/2006/relationships/slide" Target="slide59.xml"/><Relationship Id="rId14" Type="http://schemas.openxmlformats.org/officeDocument/2006/relationships/slide" Target="slide74.xml"/><Relationship Id="rId22" Type="http://schemas.openxmlformats.org/officeDocument/2006/relationships/slide" Target="slide55.xml"/></Relationships>
</file>

<file path=ppt/slides/_rels/slide56.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46.xml"/><Relationship Id="rId4" Type="http://schemas.openxmlformats.org/officeDocument/2006/relationships/slide" Target="slide99.xml"/><Relationship Id="rId9" Type="http://schemas.openxmlformats.org/officeDocument/2006/relationships/slide" Target="slide107.xml"/></Relationships>
</file>

<file path=ppt/slides/_rels/slide57.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46.xml"/><Relationship Id="rId4" Type="http://schemas.openxmlformats.org/officeDocument/2006/relationships/slide" Target="slide99.xml"/><Relationship Id="rId9" Type="http://schemas.openxmlformats.org/officeDocument/2006/relationships/slide" Target="slide107.xml"/></Relationships>
</file>

<file path=ppt/slides/_rels/slide58.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46.xml"/><Relationship Id="rId4" Type="http://schemas.openxmlformats.org/officeDocument/2006/relationships/slide" Target="slide99.xml"/><Relationship Id="rId9" Type="http://schemas.openxmlformats.org/officeDocument/2006/relationships/slide" Target="slide107.xml"/></Relationships>
</file>

<file path=ppt/slides/_rels/slide59.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61.xml"/><Relationship Id="rId5" Type="http://schemas.openxmlformats.org/officeDocument/2006/relationships/slide" Target="slide46.xml"/><Relationship Id="rId10" Type="http://schemas.openxmlformats.org/officeDocument/2006/relationships/slide" Target="slide60.xml"/><Relationship Id="rId4" Type="http://schemas.openxmlformats.org/officeDocument/2006/relationships/slide" Target="slide99.xml"/><Relationship Id="rId9" Type="http://schemas.openxmlformats.org/officeDocument/2006/relationships/slide" Target="slide59.xml"/></Relationships>
</file>

<file path=ppt/slides/_rels/slide6.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4.png"/><Relationship Id="rId3" Type="http://schemas.openxmlformats.org/officeDocument/2006/relationships/slide" Target="slide96.xml"/><Relationship Id="rId7" Type="http://schemas.openxmlformats.org/officeDocument/2006/relationships/slide" Target="slide9.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7.xml"/><Relationship Id="rId11" Type="http://schemas.openxmlformats.org/officeDocument/2006/relationships/slide" Target="slide14.xml"/><Relationship Id="rId5" Type="http://schemas.openxmlformats.org/officeDocument/2006/relationships/slide" Target="slide46.xml"/><Relationship Id="rId15" Type="http://schemas.openxmlformats.org/officeDocument/2006/relationships/image" Target="../media/image6.png"/><Relationship Id="rId10" Type="http://schemas.openxmlformats.org/officeDocument/2006/relationships/slide" Target="slide5.xml"/><Relationship Id="rId4" Type="http://schemas.openxmlformats.org/officeDocument/2006/relationships/slide" Target="slide99.xml"/><Relationship Id="rId9" Type="http://schemas.openxmlformats.org/officeDocument/2006/relationships/slide" Target="slide13.xml"/><Relationship Id="rId14" Type="http://schemas.openxmlformats.org/officeDocument/2006/relationships/image" Target="../media/image5.jpeg"/></Relationships>
</file>

<file path=ppt/slides/_rels/slide60.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46.xml"/><Relationship Id="rId4" Type="http://schemas.openxmlformats.org/officeDocument/2006/relationships/slide" Target="slide99.xml"/><Relationship Id="rId9" Type="http://schemas.openxmlformats.org/officeDocument/2006/relationships/slide" Target="slide107.xml"/></Relationships>
</file>

<file path=ppt/slides/_rels/slide61.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61.xml"/><Relationship Id="rId5" Type="http://schemas.openxmlformats.org/officeDocument/2006/relationships/slide" Target="slide46.xml"/><Relationship Id="rId10" Type="http://schemas.openxmlformats.org/officeDocument/2006/relationships/slide" Target="slide60.xml"/><Relationship Id="rId4" Type="http://schemas.openxmlformats.org/officeDocument/2006/relationships/slide" Target="slide99.xml"/><Relationship Id="rId9" Type="http://schemas.openxmlformats.org/officeDocument/2006/relationships/slide" Target="slide59.xml"/></Relationships>
</file>

<file path=ppt/slides/_rels/slide62.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64.xml"/><Relationship Id="rId5" Type="http://schemas.openxmlformats.org/officeDocument/2006/relationships/slide" Target="slide46.xml"/><Relationship Id="rId10" Type="http://schemas.openxmlformats.org/officeDocument/2006/relationships/slide" Target="slide63.xml"/><Relationship Id="rId4" Type="http://schemas.openxmlformats.org/officeDocument/2006/relationships/slide" Target="slide99.xml"/><Relationship Id="rId9" Type="http://schemas.openxmlformats.org/officeDocument/2006/relationships/slide" Target="slide62.xml"/></Relationships>
</file>

<file path=ppt/slides/_rels/slide63.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64.xml"/><Relationship Id="rId5" Type="http://schemas.openxmlformats.org/officeDocument/2006/relationships/slide" Target="slide46.xml"/><Relationship Id="rId10" Type="http://schemas.openxmlformats.org/officeDocument/2006/relationships/slide" Target="slide63.xml"/><Relationship Id="rId4" Type="http://schemas.openxmlformats.org/officeDocument/2006/relationships/slide" Target="slide99.xml"/><Relationship Id="rId9" Type="http://schemas.openxmlformats.org/officeDocument/2006/relationships/slide" Target="slide62.xml"/></Relationships>
</file>

<file path=ppt/slides/_rels/slide64.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64.xml"/><Relationship Id="rId5" Type="http://schemas.openxmlformats.org/officeDocument/2006/relationships/slide" Target="slide46.xml"/><Relationship Id="rId10" Type="http://schemas.openxmlformats.org/officeDocument/2006/relationships/slide" Target="slide63.xml"/><Relationship Id="rId4" Type="http://schemas.openxmlformats.org/officeDocument/2006/relationships/slide" Target="slide99.xml"/><Relationship Id="rId9" Type="http://schemas.openxmlformats.org/officeDocument/2006/relationships/slide" Target="slide62.xml"/></Relationships>
</file>

<file path=ppt/slides/_rels/slide65.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67.xml"/><Relationship Id="rId5" Type="http://schemas.openxmlformats.org/officeDocument/2006/relationships/slide" Target="slide46.xml"/><Relationship Id="rId10" Type="http://schemas.openxmlformats.org/officeDocument/2006/relationships/slide" Target="slide66.xml"/><Relationship Id="rId4" Type="http://schemas.openxmlformats.org/officeDocument/2006/relationships/slide" Target="slide99.xml"/><Relationship Id="rId9" Type="http://schemas.openxmlformats.org/officeDocument/2006/relationships/slide" Target="slide65.xml"/></Relationships>
</file>

<file path=ppt/slides/_rels/slide66.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67.xml"/><Relationship Id="rId5" Type="http://schemas.openxmlformats.org/officeDocument/2006/relationships/slide" Target="slide46.xml"/><Relationship Id="rId10" Type="http://schemas.openxmlformats.org/officeDocument/2006/relationships/slide" Target="slide66.xml"/><Relationship Id="rId4" Type="http://schemas.openxmlformats.org/officeDocument/2006/relationships/slide" Target="slide99.xml"/><Relationship Id="rId9" Type="http://schemas.openxmlformats.org/officeDocument/2006/relationships/slide" Target="slide65.xml"/></Relationships>
</file>

<file path=ppt/slides/_rels/slide67.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67.xml"/><Relationship Id="rId5" Type="http://schemas.openxmlformats.org/officeDocument/2006/relationships/slide" Target="slide46.xml"/><Relationship Id="rId10" Type="http://schemas.openxmlformats.org/officeDocument/2006/relationships/slide" Target="slide66.xml"/><Relationship Id="rId4" Type="http://schemas.openxmlformats.org/officeDocument/2006/relationships/slide" Target="slide99.xml"/><Relationship Id="rId9" Type="http://schemas.openxmlformats.org/officeDocument/2006/relationships/slide" Target="slide65.xml"/></Relationships>
</file>

<file path=ppt/slides/_rels/slide68.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70.xml"/><Relationship Id="rId5" Type="http://schemas.openxmlformats.org/officeDocument/2006/relationships/slide" Target="slide46.xml"/><Relationship Id="rId10" Type="http://schemas.openxmlformats.org/officeDocument/2006/relationships/slide" Target="slide69.xml"/><Relationship Id="rId4" Type="http://schemas.openxmlformats.org/officeDocument/2006/relationships/slide" Target="slide99.xml"/><Relationship Id="rId9" Type="http://schemas.openxmlformats.org/officeDocument/2006/relationships/slide" Target="slide68.xml"/></Relationships>
</file>

<file path=ppt/slides/_rels/slide69.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70.xml"/><Relationship Id="rId5" Type="http://schemas.openxmlformats.org/officeDocument/2006/relationships/slide" Target="slide46.xml"/><Relationship Id="rId10" Type="http://schemas.openxmlformats.org/officeDocument/2006/relationships/slide" Target="slide69.xml"/><Relationship Id="rId4" Type="http://schemas.openxmlformats.org/officeDocument/2006/relationships/slide" Target="slide99.xml"/><Relationship Id="rId9" Type="http://schemas.openxmlformats.org/officeDocument/2006/relationships/slide" Target="slide68.xml"/></Relationships>
</file>

<file path=ppt/slides/_rels/slide7.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slide" Target="slide6.xml"/><Relationship Id="rId3" Type="http://schemas.openxmlformats.org/officeDocument/2006/relationships/slide" Target="slide96.xml"/><Relationship Id="rId7" Type="http://schemas.openxmlformats.org/officeDocument/2006/relationships/slide" Target="slide11.xml"/><Relationship Id="rId12" Type="http://schemas.openxmlformats.org/officeDocument/2006/relationships/slide" Target="slide8.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9.xml"/><Relationship Id="rId11" Type="http://schemas.openxmlformats.org/officeDocument/2006/relationships/slide" Target="slide13.xml"/><Relationship Id="rId5" Type="http://schemas.openxmlformats.org/officeDocument/2006/relationships/slide" Target="slide7.xml"/><Relationship Id="rId15" Type="http://schemas.openxmlformats.org/officeDocument/2006/relationships/slide" Target="slide107.xml"/><Relationship Id="rId10" Type="http://schemas.openxmlformats.org/officeDocument/2006/relationships/slide" Target="slide5.xml"/><Relationship Id="rId4" Type="http://schemas.openxmlformats.org/officeDocument/2006/relationships/slide" Target="slide99.xml"/><Relationship Id="rId9" Type="http://schemas.openxmlformats.org/officeDocument/2006/relationships/image" Target="../media/image4.png"/><Relationship Id="rId14" Type="http://schemas.openxmlformats.org/officeDocument/2006/relationships/slide" Target="slide14.xml"/></Relationships>
</file>

<file path=ppt/slides/_rels/slide70.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70.xml"/><Relationship Id="rId5" Type="http://schemas.openxmlformats.org/officeDocument/2006/relationships/slide" Target="slide46.xml"/><Relationship Id="rId10" Type="http://schemas.openxmlformats.org/officeDocument/2006/relationships/slide" Target="slide69.xml"/><Relationship Id="rId4" Type="http://schemas.openxmlformats.org/officeDocument/2006/relationships/slide" Target="slide99.xml"/><Relationship Id="rId9" Type="http://schemas.openxmlformats.org/officeDocument/2006/relationships/slide" Target="slide68.xml"/></Relationships>
</file>

<file path=ppt/slides/_rels/slide71.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73.xml"/><Relationship Id="rId5" Type="http://schemas.openxmlformats.org/officeDocument/2006/relationships/slide" Target="slide46.xml"/><Relationship Id="rId10" Type="http://schemas.openxmlformats.org/officeDocument/2006/relationships/slide" Target="slide72.xml"/><Relationship Id="rId4" Type="http://schemas.openxmlformats.org/officeDocument/2006/relationships/slide" Target="slide99.xml"/><Relationship Id="rId9" Type="http://schemas.openxmlformats.org/officeDocument/2006/relationships/slide" Target="slide71.xml"/></Relationships>
</file>

<file path=ppt/slides/_rels/slide72.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73.xml"/><Relationship Id="rId5" Type="http://schemas.openxmlformats.org/officeDocument/2006/relationships/slide" Target="slide46.xml"/><Relationship Id="rId10" Type="http://schemas.openxmlformats.org/officeDocument/2006/relationships/slide" Target="slide72.xml"/><Relationship Id="rId4" Type="http://schemas.openxmlformats.org/officeDocument/2006/relationships/slide" Target="slide99.xml"/><Relationship Id="rId9" Type="http://schemas.openxmlformats.org/officeDocument/2006/relationships/slide" Target="slide71.xml"/></Relationships>
</file>

<file path=ppt/slides/_rels/slide73.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73.xml"/><Relationship Id="rId5" Type="http://schemas.openxmlformats.org/officeDocument/2006/relationships/slide" Target="slide46.xml"/><Relationship Id="rId10" Type="http://schemas.openxmlformats.org/officeDocument/2006/relationships/slide" Target="slide72.xml"/><Relationship Id="rId4" Type="http://schemas.openxmlformats.org/officeDocument/2006/relationships/slide" Target="slide99.xml"/><Relationship Id="rId9" Type="http://schemas.openxmlformats.org/officeDocument/2006/relationships/slide" Target="slide71.xml"/></Relationships>
</file>

<file path=ppt/slides/_rels/slide74.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76.xml"/><Relationship Id="rId5" Type="http://schemas.openxmlformats.org/officeDocument/2006/relationships/slide" Target="slide46.xml"/><Relationship Id="rId10" Type="http://schemas.openxmlformats.org/officeDocument/2006/relationships/slide" Target="slide75.xml"/><Relationship Id="rId4" Type="http://schemas.openxmlformats.org/officeDocument/2006/relationships/slide" Target="slide99.xml"/><Relationship Id="rId9" Type="http://schemas.openxmlformats.org/officeDocument/2006/relationships/slide" Target="slide74.xml"/></Relationships>
</file>

<file path=ppt/slides/_rels/slide75.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76.xml"/><Relationship Id="rId5" Type="http://schemas.openxmlformats.org/officeDocument/2006/relationships/slide" Target="slide46.xml"/><Relationship Id="rId10" Type="http://schemas.openxmlformats.org/officeDocument/2006/relationships/slide" Target="slide75.xml"/><Relationship Id="rId4" Type="http://schemas.openxmlformats.org/officeDocument/2006/relationships/slide" Target="slide99.xml"/><Relationship Id="rId9" Type="http://schemas.openxmlformats.org/officeDocument/2006/relationships/slide" Target="slide74.xml"/></Relationships>
</file>

<file path=ppt/slides/_rels/slide76.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76.xml"/><Relationship Id="rId5" Type="http://schemas.openxmlformats.org/officeDocument/2006/relationships/slide" Target="slide46.xml"/><Relationship Id="rId10" Type="http://schemas.openxmlformats.org/officeDocument/2006/relationships/slide" Target="slide75.xml"/><Relationship Id="rId4" Type="http://schemas.openxmlformats.org/officeDocument/2006/relationships/slide" Target="slide99.xml"/><Relationship Id="rId9" Type="http://schemas.openxmlformats.org/officeDocument/2006/relationships/slide" Target="slide74.xml"/></Relationships>
</file>

<file path=ppt/slides/_rels/slide77.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79.xml"/><Relationship Id="rId5" Type="http://schemas.openxmlformats.org/officeDocument/2006/relationships/slide" Target="slide46.xml"/><Relationship Id="rId10" Type="http://schemas.openxmlformats.org/officeDocument/2006/relationships/slide" Target="slide78.xml"/><Relationship Id="rId4" Type="http://schemas.openxmlformats.org/officeDocument/2006/relationships/slide" Target="slide99.xml"/><Relationship Id="rId9" Type="http://schemas.openxmlformats.org/officeDocument/2006/relationships/slide" Target="slide77.xml"/></Relationships>
</file>

<file path=ppt/slides/_rels/slide78.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79.xml"/><Relationship Id="rId5" Type="http://schemas.openxmlformats.org/officeDocument/2006/relationships/slide" Target="slide46.xml"/><Relationship Id="rId10" Type="http://schemas.openxmlformats.org/officeDocument/2006/relationships/slide" Target="slide78.xml"/><Relationship Id="rId4" Type="http://schemas.openxmlformats.org/officeDocument/2006/relationships/slide" Target="slide99.xml"/><Relationship Id="rId9" Type="http://schemas.openxmlformats.org/officeDocument/2006/relationships/slide" Target="slide77.xml"/></Relationships>
</file>

<file path=ppt/slides/_rels/slide79.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79.xml"/><Relationship Id="rId5" Type="http://schemas.openxmlformats.org/officeDocument/2006/relationships/slide" Target="slide46.xml"/><Relationship Id="rId10" Type="http://schemas.openxmlformats.org/officeDocument/2006/relationships/slide" Target="slide78.xml"/><Relationship Id="rId4" Type="http://schemas.openxmlformats.org/officeDocument/2006/relationships/slide" Target="slide99.xml"/><Relationship Id="rId9" Type="http://schemas.openxmlformats.org/officeDocument/2006/relationships/slide" Target="slide77.xml"/></Relationships>
</file>

<file path=ppt/slides/_rels/slide8.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slide" Target="slide107.xml"/><Relationship Id="rId3" Type="http://schemas.openxmlformats.org/officeDocument/2006/relationships/slide" Target="slide96.xml"/><Relationship Id="rId7" Type="http://schemas.openxmlformats.org/officeDocument/2006/relationships/slide" Target="slide11.xml"/><Relationship Id="rId12" Type="http://schemas.openxmlformats.org/officeDocument/2006/relationships/slide" Target="slide14.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9.xml"/><Relationship Id="rId11" Type="http://schemas.openxmlformats.org/officeDocument/2006/relationships/slide" Target="slide5.xml"/><Relationship Id="rId5" Type="http://schemas.openxmlformats.org/officeDocument/2006/relationships/slide" Target="slide7.xml"/><Relationship Id="rId10" Type="http://schemas.openxmlformats.org/officeDocument/2006/relationships/slide" Target="slide13.xml"/><Relationship Id="rId4" Type="http://schemas.openxmlformats.org/officeDocument/2006/relationships/slide" Target="slide99.xml"/><Relationship Id="rId9" Type="http://schemas.openxmlformats.org/officeDocument/2006/relationships/slide" Target="slide8.xml"/><Relationship Id="rId14" Type="http://schemas.openxmlformats.org/officeDocument/2006/relationships/image" Target="../media/image4.png"/></Relationships>
</file>

<file path=ppt/slides/_rels/slide80.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82.xml"/><Relationship Id="rId5" Type="http://schemas.openxmlformats.org/officeDocument/2006/relationships/slide" Target="slide46.xml"/><Relationship Id="rId10" Type="http://schemas.openxmlformats.org/officeDocument/2006/relationships/slide" Target="slide81.xml"/><Relationship Id="rId4" Type="http://schemas.openxmlformats.org/officeDocument/2006/relationships/slide" Target="slide99.xml"/><Relationship Id="rId9" Type="http://schemas.openxmlformats.org/officeDocument/2006/relationships/slide" Target="slide80.xml"/></Relationships>
</file>

<file path=ppt/slides/_rels/slide81.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82.xml"/><Relationship Id="rId5" Type="http://schemas.openxmlformats.org/officeDocument/2006/relationships/slide" Target="slide46.xml"/><Relationship Id="rId10" Type="http://schemas.openxmlformats.org/officeDocument/2006/relationships/slide" Target="slide81.xml"/><Relationship Id="rId4" Type="http://schemas.openxmlformats.org/officeDocument/2006/relationships/slide" Target="slide99.xml"/><Relationship Id="rId9" Type="http://schemas.openxmlformats.org/officeDocument/2006/relationships/slide" Target="slide80.xml"/></Relationships>
</file>

<file path=ppt/slides/_rels/slide82.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82.xml"/><Relationship Id="rId5" Type="http://schemas.openxmlformats.org/officeDocument/2006/relationships/slide" Target="slide46.xml"/><Relationship Id="rId10" Type="http://schemas.openxmlformats.org/officeDocument/2006/relationships/slide" Target="slide81.xml"/><Relationship Id="rId4" Type="http://schemas.openxmlformats.org/officeDocument/2006/relationships/slide" Target="slide99.xml"/><Relationship Id="rId9" Type="http://schemas.openxmlformats.org/officeDocument/2006/relationships/slide" Target="slide80.xml"/></Relationships>
</file>

<file path=ppt/slides/_rels/slide83.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85.xml"/><Relationship Id="rId5" Type="http://schemas.openxmlformats.org/officeDocument/2006/relationships/slide" Target="slide46.xml"/><Relationship Id="rId10" Type="http://schemas.openxmlformats.org/officeDocument/2006/relationships/slide" Target="slide84.xml"/><Relationship Id="rId4" Type="http://schemas.openxmlformats.org/officeDocument/2006/relationships/slide" Target="slide99.xml"/><Relationship Id="rId9" Type="http://schemas.openxmlformats.org/officeDocument/2006/relationships/slide" Target="slide83.xml"/></Relationships>
</file>

<file path=ppt/slides/_rels/slide84.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85.xml"/><Relationship Id="rId5" Type="http://schemas.openxmlformats.org/officeDocument/2006/relationships/slide" Target="slide46.xml"/><Relationship Id="rId10" Type="http://schemas.openxmlformats.org/officeDocument/2006/relationships/slide" Target="slide84.xml"/><Relationship Id="rId4" Type="http://schemas.openxmlformats.org/officeDocument/2006/relationships/slide" Target="slide99.xml"/><Relationship Id="rId9" Type="http://schemas.openxmlformats.org/officeDocument/2006/relationships/slide" Target="slide83.xml"/></Relationships>
</file>

<file path=ppt/slides/_rels/slide85.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85.xml"/><Relationship Id="rId5" Type="http://schemas.openxmlformats.org/officeDocument/2006/relationships/slide" Target="slide46.xml"/><Relationship Id="rId10" Type="http://schemas.openxmlformats.org/officeDocument/2006/relationships/slide" Target="slide84.xml"/><Relationship Id="rId4" Type="http://schemas.openxmlformats.org/officeDocument/2006/relationships/slide" Target="slide99.xml"/><Relationship Id="rId9" Type="http://schemas.openxmlformats.org/officeDocument/2006/relationships/slide" Target="slide83.xml"/></Relationships>
</file>

<file path=ppt/slides/_rels/slide86.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88.xml"/><Relationship Id="rId5" Type="http://schemas.openxmlformats.org/officeDocument/2006/relationships/slide" Target="slide46.xml"/><Relationship Id="rId10" Type="http://schemas.openxmlformats.org/officeDocument/2006/relationships/slide" Target="slide87.xml"/><Relationship Id="rId4" Type="http://schemas.openxmlformats.org/officeDocument/2006/relationships/slide" Target="slide99.xml"/><Relationship Id="rId9" Type="http://schemas.openxmlformats.org/officeDocument/2006/relationships/slide" Target="slide86.xml"/></Relationships>
</file>

<file path=ppt/slides/_rels/slide87.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88.xml"/><Relationship Id="rId5" Type="http://schemas.openxmlformats.org/officeDocument/2006/relationships/slide" Target="slide46.xml"/><Relationship Id="rId10" Type="http://schemas.openxmlformats.org/officeDocument/2006/relationships/slide" Target="slide87.xml"/><Relationship Id="rId4" Type="http://schemas.openxmlformats.org/officeDocument/2006/relationships/slide" Target="slide99.xml"/><Relationship Id="rId9" Type="http://schemas.openxmlformats.org/officeDocument/2006/relationships/slide" Target="slide86.xml"/></Relationships>
</file>

<file path=ppt/slides/_rels/slide88.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88.xml"/><Relationship Id="rId5" Type="http://schemas.openxmlformats.org/officeDocument/2006/relationships/slide" Target="slide46.xml"/><Relationship Id="rId10" Type="http://schemas.openxmlformats.org/officeDocument/2006/relationships/slide" Target="slide87.xml"/><Relationship Id="rId4" Type="http://schemas.openxmlformats.org/officeDocument/2006/relationships/slide" Target="slide99.xml"/><Relationship Id="rId9" Type="http://schemas.openxmlformats.org/officeDocument/2006/relationships/slide" Target="slide86.xml"/></Relationships>
</file>

<file path=ppt/slides/_rels/slide89.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93.xml"/><Relationship Id="rId5" Type="http://schemas.openxmlformats.org/officeDocument/2006/relationships/slide" Target="slide46.xml"/><Relationship Id="rId10" Type="http://schemas.openxmlformats.org/officeDocument/2006/relationships/slide" Target="slide90.xml"/><Relationship Id="rId4" Type="http://schemas.openxmlformats.org/officeDocument/2006/relationships/slide" Target="slide99.xml"/><Relationship Id="rId9" Type="http://schemas.openxmlformats.org/officeDocument/2006/relationships/slide" Target="slide89.xml"/></Relationships>
</file>

<file path=ppt/slides/_rels/slide9.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slide" Target="slide107.xml"/><Relationship Id="rId3" Type="http://schemas.openxmlformats.org/officeDocument/2006/relationships/slide" Target="slide96.xml"/><Relationship Id="rId7" Type="http://schemas.openxmlformats.org/officeDocument/2006/relationships/slide" Target="slide9.xml"/><Relationship Id="rId12" Type="http://schemas.openxmlformats.org/officeDocument/2006/relationships/slide" Target="slide14.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11.xml"/><Relationship Id="rId11" Type="http://schemas.openxmlformats.org/officeDocument/2006/relationships/slide" Target="slide5.xml"/><Relationship Id="rId5" Type="http://schemas.openxmlformats.org/officeDocument/2006/relationships/slide" Target="slide7.xml"/><Relationship Id="rId10" Type="http://schemas.openxmlformats.org/officeDocument/2006/relationships/slide" Target="slide10.xml"/><Relationship Id="rId4" Type="http://schemas.openxmlformats.org/officeDocument/2006/relationships/slide" Target="slide99.xml"/><Relationship Id="rId9" Type="http://schemas.openxmlformats.org/officeDocument/2006/relationships/slide" Target="slide13.xml"/></Relationships>
</file>

<file path=ppt/slides/_rels/slide90.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91.xml"/><Relationship Id="rId5" Type="http://schemas.openxmlformats.org/officeDocument/2006/relationships/slide" Target="slide46.xml"/><Relationship Id="rId10" Type="http://schemas.openxmlformats.org/officeDocument/2006/relationships/slide" Target="slide90.xml"/><Relationship Id="rId4" Type="http://schemas.openxmlformats.org/officeDocument/2006/relationships/slide" Target="slide99.xml"/><Relationship Id="rId9" Type="http://schemas.openxmlformats.org/officeDocument/2006/relationships/slide" Target="slide89.xml"/></Relationships>
</file>

<file path=ppt/slides/_rels/slide91.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93.xml"/><Relationship Id="rId5" Type="http://schemas.openxmlformats.org/officeDocument/2006/relationships/slide" Target="slide46.xml"/><Relationship Id="rId10" Type="http://schemas.openxmlformats.org/officeDocument/2006/relationships/slide" Target="slide90.xml"/><Relationship Id="rId4" Type="http://schemas.openxmlformats.org/officeDocument/2006/relationships/slide" Target="slide99.xml"/><Relationship Id="rId9" Type="http://schemas.openxmlformats.org/officeDocument/2006/relationships/slide" Target="slide89.xml"/></Relationships>
</file>

<file path=ppt/slides/_rels/slide92.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9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92.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52.xml"/><Relationship Id="rId5" Type="http://schemas.openxmlformats.org/officeDocument/2006/relationships/slide" Target="slide46.xml"/><Relationship Id="rId10" Type="http://schemas.openxmlformats.org/officeDocument/2006/relationships/slide" Target="slide55.xml"/><Relationship Id="rId4" Type="http://schemas.openxmlformats.org/officeDocument/2006/relationships/slide" Target="slide99.xml"/><Relationship Id="rId9" Type="http://schemas.openxmlformats.org/officeDocument/2006/relationships/slide" Target="slide54.xml"/><Relationship Id="rId14" Type="http://schemas.openxmlformats.org/officeDocument/2006/relationships/slide" Target="slide107.xml"/></Relationships>
</file>

<file path=ppt/slides/_rels/slide93.xml.rels><?xml version="1.0" encoding="UTF-8" standalone="yes"?>
<Relationships xmlns="http://schemas.openxmlformats.org/package/2006/relationships"><Relationship Id="rId8" Type="http://schemas.openxmlformats.org/officeDocument/2006/relationships/slide" Target="slide51.xml"/><Relationship Id="rId13" Type="http://schemas.openxmlformats.org/officeDocument/2006/relationships/slide" Target="slide93.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52.xml"/><Relationship Id="rId2" Type="http://schemas.openxmlformats.org/officeDocument/2006/relationships/slide" Target="slide49.xml"/><Relationship Id="rId16" Type="http://schemas.openxmlformats.org/officeDocument/2006/relationships/slide" Target="slide107.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55.xml"/><Relationship Id="rId5" Type="http://schemas.openxmlformats.org/officeDocument/2006/relationships/slide" Target="slide46.xml"/><Relationship Id="rId15" Type="http://schemas.openxmlformats.org/officeDocument/2006/relationships/image" Target="../media/image8.png"/><Relationship Id="rId10" Type="http://schemas.openxmlformats.org/officeDocument/2006/relationships/slide" Target="slide54.xml"/><Relationship Id="rId4" Type="http://schemas.openxmlformats.org/officeDocument/2006/relationships/slide" Target="slide99.xml"/><Relationship Id="rId9" Type="http://schemas.openxmlformats.org/officeDocument/2006/relationships/slide" Target="slide53.xml"/><Relationship Id="rId14" Type="http://schemas.openxmlformats.org/officeDocument/2006/relationships/slide" Target="slide95.xml"/></Relationships>
</file>

<file path=ppt/slides/_rels/slide94.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52.xml"/><Relationship Id="rId3" Type="http://schemas.openxmlformats.org/officeDocument/2006/relationships/slide" Target="slide49.xml"/><Relationship Id="rId7" Type="http://schemas.openxmlformats.org/officeDocument/2006/relationships/slide" Target="slide5.xml"/><Relationship Id="rId12" Type="http://schemas.openxmlformats.org/officeDocument/2006/relationships/slide" Target="slide55.xml"/><Relationship Id="rId2" Type="http://schemas.openxmlformats.org/officeDocument/2006/relationships/hyperlink" Target="../protocols/FLW-Quantification-Method-Ranking-Tool_update_HS%20-%20in%20ppt.xlsm" TargetMode="External"/><Relationship Id="rId16" Type="http://schemas.openxmlformats.org/officeDocument/2006/relationships/slide" Target="slide107.xml"/><Relationship Id="rId1" Type="http://schemas.openxmlformats.org/officeDocument/2006/relationships/slideLayout" Target="../slideLayouts/slideLayout1.xml"/><Relationship Id="rId6" Type="http://schemas.openxmlformats.org/officeDocument/2006/relationships/slide" Target="slide46.xml"/><Relationship Id="rId11" Type="http://schemas.openxmlformats.org/officeDocument/2006/relationships/slide" Target="slide54.xml"/><Relationship Id="rId5" Type="http://schemas.openxmlformats.org/officeDocument/2006/relationships/slide" Target="slide99.xml"/><Relationship Id="rId15" Type="http://schemas.openxmlformats.org/officeDocument/2006/relationships/slide" Target="slide95.xml"/><Relationship Id="rId10" Type="http://schemas.openxmlformats.org/officeDocument/2006/relationships/slide" Target="slide53.xml"/><Relationship Id="rId4" Type="http://schemas.openxmlformats.org/officeDocument/2006/relationships/slide" Target="slide96.xml"/><Relationship Id="rId9" Type="http://schemas.openxmlformats.org/officeDocument/2006/relationships/slide" Target="slide51.xml"/><Relationship Id="rId14" Type="http://schemas.openxmlformats.org/officeDocument/2006/relationships/slide" Target="slide93.xml"/></Relationships>
</file>

<file path=ppt/slides/_rels/slide95.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95.xml"/><Relationship Id="rId18" Type="http://schemas.openxmlformats.org/officeDocument/2006/relationships/hyperlink" Target="file:///C:\Users\soeth001\Lopende%20projecten\KoM%20-%20Axmann\examples\Farmer-DW-4.xlsx" TargetMode="External"/><Relationship Id="rId3" Type="http://schemas.openxmlformats.org/officeDocument/2006/relationships/slide" Target="slide96.xml"/><Relationship Id="rId21" Type="http://schemas.openxmlformats.org/officeDocument/2006/relationships/hyperlink" Target="file:///C:\Users\soeth001\Lopende%20projecten\KoM%20-%20Axmann\examples\Exporter-expert-1-sheet-2b.xlsx" TargetMode="External"/><Relationship Id="rId7" Type="http://schemas.openxmlformats.org/officeDocument/2006/relationships/slide" Target="slide14.xml"/><Relationship Id="rId12" Type="http://schemas.openxmlformats.org/officeDocument/2006/relationships/slide" Target="slide93.xml"/><Relationship Id="rId17" Type="http://schemas.openxmlformats.org/officeDocument/2006/relationships/hyperlink" Target="file:///C:\Users\soeth001\Lopende%20projecten\KoM%20-%20Axmann\examples\Farmer-DW-3.docx" TargetMode="External"/><Relationship Id="rId2" Type="http://schemas.openxmlformats.org/officeDocument/2006/relationships/slide" Target="slide49.xml"/><Relationship Id="rId16" Type="http://schemas.openxmlformats.org/officeDocument/2006/relationships/hyperlink" Target="file:///C:\Users\soeth001\Lopende%20projecten\KoM%20-%20Axmann\examples\Farmer-DW-2.pdf" TargetMode="External"/><Relationship Id="rId20" Type="http://schemas.openxmlformats.org/officeDocument/2006/relationships/hyperlink" Target="file:///C:\Users\soeth001\Lopende%20projecten\KoM%20-%20Axmann\examples\Farmer-Lit-1.pdf" TargetMode="Externa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52.xml"/><Relationship Id="rId5" Type="http://schemas.openxmlformats.org/officeDocument/2006/relationships/slide" Target="slide46.xml"/><Relationship Id="rId15" Type="http://schemas.openxmlformats.org/officeDocument/2006/relationships/hyperlink" Target="file:///C:\Users\soeth001\Lopende%20projecten\KoM%20-%20Axmann\examples\Farmer-DW-1.pdf" TargetMode="External"/><Relationship Id="rId23" Type="http://schemas.openxmlformats.org/officeDocument/2006/relationships/hyperlink" Target="file:///C:\Users\soeth001\Lopende%20projecten\KoM%20-%20Axmann\examples\Wholesaler-Sur-2.xlsx" TargetMode="External"/><Relationship Id="rId10" Type="http://schemas.openxmlformats.org/officeDocument/2006/relationships/slide" Target="slide55.xml"/><Relationship Id="rId19" Type="http://schemas.openxmlformats.org/officeDocument/2006/relationships/hyperlink" Target="file:///C:\Users\soeth001\Lopende%20projecten\KoM%20-%20Axmann\examples\Farmer-Sur-1.pdf" TargetMode="External"/><Relationship Id="rId4" Type="http://schemas.openxmlformats.org/officeDocument/2006/relationships/slide" Target="slide99.xml"/><Relationship Id="rId9" Type="http://schemas.openxmlformats.org/officeDocument/2006/relationships/slide" Target="slide54.xml"/><Relationship Id="rId14" Type="http://schemas.openxmlformats.org/officeDocument/2006/relationships/slide" Target="slide107.xml"/><Relationship Id="rId22" Type="http://schemas.openxmlformats.org/officeDocument/2006/relationships/hyperlink" Target="file:///C:\Users\soeth001\Lopende%20projecten\KoM%20-%20Axmann\examples\Wholesaler-Sur-1.pdf" TargetMode="External"/></Relationships>
</file>

<file path=ppt/slides/_rels/slide96.xml.rels><?xml version="1.0" encoding="UTF-8" standalone="yes"?>
<Relationships xmlns="http://schemas.openxmlformats.org/package/2006/relationships"><Relationship Id="rId8" Type="http://schemas.openxmlformats.org/officeDocument/2006/relationships/slide" Target="slide107.xml"/><Relationship Id="rId3" Type="http://schemas.openxmlformats.org/officeDocument/2006/relationships/slide" Target="slide96.xml"/><Relationship Id="rId7" Type="http://schemas.openxmlformats.org/officeDocument/2006/relationships/slide" Target="slide14.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46.xml"/><Relationship Id="rId4" Type="http://schemas.openxmlformats.org/officeDocument/2006/relationships/slide" Target="slide99.xml"/></Relationships>
</file>

<file path=ppt/slides/_rels/slide97.xml.rels><?xml version="1.0" encoding="UTF-8" standalone="yes"?>
<Relationships xmlns="http://schemas.openxmlformats.org/package/2006/relationships"><Relationship Id="rId8" Type="http://schemas.openxmlformats.org/officeDocument/2006/relationships/slide" Target="slide107.xml"/><Relationship Id="rId3" Type="http://schemas.openxmlformats.org/officeDocument/2006/relationships/slide" Target="slide96.xml"/><Relationship Id="rId7" Type="http://schemas.openxmlformats.org/officeDocument/2006/relationships/slide" Target="slide14.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46.xml"/><Relationship Id="rId4" Type="http://schemas.openxmlformats.org/officeDocument/2006/relationships/slide" Target="slide99.xml"/></Relationships>
</file>

<file path=ppt/slides/_rels/slide98.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49.xml"/><Relationship Id="rId7" Type="http://schemas.openxmlformats.org/officeDocument/2006/relationships/slide" Target="slide5.xml"/><Relationship Id="rId2" Type="http://schemas.openxmlformats.org/officeDocument/2006/relationships/hyperlink" Target="https://www.calculator.net/sample-size-calculator.html" TargetMode="External"/><Relationship Id="rId1" Type="http://schemas.openxmlformats.org/officeDocument/2006/relationships/slideLayout" Target="../slideLayouts/slideLayout1.xml"/><Relationship Id="rId6" Type="http://schemas.openxmlformats.org/officeDocument/2006/relationships/slide" Target="slide46.xml"/><Relationship Id="rId5" Type="http://schemas.openxmlformats.org/officeDocument/2006/relationships/slide" Target="slide99.xml"/><Relationship Id="rId4" Type="http://schemas.openxmlformats.org/officeDocument/2006/relationships/slide" Target="slide96.xml"/><Relationship Id="rId9" Type="http://schemas.openxmlformats.org/officeDocument/2006/relationships/slide" Target="slide107.xml"/></Relationships>
</file>

<file path=ppt/slides/_rels/slide99.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49.xml"/><Relationship Id="rId7" Type="http://schemas.openxmlformats.org/officeDocument/2006/relationships/slide" Target="slide5.xml"/><Relationship Id="rId2" Type="http://schemas.openxmlformats.org/officeDocument/2006/relationships/hyperlink" Target="https://hal.inrae.fr/hal-02799764v1/" TargetMode="External"/><Relationship Id="rId1" Type="http://schemas.openxmlformats.org/officeDocument/2006/relationships/slideLayout" Target="../slideLayouts/slideLayout1.xml"/><Relationship Id="rId6" Type="http://schemas.openxmlformats.org/officeDocument/2006/relationships/slide" Target="slide46.xml"/><Relationship Id="rId5" Type="http://schemas.openxmlformats.org/officeDocument/2006/relationships/slide" Target="slide99.xml"/><Relationship Id="rId4" Type="http://schemas.openxmlformats.org/officeDocument/2006/relationships/slide" Target="slide96.xml"/><Relationship Id="rId9" Type="http://schemas.openxmlformats.org/officeDocument/2006/relationships/slide" Target="slide10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rrow: Right 14">
            <a:hlinkClick r:id="" action="ppaction://hlinkshowjump?jump=nextslide"/>
            <a:extLst>
              <a:ext uri="{FF2B5EF4-FFF2-40B4-BE49-F238E27FC236}">
                <a16:creationId xmlns:a16="http://schemas.microsoft.com/office/drawing/2014/main" id="{64B0E582-C181-F799-61B0-8962AFAAB3BF}"/>
              </a:ext>
            </a:extLst>
          </p:cNvPr>
          <p:cNvSpPr/>
          <p:nvPr/>
        </p:nvSpPr>
        <p:spPr>
          <a:xfrm>
            <a:off x="7362613" y="4647600"/>
            <a:ext cx="602827" cy="36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20" name="Text Placeholder 1">
            <a:extLst>
              <a:ext uri="{FF2B5EF4-FFF2-40B4-BE49-F238E27FC236}">
                <a16:creationId xmlns:a16="http://schemas.microsoft.com/office/drawing/2014/main" id="{9A6272CA-699F-CDA4-7DBF-10DBE3D76BD9}"/>
              </a:ext>
            </a:extLst>
          </p:cNvPr>
          <p:cNvSpPr txBox="1">
            <a:spLocks/>
          </p:cNvSpPr>
          <p:nvPr/>
        </p:nvSpPr>
        <p:spPr bwMode="auto">
          <a:xfrm>
            <a:off x="2818864" y="285609"/>
            <a:ext cx="5708743" cy="102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t" anchorCtr="0" compatLnSpc="1">
            <a:prstTxWarp prst="textNoShape">
              <a:avLst/>
            </a:prstTxWarp>
            <a:noAutofit/>
          </a:bodyPr>
          <a:lstStyle>
            <a:lvl1pPr marL="0" indent="0" algn="l" rtl="0" fontAlgn="base">
              <a:lnSpc>
                <a:spcPts val="1600"/>
              </a:lnSpc>
              <a:spcBef>
                <a:spcPts val="800"/>
              </a:spcBef>
              <a:spcAft>
                <a:spcPct val="0"/>
              </a:spcAft>
              <a:buClr>
                <a:schemeClr val="accent1"/>
              </a:buClr>
              <a:buSzPct val="140000"/>
              <a:buFont typeface="Wingdings" pitchFamily="2" charset="2"/>
              <a:buNone/>
              <a:defRPr lang="en-GB" sz="1200" kern="1200" dirty="0">
                <a:solidFill>
                  <a:schemeClr val="tx1"/>
                </a:solidFill>
                <a:latin typeface="+mn-lt"/>
                <a:ea typeface="+mn-ea"/>
                <a:cs typeface="+mn-cs"/>
              </a:defRPr>
            </a:lvl1pPr>
            <a:lvl2pPr marL="177800" indent="-177800" algn="l" rtl="0" fontAlgn="base">
              <a:lnSpc>
                <a:spcPts val="1600"/>
              </a:lnSpc>
              <a:spcBef>
                <a:spcPts val="800"/>
              </a:spcBef>
              <a:spcAft>
                <a:spcPct val="0"/>
              </a:spcAft>
              <a:buClr>
                <a:schemeClr val="accent2"/>
              </a:buClr>
              <a:buSzPct val="100000"/>
              <a:buFont typeface="Verdana" pitchFamily="34" charset="0"/>
              <a:buChar char="●"/>
              <a:defRPr lang="en-GB" sz="1200" kern="1200" dirty="0">
                <a:solidFill>
                  <a:schemeClr val="tx1"/>
                </a:solidFill>
                <a:latin typeface="+mn-lt"/>
                <a:ea typeface="+mn-ea"/>
                <a:cs typeface="+mn-cs"/>
              </a:defRPr>
            </a:lvl2pPr>
            <a:lvl3pPr marL="538163" indent="-179388" algn="l" rtl="0" fontAlgn="base">
              <a:lnSpc>
                <a:spcPts val="1600"/>
              </a:lnSpc>
              <a:spcBef>
                <a:spcPts val="800"/>
              </a:spcBef>
              <a:spcAft>
                <a:spcPct val="0"/>
              </a:spcAft>
              <a:buClr>
                <a:schemeClr val="accent1"/>
              </a:buClr>
              <a:buSzPct val="100000"/>
              <a:buFont typeface="Verdana" pitchFamily="34" charset="0"/>
              <a:buChar char="●"/>
              <a:defRPr lang="en-GB" sz="1200" kern="1200" dirty="0">
                <a:solidFill>
                  <a:schemeClr val="tx1"/>
                </a:solidFill>
                <a:latin typeface="+mn-lt"/>
                <a:ea typeface="+mn-ea"/>
                <a:cs typeface="+mn-cs"/>
              </a:defRPr>
            </a:lvl3pPr>
            <a:lvl4pPr marL="896938" indent="-179388" algn="l" rtl="0" fontAlgn="base">
              <a:lnSpc>
                <a:spcPts val="1600"/>
              </a:lnSpc>
              <a:spcBef>
                <a:spcPts val="800"/>
              </a:spcBef>
              <a:spcAft>
                <a:spcPct val="0"/>
              </a:spcAft>
              <a:buClr>
                <a:schemeClr val="accent4"/>
              </a:buClr>
              <a:buSzPct val="100000"/>
              <a:buFont typeface="Verdana" pitchFamily="34" charset="0"/>
              <a:buChar char="●"/>
              <a:defRPr lang="en-GB" sz="1200" kern="1200" baseline="0" dirty="0">
                <a:solidFill>
                  <a:schemeClr val="tx1"/>
                </a:solidFill>
                <a:latin typeface="+mn-lt"/>
                <a:ea typeface="+mn-ea"/>
                <a:cs typeface="+mn-cs"/>
              </a:defRPr>
            </a:lvl4pPr>
            <a:lvl5pPr marL="1255713" indent="-177800" algn="l" rtl="0" fontAlgn="base">
              <a:lnSpc>
                <a:spcPts val="1600"/>
              </a:lnSpc>
              <a:spcBef>
                <a:spcPts val="800"/>
              </a:spcBef>
              <a:spcAft>
                <a:spcPct val="0"/>
              </a:spcAft>
              <a:buSzPct val="100000"/>
              <a:buFont typeface="Verdana"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spcBef>
                <a:spcPts val="0"/>
              </a:spcBef>
            </a:pPr>
            <a:r>
              <a:rPr lang="en-US" sz="1400" b="1"/>
              <a:t>What is Food loss (and waste)?</a:t>
            </a:r>
          </a:p>
          <a:p>
            <a:pPr>
              <a:lnSpc>
                <a:spcPct val="150000"/>
              </a:lnSpc>
              <a:spcBef>
                <a:spcPts val="0"/>
              </a:spcBef>
            </a:pPr>
            <a:r>
              <a:rPr lang="en-US" sz="1300"/>
              <a:t>EU has no split up into food loss and food waste; only food waste</a:t>
            </a:r>
          </a:p>
          <a:p>
            <a:pPr>
              <a:lnSpc>
                <a:spcPct val="150000"/>
              </a:lnSpc>
              <a:spcBef>
                <a:spcPts val="0"/>
              </a:spcBef>
            </a:pPr>
            <a:r>
              <a:rPr lang="en-US" sz="1300"/>
              <a:t>SDG 12.3 and FAO use split up which is related to part of the supply chain</a:t>
            </a:r>
          </a:p>
        </p:txBody>
      </p:sp>
      <p:pic>
        <p:nvPicPr>
          <p:cNvPr id="21" name="Picture 20">
            <a:extLst>
              <a:ext uri="{FF2B5EF4-FFF2-40B4-BE49-F238E27FC236}">
                <a16:creationId xmlns:a16="http://schemas.microsoft.com/office/drawing/2014/main" id="{8862626C-AFC8-3756-982C-D9B10FC0838E}"/>
              </a:ext>
            </a:extLst>
          </p:cNvPr>
          <p:cNvPicPr>
            <a:picLocks noChangeAspect="1"/>
          </p:cNvPicPr>
          <p:nvPr/>
        </p:nvPicPr>
        <p:blipFill rotWithShape="1">
          <a:blip r:embed="rId2"/>
          <a:srcRect t="1832"/>
          <a:stretch/>
        </p:blipFill>
        <p:spPr>
          <a:xfrm>
            <a:off x="2370666" y="2986846"/>
            <a:ext cx="6366933" cy="703859"/>
          </a:xfrm>
          <a:prstGeom prst="rect">
            <a:avLst/>
          </a:prstGeom>
        </p:spPr>
      </p:pic>
      <p:sp>
        <p:nvSpPr>
          <p:cNvPr id="22" name="TextBox 21">
            <a:extLst>
              <a:ext uri="{FF2B5EF4-FFF2-40B4-BE49-F238E27FC236}">
                <a16:creationId xmlns:a16="http://schemas.microsoft.com/office/drawing/2014/main" id="{DA2727EA-FCAF-68F0-C6E4-BDDF38FF8918}"/>
              </a:ext>
            </a:extLst>
          </p:cNvPr>
          <p:cNvSpPr txBox="1"/>
          <p:nvPr/>
        </p:nvSpPr>
        <p:spPr>
          <a:xfrm>
            <a:off x="4385340" y="4031159"/>
            <a:ext cx="3289683" cy="300531"/>
          </a:xfrm>
          <a:prstGeom prst="rect">
            <a:avLst/>
          </a:prstGeom>
          <a:noFill/>
        </p:spPr>
        <p:txBody>
          <a:bodyPr wrap="none" rtlCol="0">
            <a:spAutoFit/>
          </a:bodyPr>
          <a:lstStyle/>
          <a:p>
            <a:pPr>
              <a:lnSpc>
                <a:spcPts val="1800"/>
              </a:lnSpc>
            </a:pPr>
            <a:r>
              <a:rPr lang="en-GB" sz="1200" dirty="0">
                <a:latin typeface="+mn-lt"/>
              </a:rPr>
              <a:t>EU part of supply chain involved – food waste</a:t>
            </a:r>
            <a:endParaRPr lang="nl-NL" sz="1200" dirty="0">
              <a:latin typeface="+mn-lt"/>
            </a:endParaRPr>
          </a:p>
        </p:txBody>
      </p:sp>
      <p:sp>
        <p:nvSpPr>
          <p:cNvPr id="23" name="TextBox 22">
            <a:extLst>
              <a:ext uri="{FF2B5EF4-FFF2-40B4-BE49-F238E27FC236}">
                <a16:creationId xmlns:a16="http://schemas.microsoft.com/office/drawing/2014/main" id="{2992FD50-8144-1008-FEB6-D115D7AD2EA1}"/>
              </a:ext>
            </a:extLst>
          </p:cNvPr>
          <p:cNvSpPr txBox="1"/>
          <p:nvPr/>
        </p:nvSpPr>
        <p:spPr>
          <a:xfrm>
            <a:off x="4554998" y="2052151"/>
            <a:ext cx="1077943" cy="378199"/>
          </a:xfrm>
          <a:prstGeom prst="rect">
            <a:avLst/>
          </a:prstGeom>
          <a:solidFill>
            <a:schemeClr val="accent2"/>
          </a:solidFill>
          <a:ln>
            <a:solidFill>
              <a:schemeClr val="accent2"/>
            </a:solidFill>
          </a:ln>
        </p:spPr>
        <p:txBody>
          <a:bodyPr wrap="square" lIns="108000" tIns="72000" rIns="108000" bIns="72000" rtlCol="0">
            <a:noAutofit/>
          </a:bodyPr>
          <a:lstStyle/>
          <a:p>
            <a:pPr>
              <a:lnSpc>
                <a:spcPts val="1800"/>
              </a:lnSpc>
            </a:pPr>
            <a:r>
              <a:rPr lang="en-GB" sz="1400" dirty="0">
                <a:solidFill>
                  <a:schemeClr val="bg1"/>
                </a:solidFill>
                <a:latin typeface="Arial" panose="020B0604020202020204" pitchFamily="34" charset="0"/>
              </a:rPr>
              <a:t>Food loss</a:t>
            </a:r>
            <a:endParaRPr lang="nl-NL" sz="1400" dirty="0">
              <a:solidFill>
                <a:schemeClr val="bg1"/>
              </a:solidFill>
              <a:latin typeface="Arial" panose="020B0604020202020204" pitchFamily="34" charset="0"/>
            </a:endParaRPr>
          </a:p>
        </p:txBody>
      </p:sp>
      <p:sp>
        <p:nvSpPr>
          <p:cNvPr id="24" name="TextBox 23">
            <a:extLst>
              <a:ext uri="{FF2B5EF4-FFF2-40B4-BE49-F238E27FC236}">
                <a16:creationId xmlns:a16="http://schemas.microsoft.com/office/drawing/2014/main" id="{70406F73-4DBF-F59D-E413-61A633AC040F}"/>
              </a:ext>
            </a:extLst>
          </p:cNvPr>
          <p:cNvSpPr txBox="1"/>
          <p:nvPr/>
        </p:nvSpPr>
        <p:spPr>
          <a:xfrm>
            <a:off x="5733466" y="1554058"/>
            <a:ext cx="2024913" cy="306302"/>
          </a:xfrm>
          <a:prstGeom prst="rect">
            <a:avLst/>
          </a:prstGeom>
          <a:noFill/>
        </p:spPr>
        <p:txBody>
          <a:bodyPr wrap="none" rtlCol="0">
            <a:spAutoFit/>
          </a:bodyPr>
          <a:lstStyle/>
          <a:p>
            <a:pPr>
              <a:lnSpc>
                <a:spcPts val="1800"/>
              </a:lnSpc>
            </a:pPr>
            <a:r>
              <a:rPr lang="en-GB" sz="1400" dirty="0">
                <a:solidFill>
                  <a:schemeClr val="accent2"/>
                </a:solidFill>
                <a:latin typeface="+mn-lt"/>
              </a:rPr>
              <a:t>Focus in this document</a:t>
            </a:r>
            <a:endParaRPr lang="nl-NL" sz="1400" dirty="0" err="1">
              <a:solidFill>
                <a:schemeClr val="accent2"/>
              </a:solidFill>
              <a:latin typeface="+mn-lt"/>
            </a:endParaRPr>
          </a:p>
        </p:txBody>
      </p:sp>
      <p:pic>
        <p:nvPicPr>
          <p:cNvPr id="25" name="Picture 2" descr="Food waste: who is responsible?">
            <a:extLst>
              <a:ext uri="{FF2B5EF4-FFF2-40B4-BE49-F238E27FC236}">
                <a16:creationId xmlns:a16="http://schemas.microsoft.com/office/drawing/2014/main" id="{8DEFFE6E-42F1-688A-3929-0A730E0428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410465"/>
            <a:ext cx="1763308" cy="1067873"/>
          </a:xfrm>
          <a:prstGeom prst="rect">
            <a:avLst/>
          </a:prstGeom>
          <a:noFill/>
          <a:extLst>
            <a:ext uri="{909E8E84-426E-40DD-AFC4-6F175D3DCCD1}">
              <a14:hiddenFill xmlns:a14="http://schemas.microsoft.com/office/drawing/2010/main">
                <a:solidFill>
                  <a:srgbClr val="FFFFFF"/>
                </a:solidFill>
              </a14:hiddenFill>
            </a:ext>
          </a:extLst>
        </p:spPr>
      </p:pic>
      <p:sp>
        <p:nvSpPr>
          <p:cNvPr id="26" name="Vrije vorm: vorm 22">
            <a:extLst>
              <a:ext uri="{FF2B5EF4-FFF2-40B4-BE49-F238E27FC236}">
                <a16:creationId xmlns:a16="http://schemas.microsoft.com/office/drawing/2014/main" id="{17172D43-0E65-4247-8166-23AA54F1E813}"/>
              </a:ext>
            </a:extLst>
          </p:cNvPr>
          <p:cNvSpPr/>
          <p:nvPr/>
        </p:nvSpPr>
        <p:spPr>
          <a:xfrm>
            <a:off x="2508869" y="504321"/>
            <a:ext cx="1859365" cy="1739485"/>
          </a:xfrm>
          <a:custGeom>
            <a:avLst/>
            <a:gdLst>
              <a:gd name="connsiteX0" fmla="*/ 224143 w 1859365"/>
              <a:gd name="connsiteY0" fmla="*/ 0 h 2022378"/>
              <a:gd name="connsiteX1" fmla="*/ 0 w 1859365"/>
              <a:gd name="connsiteY1" fmla="*/ 0 h 2022378"/>
              <a:gd name="connsiteX2" fmla="*/ 0 w 1859365"/>
              <a:gd name="connsiteY2" fmla="*/ 2022378 h 2022378"/>
              <a:gd name="connsiteX3" fmla="*/ 1859365 w 1859365"/>
              <a:gd name="connsiteY3" fmla="*/ 2022378 h 2022378"/>
            </a:gdLst>
            <a:ahLst/>
            <a:cxnLst>
              <a:cxn ang="0">
                <a:pos x="connsiteX0" y="connsiteY0"/>
              </a:cxn>
              <a:cxn ang="0">
                <a:pos x="connsiteX1" y="connsiteY1"/>
              </a:cxn>
              <a:cxn ang="0">
                <a:pos x="connsiteX2" y="connsiteY2"/>
              </a:cxn>
              <a:cxn ang="0">
                <a:pos x="connsiteX3" y="connsiteY3"/>
              </a:cxn>
            </a:cxnLst>
            <a:rect l="l" t="t" r="r" b="b"/>
            <a:pathLst>
              <a:path w="1859365" h="2022378">
                <a:moveTo>
                  <a:pt x="224143" y="0"/>
                </a:moveTo>
                <a:lnTo>
                  <a:pt x="0" y="0"/>
                </a:lnTo>
                <a:lnTo>
                  <a:pt x="0" y="2022378"/>
                </a:lnTo>
                <a:lnTo>
                  <a:pt x="1859365" y="2022378"/>
                </a:lnTo>
              </a:path>
            </a:pathLst>
          </a:custGeom>
          <a:noFill/>
          <a:ln w="12700">
            <a:solidFill>
              <a:schemeClr val="accent4"/>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TextBox 10">
            <a:extLst>
              <a:ext uri="{FF2B5EF4-FFF2-40B4-BE49-F238E27FC236}">
                <a16:creationId xmlns:a16="http://schemas.microsoft.com/office/drawing/2014/main" id="{12C26EB7-B358-8F07-A92B-3FC96E0B63AF}"/>
              </a:ext>
            </a:extLst>
          </p:cNvPr>
          <p:cNvSpPr txBox="1"/>
          <p:nvPr/>
        </p:nvSpPr>
        <p:spPr>
          <a:xfrm>
            <a:off x="7212324" y="2052151"/>
            <a:ext cx="1252333" cy="378199"/>
          </a:xfrm>
          <a:prstGeom prst="rect">
            <a:avLst/>
          </a:prstGeom>
          <a:solidFill>
            <a:schemeClr val="accent1"/>
          </a:solidFill>
          <a:ln>
            <a:noFill/>
          </a:ln>
        </p:spPr>
        <p:txBody>
          <a:bodyPr wrap="square" lIns="108000" tIns="72000" rIns="108000" bIns="72000" rtlCol="0">
            <a:noAutofit/>
          </a:bodyPr>
          <a:lstStyle/>
          <a:p>
            <a:pPr>
              <a:lnSpc>
                <a:spcPts val="1800"/>
              </a:lnSpc>
            </a:pPr>
            <a:r>
              <a:rPr lang="en-GB" sz="1400" dirty="0">
                <a:solidFill>
                  <a:schemeClr val="bg1"/>
                </a:solidFill>
                <a:latin typeface="Arial" panose="020B0604020202020204" pitchFamily="34" charset="0"/>
              </a:rPr>
              <a:t>Food waste</a:t>
            </a:r>
            <a:endParaRPr lang="nl-NL" sz="1400" dirty="0">
              <a:solidFill>
                <a:schemeClr val="bg1"/>
              </a:solidFill>
              <a:latin typeface="Arial" panose="020B0604020202020204" pitchFamily="34" charset="0"/>
            </a:endParaRPr>
          </a:p>
        </p:txBody>
      </p:sp>
      <p:sp>
        <p:nvSpPr>
          <p:cNvPr id="28" name="Vrije vorm: vorm 25">
            <a:extLst>
              <a:ext uri="{FF2B5EF4-FFF2-40B4-BE49-F238E27FC236}">
                <a16:creationId xmlns:a16="http://schemas.microsoft.com/office/drawing/2014/main" id="{E740A4E4-22BD-F123-C931-B585FCAD6553}"/>
              </a:ext>
            </a:extLst>
          </p:cNvPr>
          <p:cNvSpPr/>
          <p:nvPr/>
        </p:nvSpPr>
        <p:spPr>
          <a:xfrm>
            <a:off x="5109433" y="1713690"/>
            <a:ext cx="624033" cy="236878"/>
          </a:xfrm>
          <a:custGeom>
            <a:avLst/>
            <a:gdLst>
              <a:gd name="connsiteX0" fmla="*/ 624033 w 624033"/>
              <a:gd name="connsiteY0" fmla="*/ 0 h 236878"/>
              <a:gd name="connsiteX1" fmla="*/ 0 w 624033"/>
              <a:gd name="connsiteY1" fmla="*/ 0 h 236878"/>
              <a:gd name="connsiteX2" fmla="*/ 0 w 624033"/>
              <a:gd name="connsiteY2" fmla="*/ 236878 h 236878"/>
            </a:gdLst>
            <a:ahLst/>
            <a:cxnLst>
              <a:cxn ang="0">
                <a:pos x="connsiteX0" y="connsiteY0"/>
              </a:cxn>
              <a:cxn ang="0">
                <a:pos x="connsiteX1" y="connsiteY1"/>
              </a:cxn>
              <a:cxn ang="0">
                <a:pos x="connsiteX2" y="connsiteY2"/>
              </a:cxn>
            </a:cxnLst>
            <a:rect l="l" t="t" r="r" b="b"/>
            <a:pathLst>
              <a:path w="624033" h="236878">
                <a:moveTo>
                  <a:pt x="624033" y="0"/>
                </a:moveTo>
                <a:lnTo>
                  <a:pt x="0" y="0"/>
                </a:lnTo>
                <a:lnTo>
                  <a:pt x="0" y="236878"/>
                </a:lnTo>
              </a:path>
            </a:pathLst>
          </a:custGeom>
          <a:noFill/>
          <a:ln w="12700">
            <a:solidFill>
              <a:schemeClr val="accent2"/>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9" name="Rechte verbindingslijn met pijl 28">
            <a:extLst>
              <a:ext uri="{FF2B5EF4-FFF2-40B4-BE49-F238E27FC236}">
                <a16:creationId xmlns:a16="http://schemas.microsoft.com/office/drawing/2014/main" id="{6A89991C-BC15-EE4B-BFE0-BF1B5EB63529}"/>
              </a:ext>
            </a:extLst>
          </p:cNvPr>
          <p:cNvCxnSpPr/>
          <p:nvPr/>
        </p:nvCxnSpPr>
        <p:spPr>
          <a:xfrm flipV="1">
            <a:off x="5101792" y="2535070"/>
            <a:ext cx="0" cy="288000"/>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Rechte verbindingslijn met pijl 30">
            <a:extLst>
              <a:ext uri="{FF2B5EF4-FFF2-40B4-BE49-F238E27FC236}">
                <a16:creationId xmlns:a16="http://schemas.microsoft.com/office/drawing/2014/main" id="{CF8B490C-547B-B101-B729-36D7199320EC}"/>
              </a:ext>
            </a:extLst>
          </p:cNvPr>
          <p:cNvCxnSpPr>
            <a:cxnSpLocks/>
          </p:cNvCxnSpPr>
          <p:nvPr/>
        </p:nvCxnSpPr>
        <p:spPr>
          <a:xfrm>
            <a:off x="6010680" y="3837444"/>
            <a:ext cx="0" cy="216000"/>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1" name="Vrije vorm: vorm 1024">
            <a:extLst>
              <a:ext uri="{FF2B5EF4-FFF2-40B4-BE49-F238E27FC236}">
                <a16:creationId xmlns:a16="http://schemas.microsoft.com/office/drawing/2014/main" id="{3F082EA9-36B8-D56C-4C67-2EC2E3C5C529}"/>
              </a:ext>
            </a:extLst>
          </p:cNvPr>
          <p:cNvSpPr/>
          <p:nvPr/>
        </p:nvSpPr>
        <p:spPr>
          <a:xfrm>
            <a:off x="3302241" y="2823070"/>
            <a:ext cx="3588262" cy="119175"/>
          </a:xfrm>
          <a:custGeom>
            <a:avLst/>
            <a:gdLst>
              <a:gd name="connsiteX0" fmla="*/ 0 w 3588262"/>
              <a:gd name="connsiteY0" fmla="*/ 114842 h 119175"/>
              <a:gd name="connsiteX1" fmla="*/ 0 w 3588262"/>
              <a:gd name="connsiteY1" fmla="*/ 0 h 119175"/>
              <a:gd name="connsiteX2" fmla="*/ 3588262 w 3588262"/>
              <a:gd name="connsiteY2" fmla="*/ 0 h 119175"/>
              <a:gd name="connsiteX3" fmla="*/ 3588262 w 3588262"/>
              <a:gd name="connsiteY3" fmla="*/ 119175 h 119175"/>
            </a:gdLst>
            <a:ahLst/>
            <a:cxnLst>
              <a:cxn ang="0">
                <a:pos x="connsiteX0" y="connsiteY0"/>
              </a:cxn>
              <a:cxn ang="0">
                <a:pos x="connsiteX1" y="connsiteY1"/>
              </a:cxn>
              <a:cxn ang="0">
                <a:pos x="connsiteX2" y="connsiteY2"/>
              </a:cxn>
              <a:cxn ang="0">
                <a:pos x="connsiteX3" y="connsiteY3"/>
              </a:cxn>
            </a:cxnLst>
            <a:rect l="l" t="t" r="r" b="b"/>
            <a:pathLst>
              <a:path w="3588262" h="119175">
                <a:moveTo>
                  <a:pt x="0" y="114842"/>
                </a:moveTo>
                <a:lnTo>
                  <a:pt x="0" y="0"/>
                </a:lnTo>
                <a:lnTo>
                  <a:pt x="3588262" y="0"/>
                </a:lnTo>
                <a:lnTo>
                  <a:pt x="3588262" y="119175"/>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24" name="Vrije vorm: vorm 1026">
            <a:extLst>
              <a:ext uri="{FF2B5EF4-FFF2-40B4-BE49-F238E27FC236}">
                <a16:creationId xmlns:a16="http://schemas.microsoft.com/office/drawing/2014/main" id="{9AFEF692-1930-A856-6577-DF80AA83C3E7}"/>
              </a:ext>
            </a:extLst>
          </p:cNvPr>
          <p:cNvSpPr/>
          <p:nvPr/>
        </p:nvSpPr>
        <p:spPr>
          <a:xfrm>
            <a:off x="6944672" y="2823070"/>
            <a:ext cx="1768129" cy="119175"/>
          </a:xfrm>
          <a:custGeom>
            <a:avLst/>
            <a:gdLst>
              <a:gd name="connsiteX0" fmla="*/ 0 w 3588262"/>
              <a:gd name="connsiteY0" fmla="*/ 114842 h 119175"/>
              <a:gd name="connsiteX1" fmla="*/ 0 w 3588262"/>
              <a:gd name="connsiteY1" fmla="*/ 0 h 119175"/>
              <a:gd name="connsiteX2" fmla="*/ 3588262 w 3588262"/>
              <a:gd name="connsiteY2" fmla="*/ 0 h 119175"/>
              <a:gd name="connsiteX3" fmla="*/ 3588262 w 3588262"/>
              <a:gd name="connsiteY3" fmla="*/ 119175 h 119175"/>
            </a:gdLst>
            <a:ahLst/>
            <a:cxnLst>
              <a:cxn ang="0">
                <a:pos x="connsiteX0" y="connsiteY0"/>
              </a:cxn>
              <a:cxn ang="0">
                <a:pos x="connsiteX1" y="connsiteY1"/>
              </a:cxn>
              <a:cxn ang="0">
                <a:pos x="connsiteX2" y="connsiteY2"/>
              </a:cxn>
              <a:cxn ang="0">
                <a:pos x="connsiteX3" y="connsiteY3"/>
              </a:cxn>
            </a:cxnLst>
            <a:rect l="l" t="t" r="r" b="b"/>
            <a:pathLst>
              <a:path w="3588262" h="119175">
                <a:moveTo>
                  <a:pt x="0" y="114842"/>
                </a:moveTo>
                <a:lnTo>
                  <a:pt x="0" y="0"/>
                </a:lnTo>
                <a:lnTo>
                  <a:pt x="3588262" y="0"/>
                </a:lnTo>
                <a:lnTo>
                  <a:pt x="3588262" y="119175"/>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025" name="Rechte verbindingslijn met pijl 1027">
            <a:extLst>
              <a:ext uri="{FF2B5EF4-FFF2-40B4-BE49-F238E27FC236}">
                <a16:creationId xmlns:a16="http://schemas.microsoft.com/office/drawing/2014/main" id="{0BA6B4FE-0916-4066-E9B3-51640C41DA73}"/>
              </a:ext>
            </a:extLst>
          </p:cNvPr>
          <p:cNvCxnSpPr/>
          <p:nvPr/>
        </p:nvCxnSpPr>
        <p:spPr>
          <a:xfrm flipV="1">
            <a:off x="7838491" y="2535070"/>
            <a:ext cx="0" cy="288000"/>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27" name="Vrije vorm: vorm 1028">
            <a:extLst>
              <a:ext uri="{FF2B5EF4-FFF2-40B4-BE49-F238E27FC236}">
                <a16:creationId xmlns:a16="http://schemas.microsoft.com/office/drawing/2014/main" id="{9E56558E-33E9-E484-B6C2-D80272E91B43}"/>
              </a:ext>
            </a:extLst>
          </p:cNvPr>
          <p:cNvSpPr/>
          <p:nvPr/>
        </p:nvSpPr>
        <p:spPr>
          <a:xfrm flipV="1">
            <a:off x="3299836" y="3718882"/>
            <a:ext cx="5421600" cy="118562"/>
          </a:xfrm>
          <a:custGeom>
            <a:avLst/>
            <a:gdLst>
              <a:gd name="connsiteX0" fmla="*/ 0 w 3588262"/>
              <a:gd name="connsiteY0" fmla="*/ 114842 h 119175"/>
              <a:gd name="connsiteX1" fmla="*/ 0 w 3588262"/>
              <a:gd name="connsiteY1" fmla="*/ 0 h 119175"/>
              <a:gd name="connsiteX2" fmla="*/ 3588262 w 3588262"/>
              <a:gd name="connsiteY2" fmla="*/ 0 h 119175"/>
              <a:gd name="connsiteX3" fmla="*/ 3588262 w 3588262"/>
              <a:gd name="connsiteY3" fmla="*/ 119175 h 119175"/>
            </a:gdLst>
            <a:ahLst/>
            <a:cxnLst>
              <a:cxn ang="0">
                <a:pos x="connsiteX0" y="connsiteY0"/>
              </a:cxn>
              <a:cxn ang="0">
                <a:pos x="connsiteX1" y="connsiteY1"/>
              </a:cxn>
              <a:cxn ang="0">
                <a:pos x="connsiteX2" y="connsiteY2"/>
              </a:cxn>
              <a:cxn ang="0">
                <a:pos x="connsiteX3" y="connsiteY3"/>
              </a:cxn>
            </a:cxnLst>
            <a:rect l="l" t="t" r="r" b="b"/>
            <a:pathLst>
              <a:path w="3588262" h="119175">
                <a:moveTo>
                  <a:pt x="0" y="114842"/>
                </a:moveTo>
                <a:lnTo>
                  <a:pt x="0" y="0"/>
                </a:lnTo>
                <a:lnTo>
                  <a:pt x="3588262" y="0"/>
                </a:lnTo>
                <a:lnTo>
                  <a:pt x="3588262" y="119175"/>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29" name="Rechthoek 8">
            <a:extLst>
              <a:ext uri="{FF2B5EF4-FFF2-40B4-BE49-F238E27FC236}">
                <a16:creationId xmlns:a16="http://schemas.microsoft.com/office/drawing/2014/main" id="{FFCE76CC-0638-BC66-20B1-85957F97EBDB}"/>
              </a:ext>
            </a:extLst>
          </p:cNvPr>
          <p:cNvSpPr/>
          <p:nvPr/>
        </p:nvSpPr>
        <p:spPr>
          <a:xfrm>
            <a:off x="381000" y="171450"/>
            <a:ext cx="1763308" cy="3176108"/>
          </a:xfrm>
          <a:prstGeom prst="rect">
            <a:avLst/>
          </a:prstGeom>
          <a:gradFill>
            <a:gsLst>
              <a:gs pos="0">
                <a:schemeClr val="accent2"/>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endParaRPr lang="nl-NL" sz="1400" dirty="0">
              <a:solidFill>
                <a:schemeClr val="tx1"/>
              </a:solidFill>
            </a:endParaRPr>
          </a:p>
        </p:txBody>
      </p:sp>
      <p:sp>
        <p:nvSpPr>
          <p:cNvPr id="1030" name="TextBox 1029">
            <a:extLst>
              <a:ext uri="{FF2B5EF4-FFF2-40B4-BE49-F238E27FC236}">
                <a16:creationId xmlns:a16="http://schemas.microsoft.com/office/drawing/2014/main" id="{63358590-1E88-C5A0-C5B3-107F2F4690A2}"/>
              </a:ext>
            </a:extLst>
          </p:cNvPr>
          <p:cNvSpPr txBox="1"/>
          <p:nvPr/>
        </p:nvSpPr>
        <p:spPr>
          <a:xfrm>
            <a:off x="381000" y="178142"/>
            <a:ext cx="1763308" cy="323165"/>
          </a:xfrm>
          <a:prstGeom prst="rect">
            <a:avLst/>
          </a:prstGeom>
          <a:noFill/>
        </p:spPr>
        <p:txBody>
          <a:bodyPr wrap="square" rtlCol="0">
            <a:spAutoFit/>
          </a:bodyPr>
          <a:lstStyle/>
          <a:p>
            <a:pPr algn="ctr">
              <a:lnSpc>
                <a:spcPts val="1800"/>
              </a:lnSpc>
            </a:pPr>
            <a:r>
              <a:rPr lang="en-GB" sz="1500" b="1" dirty="0">
                <a:solidFill>
                  <a:schemeClr val="bg1"/>
                </a:solidFill>
                <a:latin typeface="+mn-lt"/>
              </a:rPr>
              <a:t>FL quantification</a:t>
            </a:r>
            <a:endParaRPr lang="nl-NL" sz="1500" b="1" dirty="0">
              <a:solidFill>
                <a:schemeClr val="bg1"/>
              </a:solidFill>
              <a:latin typeface="+mn-lt"/>
            </a:endParaRPr>
          </a:p>
        </p:txBody>
      </p:sp>
      <p:sp>
        <p:nvSpPr>
          <p:cNvPr id="1031" name="TextBox 7">
            <a:extLst>
              <a:ext uri="{FF2B5EF4-FFF2-40B4-BE49-F238E27FC236}">
                <a16:creationId xmlns:a16="http://schemas.microsoft.com/office/drawing/2014/main" id="{C7D7EACA-9AE0-F5B4-B11B-DA21FE75D6AB}"/>
              </a:ext>
            </a:extLst>
          </p:cNvPr>
          <p:cNvSpPr txBox="1"/>
          <p:nvPr/>
        </p:nvSpPr>
        <p:spPr>
          <a:xfrm>
            <a:off x="384850" y="463314"/>
            <a:ext cx="1755609" cy="323165"/>
          </a:xfrm>
          <a:prstGeom prst="rect">
            <a:avLst/>
          </a:prstGeom>
          <a:noFill/>
        </p:spPr>
        <p:txBody>
          <a:bodyPr wrap="none" rtlCol="0">
            <a:spAutoFit/>
          </a:bodyPr>
          <a:lstStyle/>
          <a:p>
            <a:pPr algn="ctr">
              <a:lnSpc>
                <a:spcPts val="1800"/>
              </a:lnSpc>
            </a:pPr>
            <a:r>
              <a:rPr lang="en-GB" sz="1600" dirty="0">
                <a:solidFill>
                  <a:schemeClr val="bg1"/>
                </a:solidFill>
                <a:latin typeface="+mn-lt"/>
              </a:rPr>
              <a:t>INTRODUCTION</a:t>
            </a:r>
            <a:endParaRPr lang="nl-NL" sz="1600" dirty="0">
              <a:solidFill>
                <a:schemeClr val="bg1"/>
              </a:solidFill>
              <a:latin typeface="+mn-lt"/>
            </a:endParaRPr>
          </a:p>
        </p:txBody>
      </p:sp>
      <p:sp>
        <p:nvSpPr>
          <p:cNvPr id="2" name="Slide Number Placeholder 1">
            <a:extLst>
              <a:ext uri="{FF2B5EF4-FFF2-40B4-BE49-F238E27FC236}">
                <a16:creationId xmlns:a16="http://schemas.microsoft.com/office/drawing/2014/main" id="{E9C83F8A-A5D1-8C9B-4B54-BC587E1C72F2}"/>
              </a:ext>
            </a:extLst>
          </p:cNvPr>
          <p:cNvSpPr>
            <a:spLocks noGrp="1"/>
          </p:cNvSpPr>
          <p:nvPr>
            <p:ph type="sldNum" sz="quarter" idx="11"/>
          </p:nvPr>
        </p:nvSpPr>
        <p:spPr/>
        <p:txBody>
          <a:bodyPr/>
          <a:lstStyle/>
          <a:p>
            <a:fld id="{F25965E0-7062-474C-8671-DB3A3CE669B0}" type="slidenum">
              <a:rPr lang="nl-NL" smtClean="0"/>
              <a:pPr/>
              <a:t>1</a:t>
            </a:fld>
            <a:endParaRPr lang="nl-NL" dirty="0"/>
          </a:p>
        </p:txBody>
      </p:sp>
    </p:spTree>
    <p:extLst>
      <p:ext uri="{BB962C8B-B14F-4D97-AF65-F5344CB8AC3E}">
        <p14:creationId xmlns:p14="http://schemas.microsoft.com/office/powerpoint/2010/main" val="3052568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2707274" y="1459473"/>
            <a:ext cx="5855993" cy="2471305"/>
          </a:xfrm>
        </p:spPr>
        <p:txBody>
          <a:bodyPr/>
          <a:lstStyle/>
          <a:p>
            <a:r>
              <a:rPr lang="en-US" dirty="0"/>
              <a:t>By 2030, halve per capita global food waste at the retail and consumer levels and reduce food losses along production and supply chains, including post-harvest losses (hence no quantitative targets for food loss). Reference year is 2015.</a:t>
            </a:r>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SDG 12.3 - Goal</a:t>
            </a:r>
          </a:p>
        </p:txBody>
      </p:sp>
      <p:sp>
        <p:nvSpPr>
          <p:cNvPr id="8" name="Rechthoek 7">
            <a:hlinkClick r:id="rId2" action="ppaction://hlinksldjump"/>
            <a:extLst>
              <a:ext uri="{FF2B5EF4-FFF2-40B4-BE49-F238E27FC236}">
                <a16:creationId xmlns:a16="http://schemas.microsoft.com/office/drawing/2014/main" id="{0B085290-D4C7-D585-A28D-471655A80F78}"/>
              </a:ext>
            </a:extLst>
          </p:cNvPr>
          <p:cNvSpPr/>
          <p:nvPr/>
        </p:nvSpPr>
        <p:spPr>
          <a:xfrm>
            <a:off x="381000" y="1648629"/>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5FFB55B-DA2F-B949-6388-D1C0562B646D}"/>
              </a:ext>
            </a:extLst>
          </p:cNvPr>
          <p:cNvSpPr/>
          <p:nvPr/>
        </p:nvSpPr>
        <p:spPr>
          <a:xfrm>
            <a:off x="381000" y="2141419"/>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6F467DFF-0443-3C00-9AD2-C765745A5381}"/>
              </a:ext>
            </a:extLst>
          </p:cNvPr>
          <p:cNvSpPr/>
          <p:nvPr/>
        </p:nvSpPr>
        <p:spPr>
          <a:xfrm>
            <a:off x="381000" y="3988800"/>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4" name="Vrije vorm: vorm 13">
            <a:hlinkClick r:id="rId5" action="ppaction://hlinksldjump"/>
            <a:extLst>
              <a:ext uri="{FF2B5EF4-FFF2-40B4-BE49-F238E27FC236}">
                <a16:creationId xmlns:a16="http://schemas.microsoft.com/office/drawing/2014/main" id="{B5FB3995-7741-CAC7-3967-0EBEB755B589}"/>
              </a:ext>
            </a:extLst>
          </p:cNvPr>
          <p:cNvSpPr/>
          <p:nvPr/>
        </p:nvSpPr>
        <p:spPr>
          <a:xfrm>
            <a:off x="2574390" y="245102"/>
            <a:ext cx="1108005"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EU regulation</a:t>
            </a:r>
          </a:p>
        </p:txBody>
      </p:sp>
      <p:sp>
        <p:nvSpPr>
          <p:cNvPr id="16" name="Vrije vorm: vorm 15">
            <a:hlinkClick r:id="rId6" action="ppaction://hlinksldjump"/>
            <a:extLst>
              <a:ext uri="{FF2B5EF4-FFF2-40B4-BE49-F238E27FC236}">
                <a16:creationId xmlns:a16="http://schemas.microsoft.com/office/drawing/2014/main" id="{5EAF68FA-E1E5-B00C-B913-86625D8B0447}"/>
              </a:ext>
            </a:extLst>
          </p:cNvPr>
          <p:cNvSpPr/>
          <p:nvPr/>
        </p:nvSpPr>
        <p:spPr>
          <a:xfrm>
            <a:off x="4649128" y="245102"/>
            <a:ext cx="1204202"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NL government</a:t>
            </a:r>
          </a:p>
        </p:txBody>
      </p:sp>
      <p:sp>
        <p:nvSpPr>
          <p:cNvPr id="24" name="Vrije vorm: vorm 23">
            <a:hlinkClick r:id="rId7" action="ppaction://hlinksldjump"/>
            <a:extLst>
              <a:ext uri="{FF2B5EF4-FFF2-40B4-BE49-F238E27FC236}">
                <a16:creationId xmlns:a16="http://schemas.microsoft.com/office/drawing/2014/main" id="{D4C43A84-5F18-CF5F-6247-9B0E26689E09}"/>
              </a:ext>
            </a:extLst>
          </p:cNvPr>
          <p:cNvSpPr/>
          <p:nvPr/>
        </p:nvSpPr>
        <p:spPr>
          <a:xfrm>
            <a:off x="3490498" y="556887"/>
            <a:ext cx="498767"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Goal</a:t>
            </a:r>
          </a:p>
        </p:txBody>
      </p:sp>
      <p:sp>
        <p:nvSpPr>
          <p:cNvPr id="30" name="Vrije vorm: vorm 29">
            <a:hlinkClick r:id="rId8" action="ppaction://hlinksldjump"/>
            <a:extLst>
              <a:ext uri="{FF2B5EF4-FFF2-40B4-BE49-F238E27FC236}">
                <a16:creationId xmlns:a16="http://schemas.microsoft.com/office/drawing/2014/main" id="{A31E0ABF-7417-6A2E-9AFB-EECD81C9EBF6}"/>
              </a:ext>
            </a:extLst>
          </p:cNvPr>
          <p:cNvSpPr/>
          <p:nvPr/>
        </p:nvSpPr>
        <p:spPr>
          <a:xfrm>
            <a:off x="2581591" y="556887"/>
            <a:ext cx="86927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Introduction</a:t>
            </a:r>
          </a:p>
        </p:txBody>
      </p:sp>
      <p:sp>
        <p:nvSpPr>
          <p:cNvPr id="35" name="Vrije vorm: vorm 34">
            <a:hlinkClick r:id="rId8" action="ppaction://hlinksldjump"/>
            <a:extLst>
              <a:ext uri="{FF2B5EF4-FFF2-40B4-BE49-F238E27FC236}">
                <a16:creationId xmlns:a16="http://schemas.microsoft.com/office/drawing/2014/main" id="{90E50582-2760-A160-6164-7AD7298FB854}"/>
              </a:ext>
            </a:extLst>
          </p:cNvPr>
          <p:cNvSpPr/>
          <p:nvPr/>
        </p:nvSpPr>
        <p:spPr>
          <a:xfrm>
            <a:off x="3732066" y="245102"/>
            <a:ext cx="867391"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SDG 12.3</a:t>
            </a:r>
          </a:p>
        </p:txBody>
      </p:sp>
      <p:sp>
        <p:nvSpPr>
          <p:cNvPr id="15" name="Rechthoek 6">
            <a:hlinkClick r:id="rId9" action="ppaction://hlinksldjump"/>
            <a:extLst>
              <a:ext uri="{FF2B5EF4-FFF2-40B4-BE49-F238E27FC236}">
                <a16:creationId xmlns:a16="http://schemas.microsoft.com/office/drawing/2014/main" id="{2474735B-E794-A06D-10E5-1495DC465B22}"/>
              </a:ext>
            </a:extLst>
          </p:cNvPr>
          <p:cNvSpPr/>
          <p:nvPr/>
        </p:nvSpPr>
        <p:spPr>
          <a:xfrm>
            <a:off x="381000" y="1157951"/>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Vrije vorm: vorm 16">
            <a:hlinkClick r:id="rId10" action="ppaction://hlinksldjump"/>
            <a:extLst>
              <a:ext uri="{FF2B5EF4-FFF2-40B4-BE49-F238E27FC236}">
                <a16:creationId xmlns:a16="http://schemas.microsoft.com/office/drawing/2014/main" id="{F6861258-8464-77C6-42E8-59A0AE358BC8}"/>
              </a:ext>
            </a:extLst>
          </p:cNvPr>
          <p:cNvSpPr/>
          <p:nvPr/>
        </p:nvSpPr>
        <p:spPr>
          <a:xfrm>
            <a:off x="5903001" y="245102"/>
            <a:ext cx="100800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Own goal(s)</a:t>
            </a:r>
          </a:p>
        </p:txBody>
      </p:sp>
      <p:sp>
        <p:nvSpPr>
          <p:cNvPr id="17" name="TextBox 16">
            <a:extLst>
              <a:ext uri="{FF2B5EF4-FFF2-40B4-BE49-F238E27FC236}">
                <a16:creationId xmlns:a16="http://schemas.microsoft.com/office/drawing/2014/main" id="{48323303-5E1C-3FB9-F744-6A22C0260EE7}"/>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18" name="Pijl: vijfhoek 17">
            <a:hlinkClick r:id="rId11" action="ppaction://hlinksldjump"/>
            <a:extLst>
              <a:ext uri="{FF2B5EF4-FFF2-40B4-BE49-F238E27FC236}">
                <a16:creationId xmlns:a16="http://schemas.microsoft.com/office/drawing/2014/main" id="{19CA6D95-4A55-D3FA-9794-49D770D575BA}"/>
              </a:ext>
            </a:extLst>
          </p:cNvPr>
          <p:cNvSpPr/>
          <p:nvPr/>
        </p:nvSpPr>
        <p:spPr>
          <a:xfrm>
            <a:off x="381600" y="169200"/>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9" name="Rechthoek 6">
            <a:hlinkClick r:id="rId12" action="ppaction://hlinksldjump"/>
            <a:extLst>
              <a:ext uri="{FF2B5EF4-FFF2-40B4-BE49-F238E27FC236}">
                <a16:creationId xmlns:a16="http://schemas.microsoft.com/office/drawing/2014/main" id="{56A11577-73FF-8E5A-4A65-5EBBC0E0F238}"/>
              </a:ext>
            </a:extLst>
          </p:cNvPr>
          <p:cNvSpPr/>
          <p:nvPr/>
        </p:nvSpPr>
        <p:spPr>
          <a:xfrm>
            <a:off x="381600" y="662400"/>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C472DE9E-B092-AF77-6B72-51ECF4DA6006}"/>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4" name="TextBox 3">
            <a:hlinkClick r:id="rId13" action="ppaction://hlinksldjump"/>
            <a:extLst>
              <a:ext uri="{FF2B5EF4-FFF2-40B4-BE49-F238E27FC236}">
                <a16:creationId xmlns:a16="http://schemas.microsoft.com/office/drawing/2014/main" id="{CC16CAEF-F55C-3AA5-7CB5-FDAD837F539C}"/>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3"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8054D53F-512E-DC6F-0D3B-026105E66B2A}"/>
              </a:ext>
            </a:extLst>
          </p:cNvPr>
          <p:cNvSpPr>
            <a:spLocks noGrp="1"/>
          </p:cNvSpPr>
          <p:nvPr>
            <p:ph type="sldNum" sz="quarter" idx="11"/>
          </p:nvPr>
        </p:nvSpPr>
        <p:spPr/>
        <p:txBody>
          <a:bodyPr/>
          <a:lstStyle/>
          <a:p>
            <a:fld id="{F25965E0-7062-474C-8671-DB3A3CE669B0}" type="slidenum">
              <a:rPr lang="nl-NL" smtClean="0"/>
              <a:pPr/>
              <a:t>10</a:t>
            </a:fld>
            <a:endParaRPr lang="nl-NL" dirty="0"/>
          </a:p>
        </p:txBody>
      </p:sp>
    </p:spTree>
    <p:extLst>
      <p:ext uri="{BB962C8B-B14F-4D97-AF65-F5344CB8AC3E}">
        <p14:creationId xmlns:p14="http://schemas.microsoft.com/office/powerpoint/2010/main" val="737671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D15BB63-F804-D5C8-1A20-BFCA328E21F9}"/>
              </a:ext>
            </a:extLst>
          </p:cNvPr>
          <p:cNvPicPr>
            <a:picLocks noChangeAspect="1"/>
          </p:cNvPicPr>
          <p:nvPr/>
        </p:nvPicPr>
        <p:blipFill>
          <a:blip r:embed="rId2"/>
          <a:stretch>
            <a:fillRect/>
          </a:stretch>
        </p:blipFill>
        <p:spPr>
          <a:xfrm>
            <a:off x="962058" y="81279"/>
            <a:ext cx="7033031" cy="4598761"/>
          </a:xfrm>
          <a:prstGeom prst="rect">
            <a:avLst/>
          </a:prstGeom>
        </p:spPr>
      </p:pic>
      <p:sp>
        <p:nvSpPr>
          <p:cNvPr id="7" name="Rectangle 6">
            <a:extLst>
              <a:ext uri="{FF2B5EF4-FFF2-40B4-BE49-F238E27FC236}">
                <a16:creationId xmlns:a16="http://schemas.microsoft.com/office/drawing/2014/main" id="{8CF30158-3054-D5ED-19C7-2736AC39AC59}"/>
              </a:ext>
            </a:extLst>
          </p:cNvPr>
          <p:cNvSpPr/>
          <p:nvPr/>
        </p:nvSpPr>
        <p:spPr>
          <a:xfrm>
            <a:off x="7870613" y="2169643"/>
            <a:ext cx="1117600" cy="334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8" name="TextBox 7">
            <a:hlinkClick r:id="rId3" action="ppaction://hlinksldjump"/>
            <a:extLst>
              <a:ext uri="{FF2B5EF4-FFF2-40B4-BE49-F238E27FC236}">
                <a16:creationId xmlns:a16="http://schemas.microsoft.com/office/drawing/2014/main" id="{28D32A84-BD3B-2E2C-6EB4-8D8B87BB6132}"/>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9" name="Arrow: Right 8">
            <a:hlinkClick r:id="" action="ppaction://hlinkshowjump?jump=nextslide"/>
            <a:extLst>
              <a:ext uri="{FF2B5EF4-FFF2-40B4-BE49-F238E27FC236}">
                <a16:creationId xmlns:a16="http://schemas.microsoft.com/office/drawing/2014/main" id="{5EDC6FFB-2C2C-1A2C-A2A7-DECF5E7FC6A3}"/>
              </a:ext>
            </a:extLst>
          </p:cNvPr>
          <p:cNvSpPr/>
          <p:nvPr/>
        </p:nvSpPr>
        <p:spPr>
          <a:xfrm>
            <a:off x="7362613" y="4647600"/>
            <a:ext cx="602827" cy="36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2" name="TextBox 1">
            <a:hlinkClick r:id="rId4" action="ppaction://hlinksldjump"/>
            <a:extLst>
              <a:ext uri="{FF2B5EF4-FFF2-40B4-BE49-F238E27FC236}">
                <a16:creationId xmlns:a16="http://schemas.microsoft.com/office/drawing/2014/main" id="{6852548E-18B8-A10D-6EF5-F308E72E6E6E}"/>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4"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4" name="Slide Number Placeholder 3">
            <a:extLst>
              <a:ext uri="{FF2B5EF4-FFF2-40B4-BE49-F238E27FC236}">
                <a16:creationId xmlns:a16="http://schemas.microsoft.com/office/drawing/2014/main" id="{F0583364-52C4-0E40-FBAE-29A063A7DF11}"/>
              </a:ext>
            </a:extLst>
          </p:cNvPr>
          <p:cNvSpPr>
            <a:spLocks noGrp="1"/>
          </p:cNvSpPr>
          <p:nvPr>
            <p:ph type="sldNum" sz="quarter" idx="11"/>
          </p:nvPr>
        </p:nvSpPr>
        <p:spPr/>
        <p:txBody>
          <a:bodyPr/>
          <a:lstStyle/>
          <a:p>
            <a:fld id="{F25965E0-7062-474C-8671-DB3A3CE669B0}" type="slidenum">
              <a:rPr lang="nl-NL" smtClean="0"/>
              <a:pPr/>
              <a:t>100</a:t>
            </a:fld>
            <a:endParaRPr lang="nl-NL" dirty="0"/>
          </a:p>
        </p:txBody>
      </p:sp>
    </p:spTree>
    <p:extLst>
      <p:ext uri="{BB962C8B-B14F-4D97-AF65-F5344CB8AC3E}">
        <p14:creationId xmlns:p14="http://schemas.microsoft.com/office/powerpoint/2010/main" val="218389102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F30158-3054-D5ED-19C7-2736AC39AC59}"/>
              </a:ext>
            </a:extLst>
          </p:cNvPr>
          <p:cNvSpPr/>
          <p:nvPr/>
        </p:nvSpPr>
        <p:spPr>
          <a:xfrm>
            <a:off x="7870613" y="2169643"/>
            <a:ext cx="1117600" cy="334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5CF9B6F8-C758-4818-B308-E54CA01CFEB1}"/>
              </a:ext>
            </a:extLst>
          </p:cNvPr>
          <p:cNvPicPr>
            <a:picLocks noChangeAspect="1"/>
          </p:cNvPicPr>
          <p:nvPr/>
        </p:nvPicPr>
        <p:blipFill>
          <a:blip r:embed="rId2"/>
          <a:stretch>
            <a:fillRect/>
          </a:stretch>
        </p:blipFill>
        <p:spPr>
          <a:xfrm>
            <a:off x="849883" y="81279"/>
            <a:ext cx="7253077" cy="4597200"/>
          </a:xfrm>
          <a:prstGeom prst="rect">
            <a:avLst/>
          </a:prstGeom>
        </p:spPr>
      </p:pic>
      <p:sp>
        <p:nvSpPr>
          <p:cNvPr id="6" name="Arrow: Right 5">
            <a:hlinkClick r:id="" action="ppaction://hlinkshowjump?jump=nextslide"/>
            <a:extLst>
              <a:ext uri="{FF2B5EF4-FFF2-40B4-BE49-F238E27FC236}">
                <a16:creationId xmlns:a16="http://schemas.microsoft.com/office/drawing/2014/main" id="{82365190-9DAA-97C2-5C72-5774F55A8E2C}"/>
              </a:ext>
            </a:extLst>
          </p:cNvPr>
          <p:cNvSpPr/>
          <p:nvPr/>
        </p:nvSpPr>
        <p:spPr>
          <a:xfrm>
            <a:off x="7362613" y="4647600"/>
            <a:ext cx="602827" cy="36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8" name="TextBox 7">
            <a:hlinkClick r:id="rId3" action="ppaction://hlinksldjump"/>
            <a:extLst>
              <a:ext uri="{FF2B5EF4-FFF2-40B4-BE49-F238E27FC236}">
                <a16:creationId xmlns:a16="http://schemas.microsoft.com/office/drawing/2014/main" id="{3CFA2BAA-407F-B07D-48F0-4FF7F8B15D7D}"/>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2" name="TextBox 1">
            <a:hlinkClick r:id="rId4" action="ppaction://hlinksldjump"/>
            <a:extLst>
              <a:ext uri="{FF2B5EF4-FFF2-40B4-BE49-F238E27FC236}">
                <a16:creationId xmlns:a16="http://schemas.microsoft.com/office/drawing/2014/main" id="{D1E0896B-34E7-444D-7FDA-53938354D369}"/>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4"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Slide Number Placeholder 4">
            <a:extLst>
              <a:ext uri="{FF2B5EF4-FFF2-40B4-BE49-F238E27FC236}">
                <a16:creationId xmlns:a16="http://schemas.microsoft.com/office/drawing/2014/main" id="{3F3E4941-5F87-76CF-F35D-7A9612FA3238}"/>
              </a:ext>
            </a:extLst>
          </p:cNvPr>
          <p:cNvSpPr>
            <a:spLocks noGrp="1"/>
          </p:cNvSpPr>
          <p:nvPr>
            <p:ph type="sldNum" sz="quarter" idx="11"/>
          </p:nvPr>
        </p:nvSpPr>
        <p:spPr/>
        <p:txBody>
          <a:bodyPr/>
          <a:lstStyle/>
          <a:p>
            <a:fld id="{F25965E0-7062-474C-8671-DB3A3CE669B0}" type="slidenum">
              <a:rPr lang="nl-NL" smtClean="0"/>
              <a:pPr/>
              <a:t>101</a:t>
            </a:fld>
            <a:endParaRPr lang="nl-NL" dirty="0"/>
          </a:p>
        </p:txBody>
      </p:sp>
    </p:spTree>
    <p:extLst>
      <p:ext uri="{BB962C8B-B14F-4D97-AF65-F5344CB8AC3E}">
        <p14:creationId xmlns:p14="http://schemas.microsoft.com/office/powerpoint/2010/main" val="350044341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F30158-3054-D5ED-19C7-2736AC39AC59}"/>
              </a:ext>
            </a:extLst>
          </p:cNvPr>
          <p:cNvSpPr/>
          <p:nvPr/>
        </p:nvSpPr>
        <p:spPr>
          <a:xfrm>
            <a:off x="7870613" y="2169643"/>
            <a:ext cx="1117600" cy="334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DF05AA58-A51C-2AAB-7A89-4221E742D823}"/>
              </a:ext>
            </a:extLst>
          </p:cNvPr>
          <p:cNvPicPr>
            <a:picLocks noChangeAspect="1"/>
          </p:cNvPicPr>
          <p:nvPr/>
        </p:nvPicPr>
        <p:blipFill>
          <a:blip r:embed="rId2"/>
          <a:stretch>
            <a:fillRect/>
          </a:stretch>
        </p:blipFill>
        <p:spPr>
          <a:xfrm>
            <a:off x="895416" y="38199"/>
            <a:ext cx="7293207" cy="4597200"/>
          </a:xfrm>
          <a:prstGeom prst="rect">
            <a:avLst/>
          </a:prstGeom>
        </p:spPr>
      </p:pic>
      <p:sp>
        <p:nvSpPr>
          <p:cNvPr id="8" name="Arrow: Right 7">
            <a:hlinkClick r:id="" action="ppaction://hlinkshowjump?jump=nextslide"/>
            <a:extLst>
              <a:ext uri="{FF2B5EF4-FFF2-40B4-BE49-F238E27FC236}">
                <a16:creationId xmlns:a16="http://schemas.microsoft.com/office/drawing/2014/main" id="{51A147E9-6888-313F-08DB-14717CA976AD}"/>
              </a:ext>
            </a:extLst>
          </p:cNvPr>
          <p:cNvSpPr/>
          <p:nvPr/>
        </p:nvSpPr>
        <p:spPr>
          <a:xfrm>
            <a:off x="7362613" y="4647600"/>
            <a:ext cx="602827" cy="36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9" name="TextBox 8">
            <a:hlinkClick r:id="rId3" action="ppaction://hlinksldjump"/>
            <a:extLst>
              <a:ext uri="{FF2B5EF4-FFF2-40B4-BE49-F238E27FC236}">
                <a16:creationId xmlns:a16="http://schemas.microsoft.com/office/drawing/2014/main" id="{4B8E7832-B8A3-163B-E115-5956438460EA}"/>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2" name="TextBox 1">
            <a:hlinkClick r:id="rId4" action="ppaction://hlinksldjump"/>
            <a:extLst>
              <a:ext uri="{FF2B5EF4-FFF2-40B4-BE49-F238E27FC236}">
                <a16:creationId xmlns:a16="http://schemas.microsoft.com/office/drawing/2014/main" id="{4AE1A389-F687-3627-7771-7706AA3B7580}"/>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4"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Slide Number Placeholder 4">
            <a:extLst>
              <a:ext uri="{FF2B5EF4-FFF2-40B4-BE49-F238E27FC236}">
                <a16:creationId xmlns:a16="http://schemas.microsoft.com/office/drawing/2014/main" id="{45927DB1-E1AD-62C6-72DC-F771D3E9BBA7}"/>
              </a:ext>
            </a:extLst>
          </p:cNvPr>
          <p:cNvSpPr>
            <a:spLocks noGrp="1"/>
          </p:cNvSpPr>
          <p:nvPr>
            <p:ph type="sldNum" sz="quarter" idx="11"/>
          </p:nvPr>
        </p:nvSpPr>
        <p:spPr/>
        <p:txBody>
          <a:bodyPr/>
          <a:lstStyle/>
          <a:p>
            <a:fld id="{F25965E0-7062-474C-8671-DB3A3CE669B0}" type="slidenum">
              <a:rPr lang="nl-NL" smtClean="0"/>
              <a:pPr/>
              <a:t>102</a:t>
            </a:fld>
            <a:endParaRPr lang="nl-NL" dirty="0"/>
          </a:p>
        </p:txBody>
      </p:sp>
    </p:spTree>
    <p:extLst>
      <p:ext uri="{BB962C8B-B14F-4D97-AF65-F5344CB8AC3E}">
        <p14:creationId xmlns:p14="http://schemas.microsoft.com/office/powerpoint/2010/main" val="92679085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F30158-3054-D5ED-19C7-2736AC39AC59}"/>
              </a:ext>
            </a:extLst>
          </p:cNvPr>
          <p:cNvSpPr/>
          <p:nvPr/>
        </p:nvSpPr>
        <p:spPr>
          <a:xfrm>
            <a:off x="7870613" y="2169643"/>
            <a:ext cx="1117600" cy="334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B3BAC064-850C-EAB0-F4F5-0D727BD3F1A2}"/>
              </a:ext>
            </a:extLst>
          </p:cNvPr>
          <p:cNvPicPr>
            <a:picLocks noChangeAspect="1"/>
          </p:cNvPicPr>
          <p:nvPr/>
        </p:nvPicPr>
        <p:blipFill>
          <a:blip r:embed="rId2"/>
          <a:stretch>
            <a:fillRect/>
          </a:stretch>
        </p:blipFill>
        <p:spPr>
          <a:xfrm>
            <a:off x="944812" y="0"/>
            <a:ext cx="7301435" cy="4597200"/>
          </a:xfrm>
          <a:prstGeom prst="rect">
            <a:avLst/>
          </a:prstGeom>
        </p:spPr>
      </p:pic>
      <p:sp>
        <p:nvSpPr>
          <p:cNvPr id="6" name="Arrow: Right 5">
            <a:hlinkClick r:id="" action="ppaction://hlinkshowjump?jump=nextslide"/>
            <a:extLst>
              <a:ext uri="{FF2B5EF4-FFF2-40B4-BE49-F238E27FC236}">
                <a16:creationId xmlns:a16="http://schemas.microsoft.com/office/drawing/2014/main" id="{9FC2CE85-E196-BFE9-621E-364545718893}"/>
              </a:ext>
            </a:extLst>
          </p:cNvPr>
          <p:cNvSpPr/>
          <p:nvPr/>
        </p:nvSpPr>
        <p:spPr>
          <a:xfrm>
            <a:off x="7362613" y="4647600"/>
            <a:ext cx="602827" cy="36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8" name="TextBox 7">
            <a:hlinkClick r:id="rId3" action="ppaction://hlinksldjump"/>
            <a:extLst>
              <a:ext uri="{FF2B5EF4-FFF2-40B4-BE49-F238E27FC236}">
                <a16:creationId xmlns:a16="http://schemas.microsoft.com/office/drawing/2014/main" id="{16E61228-30B1-C3C8-BA2E-0C3EE6CF1F12}"/>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2" name="TextBox 1">
            <a:hlinkClick r:id="rId4" action="ppaction://hlinksldjump"/>
            <a:extLst>
              <a:ext uri="{FF2B5EF4-FFF2-40B4-BE49-F238E27FC236}">
                <a16:creationId xmlns:a16="http://schemas.microsoft.com/office/drawing/2014/main" id="{D862032D-AC7A-4161-E8A6-D2A5A5E7013C}"/>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4"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Slide Number Placeholder 4">
            <a:extLst>
              <a:ext uri="{FF2B5EF4-FFF2-40B4-BE49-F238E27FC236}">
                <a16:creationId xmlns:a16="http://schemas.microsoft.com/office/drawing/2014/main" id="{76524C0D-B5FC-245F-0A0C-089E99B6658B}"/>
              </a:ext>
            </a:extLst>
          </p:cNvPr>
          <p:cNvSpPr>
            <a:spLocks noGrp="1"/>
          </p:cNvSpPr>
          <p:nvPr>
            <p:ph type="sldNum" sz="quarter" idx="11"/>
          </p:nvPr>
        </p:nvSpPr>
        <p:spPr/>
        <p:txBody>
          <a:bodyPr/>
          <a:lstStyle/>
          <a:p>
            <a:fld id="{F25965E0-7062-474C-8671-DB3A3CE669B0}" type="slidenum">
              <a:rPr lang="nl-NL" smtClean="0"/>
              <a:pPr/>
              <a:t>103</a:t>
            </a:fld>
            <a:endParaRPr lang="nl-NL" dirty="0"/>
          </a:p>
        </p:txBody>
      </p:sp>
    </p:spTree>
    <p:extLst>
      <p:ext uri="{BB962C8B-B14F-4D97-AF65-F5344CB8AC3E}">
        <p14:creationId xmlns:p14="http://schemas.microsoft.com/office/powerpoint/2010/main" val="11812022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F30158-3054-D5ED-19C7-2736AC39AC59}"/>
              </a:ext>
            </a:extLst>
          </p:cNvPr>
          <p:cNvSpPr/>
          <p:nvPr/>
        </p:nvSpPr>
        <p:spPr>
          <a:xfrm>
            <a:off x="7870613" y="2169643"/>
            <a:ext cx="1117600" cy="334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74B98602-E420-C2BC-E5CB-5E39C17840C9}"/>
              </a:ext>
            </a:extLst>
          </p:cNvPr>
          <p:cNvPicPr>
            <a:picLocks noChangeAspect="1"/>
          </p:cNvPicPr>
          <p:nvPr/>
        </p:nvPicPr>
        <p:blipFill>
          <a:blip r:embed="rId2"/>
          <a:stretch>
            <a:fillRect/>
          </a:stretch>
        </p:blipFill>
        <p:spPr>
          <a:xfrm>
            <a:off x="918231" y="7495"/>
            <a:ext cx="7307538" cy="4597200"/>
          </a:xfrm>
          <a:prstGeom prst="rect">
            <a:avLst/>
          </a:prstGeom>
        </p:spPr>
      </p:pic>
      <p:sp>
        <p:nvSpPr>
          <p:cNvPr id="6" name="Arrow: Right 5">
            <a:hlinkClick r:id="" action="ppaction://hlinkshowjump?jump=nextslide"/>
            <a:extLst>
              <a:ext uri="{FF2B5EF4-FFF2-40B4-BE49-F238E27FC236}">
                <a16:creationId xmlns:a16="http://schemas.microsoft.com/office/drawing/2014/main" id="{31F88A57-CB4E-B5D8-FE4C-E98F554D7D40}"/>
              </a:ext>
            </a:extLst>
          </p:cNvPr>
          <p:cNvSpPr/>
          <p:nvPr/>
        </p:nvSpPr>
        <p:spPr>
          <a:xfrm>
            <a:off x="7362613" y="4647600"/>
            <a:ext cx="602827" cy="36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8" name="TextBox 7">
            <a:hlinkClick r:id="rId3" action="ppaction://hlinksldjump"/>
            <a:extLst>
              <a:ext uri="{FF2B5EF4-FFF2-40B4-BE49-F238E27FC236}">
                <a16:creationId xmlns:a16="http://schemas.microsoft.com/office/drawing/2014/main" id="{C1B33C2F-8B75-8AB7-DEC9-8BC85E68613C}"/>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2" name="TextBox 1">
            <a:hlinkClick r:id="rId4" action="ppaction://hlinksldjump"/>
            <a:extLst>
              <a:ext uri="{FF2B5EF4-FFF2-40B4-BE49-F238E27FC236}">
                <a16:creationId xmlns:a16="http://schemas.microsoft.com/office/drawing/2014/main" id="{E02E1566-0810-8A7B-19BE-3B54B81A312E}"/>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4"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Slide Number Placeholder 4">
            <a:extLst>
              <a:ext uri="{FF2B5EF4-FFF2-40B4-BE49-F238E27FC236}">
                <a16:creationId xmlns:a16="http://schemas.microsoft.com/office/drawing/2014/main" id="{B8774D36-3916-F554-0AEF-BDE76CC9A36F}"/>
              </a:ext>
            </a:extLst>
          </p:cNvPr>
          <p:cNvSpPr>
            <a:spLocks noGrp="1"/>
          </p:cNvSpPr>
          <p:nvPr>
            <p:ph type="sldNum" sz="quarter" idx="11"/>
          </p:nvPr>
        </p:nvSpPr>
        <p:spPr/>
        <p:txBody>
          <a:bodyPr/>
          <a:lstStyle/>
          <a:p>
            <a:fld id="{F25965E0-7062-474C-8671-DB3A3CE669B0}" type="slidenum">
              <a:rPr lang="nl-NL" smtClean="0"/>
              <a:pPr/>
              <a:t>104</a:t>
            </a:fld>
            <a:endParaRPr lang="nl-NL" dirty="0"/>
          </a:p>
        </p:txBody>
      </p:sp>
    </p:spTree>
    <p:extLst>
      <p:ext uri="{BB962C8B-B14F-4D97-AF65-F5344CB8AC3E}">
        <p14:creationId xmlns:p14="http://schemas.microsoft.com/office/powerpoint/2010/main" val="93031467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F30158-3054-D5ED-19C7-2736AC39AC59}"/>
              </a:ext>
            </a:extLst>
          </p:cNvPr>
          <p:cNvSpPr/>
          <p:nvPr/>
        </p:nvSpPr>
        <p:spPr>
          <a:xfrm>
            <a:off x="7870613" y="2169643"/>
            <a:ext cx="1117600" cy="334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E68ABF9B-975A-1CE6-27C4-A1D5F20E3185}"/>
              </a:ext>
            </a:extLst>
          </p:cNvPr>
          <p:cNvPicPr>
            <a:picLocks noChangeAspect="1"/>
          </p:cNvPicPr>
          <p:nvPr/>
        </p:nvPicPr>
        <p:blipFill>
          <a:blip r:embed="rId2"/>
          <a:stretch>
            <a:fillRect/>
          </a:stretch>
        </p:blipFill>
        <p:spPr>
          <a:xfrm>
            <a:off x="887124" y="62139"/>
            <a:ext cx="7287997" cy="4549320"/>
          </a:xfrm>
          <a:prstGeom prst="rect">
            <a:avLst/>
          </a:prstGeom>
        </p:spPr>
      </p:pic>
      <p:sp>
        <p:nvSpPr>
          <p:cNvPr id="6" name="TextBox 5">
            <a:extLst>
              <a:ext uri="{FF2B5EF4-FFF2-40B4-BE49-F238E27FC236}">
                <a16:creationId xmlns:a16="http://schemas.microsoft.com/office/drawing/2014/main" id="{B8563670-2218-B964-D4E8-382F94DCE65B}"/>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8" name="TextBox 7">
            <a:hlinkClick r:id="rId3" action="ppaction://hlinksldjump"/>
            <a:extLst>
              <a:ext uri="{FF2B5EF4-FFF2-40B4-BE49-F238E27FC236}">
                <a16:creationId xmlns:a16="http://schemas.microsoft.com/office/drawing/2014/main" id="{6847E1DB-E12E-634D-89BA-76115BC3458B}"/>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2" name="TextBox 1">
            <a:hlinkClick r:id="rId3" action="ppaction://hlinksldjump"/>
            <a:extLst>
              <a:ext uri="{FF2B5EF4-FFF2-40B4-BE49-F238E27FC236}">
                <a16:creationId xmlns:a16="http://schemas.microsoft.com/office/drawing/2014/main" id="{5CB562C7-1577-C4CB-763A-2572C46AA02F}"/>
              </a:ext>
            </a:extLst>
          </p:cNvPr>
          <p:cNvSpPr txBox="1"/>
          <p:nvPr/>
        </p:nvSpPr>
        <p:spPr>
          <a:xfrm>
            <a:off x="4660053" y="4660053"/>
            <a:ext cx="3486493"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Back to sheet with link to definitions</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5" name="TextBox 4">
            <a:hlinkClick r:id="rId4" action="ppaction://hlinksldjump"/>
            <a:extLst>
              <a:ext uri="{FF2B5EF4-FFF2-40B4-BE49-F238E27FC236}">
                <a16:creationId xmlns:a16="http://schemas.microsoft.com/office/drawing/2014/main" id="{CCF66753-2407-AE87-CF1A-34587762B95B}"/>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4"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9" name="Slide Number Placeholder 8">
            <a:extLst>
              <a:ext uri="{FF2B5EF4-FFF2-40B4-BE49-F238E27FC236}">
                <a16:creationId xmlns:a16="http://schemas.microsoft.com/office/drawing/2014/main" id="{E3DAB4A1-2556-6D8C-ACF3-2B0555CA1AC7}"/>
              </a:ext>
            </a:extLst>
          </p:cNvPr>
          <p:cNvSpPr>
            <a:spLocks noGrp="1"/>
          </p:cNvSpPr>
          <p:nvPr>
            <p:ph type="sldNum" sz="quarter" idx="11"/>
          </p:nvPr>
        </p:nvSpPr>
        <p:spPr/>
        <p:txBody>
          <a:bodyPr/>
          <a:lstStyle/>
          <a:p>
            <a:fld id="{F25965E0-7062-474C-8671-DB3A3CE669B0}" type="slidenum">
              <a:rPr lang="nl-NL" smtClean="0"/>
              <a:pPr/>
              <a:t>105</a:t>
            </a:fld>
            <a:endParaRPr lang="nl-NL" dirty="0"/>
          </a:p>
        </p:txBody>
      </p:sp>
    </p:spTree>
    <p:extLst>
      <p:ext uri="{BB962C8B-B14F-4D97-AF65-F5344CB8AC3E}">
        <p14:creationId xmlns:p14="http://schemas.microsoft.com/office/powerpoint/2010/main" val="227211077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0CACC078-FAFC-6281-107C-8D3C12DEDF82}"/>
              </a:ext>
            </a:extLst>
          </p:cNvPr>
          <p:cNvSpPr>
            <a:spLocks noGrp="1"/>
          </p:cNvSpPr>
          <p:nvPr>
            <p:ph type="title" idx="4294967295"/>
          </p:nvPr>
        </p:nvSpPr>
        <p:spPr>
          <a:xfrm>
            <a:off x="302313" y="171450"/>
            <a:ext cx="5799138" cy="336550"/>
          </a:xfrm>
        </p:spPr>
        <p:txBody>
          <a:bodyPr/>
          <a:lstStyle/>
          <a:p>
            <a:r>
              <a:rPr lang="en-GB" b="1" dirty="0"/>
              <a:t>FLW protocol overview</a:t>
            </a:r>
          </a:p>
        </p:txBody>
      </p:sp>
      <p:sp>
        <p:nvSpPr>
          <p:cNvPr id="5" name="Rectangle 4">
            <a:extLst>
              <a:ext uri="{FF2B5EF4-FFF2-40B4-BE49-F238E27FC236}">
                <a16:creationId xmlns:a16="http://schemas.microsoft.com/office/drawing/2014/main" id="{C8810C2C-B7AD-5412-C75D-0907A267C769}"/>
              </a:ext>
            </a:extLst>
          </p:cNvPr>
          <p:cNvSpPr/>
          <p:nvPr/>
        </p:nvSpPr>
        <p:spPr>
          <a:xfrm>
            <a:off x="67456" y="2171309"/>
            <a:ext cx="9024078" cy="33431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graphicFrame>
        <p:nvGraphicFramePr>
          <p:cNvPr id="8" name="Table 7">
            <a:extLst>
              <a:ext uri="{FF2B5EF4-FFF2-40B4-BE49-F238E27FC236}">
                <a16:creationId xmlns:a16="http://schemas.microsoft.com/office/drawing/2014/main" id="{D07B2277-9996-D2CE-322B-FEDE5476099F}"/>
              </a:ext>
            </a:extLst>
          </p:cNvPr>
          <p:cNvGraphicFramePr>
            <a:graphicFrameLocks noGrp="1"/>
          </p:cNvGraphicFramePr>
          <p:nvPr>
            <p:extLst>
              <p:ext uri="{D42A27DB-BD31-4B8C-83A1-F6EECF244321}">
                <p14:modId xmlns:p14="http://schemas.microsoft.com/office/powerpoint/2010/main" val="4076754501"/>
              </p:ext>
            </p:extLst>
          </p:nvPr>
        </p:nvGraphicFramePr>
        <p:xfrm>
          <a:off x="412750" y="687750"/>
          <a:ext cx="8448441" cy="3768000"/>
        </p:xfrm>
        <a:graphic>
          <a:graphicData uri="http://schemas.openxmlformats.org/drawingml/2006/table">
            <a:tbl>
              <a:tblPr>
                <a:tableStyleId>{E8034E78-7F5D-4C2E-B375-FC64B27BC917}</a:tableStyleId>
              </a:tblPr>
              <a:tblGrid>
                <a:gridCol w="2507156">
                  <a:extLst>
                    <a:ext uri="{9D8B030D-6E8A-4147-A177-3AD203B41FA5}">
                      <a16:colId xmlns:a16="http://schemas.microsoft.com/office/drawing/2014/main" val="1938848020"/>
                    </a:ext>
                  </a:extLst>
                </a:gridCol>
                <a:gridCol w="2773285">
                  <a:extLst>
                    <a:ext uri="{9D8B030D-6E8A-4147-A177-3AD203B41FA5}">
                      <a16:colId xmlns:a16="http://schemas.microsoft.com/office/drawing/2014/main" val="3655571731"/>
                    </a:ext>
                  </a:extLst>
                </a:gridCol>
                <a:gridCol w="3168000">
                  <a:extLst>
                    <a:ext uri="{9D8B030D-6E8A-4147-A177-3AD203B41FA5}">
                      <a16:colId xmlns:a16="http://schemas.microsoft.com/office/drawing/2014/main" val="1854045388"/>
                    </a:ext>
                  </a:extLst>
                </a:gridCol>
              </a:tblGrid>
              <a:tr h="420639">
                <a:tc>
                  <a:txBody>
                    <a:bodyPr/>
                    <a:lstStyle/>
                    <a:p>
                      <a:pPr algn="l" fontAlgn="t"/>
                      <a:r>
                        <a:rPr lang="nl-NL" sz="800" b="1" u="none" strike="noStrike" dirty="0">
                          <a:solidFill>
                            <a:schemeClr val="tx1"/>
                          </a:solidFill>
                          <a:effectLst/>
                          <a:latin typeface="+mn-lt"/>
                        </a:rPr>
                        <a:t>WUR (2022). EFFICIENT Protocol</a:t>
                      </a:r>
                      <a:endParaRPr lang="nl-NL" sz="800" b="1" i="0" u="none" strike="noStrike" dirty="0">
                        <a:solidFill>
                          <a:schemeClr val="tx1"/>
                        </a:solidFill>
                        <a:effectLst/>
                        <a:latin typeface="+mn-lt"/>
                      </a:endParaRPr>
                    </a:p>
                  </a:txBody>
                  <a:tcPr marL="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800" u="none" strike="noStrike" dirty="0">
                          <a:solidFill>
                            <a:schemeClr val="tx1"/>
                          </a:solidFill>
                          <a:effectLst/>
                          <a:latin typeface="+mn-lt"/>
                        </a:rPr>
                        <a:t>Protocol developed to quickly gather reliable data and to suggest interventions for FLW reduction</a:t>
                      </a:r>
                      <a:endParaRPr lang="en-US" sz="800" b="0" i="0" u="none" strike="noStrike" dirty="0">
                        <a:solidFill>
                          <a:schemeClr val="tx1"/>
                        </a:solidFill>
                        <a:effectLst/>
                        <a:latin typeface="+mn-lt"/>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nl-NL" sz="800" u="sng" strike="noStrike" dirty="0">
                          <a:solidFill>
                            <a:schemeClr val="accent2"/>
                          </a:solidFill>
                          <a:effectLst/>
                          <a:latin typeface="+mn-lt"/>
                          <a:hlinkClick r:id="rId2">
                            <a:extLst>
                              <a:ext uri="{A12FA001-AC4F-418D-AE19-62706E023703}">
                                <ahyp:hlinkClr xmlns:ahyp="http://schemas.microsoft.com/office/drawing/2018/hyperlinkcolor" val="tx"/>
                              </a:ext>
                            </a:extLst>
                          </a:hlinkClick>
                        </a:rPr>
                        <a:t>https://www.wur.nl/en/research-results/research-institutes/food-biobased-research/show-fbr/take-the-target-measure-act-approach-to-reduce-food-waste-yes-but-be-pragmatic-about-it.htm</a:t>
                      </a:r>
                      <a:endParaRPr lang="nl-NL" sz="800" b="0" i="0" u="sng" strike="noStrike" dirty="0">
                        <a:solidFill>
                          <a:schemeClr val="accent2"/>
                        </a:solidFill>
                        <a:effectLst/>
                        <a:latin typeface="+mn-lt"/>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3987064"/>
                  </a:ext>
                </a:extLst>
              </a:tr>
              <a:tr h="140214">
                <a:tc>
                  <a:txBody>
                    <a:bodyPr/>
                    <a:lstStyle/>
                    <a:p>
                      <a:pPr algn="l" fontAlgn="t"/>
                      <a:r>
                        <a:rPr lang="en-US" sz="800" b="1" u="none" strike="noStrike" dirty="0">
                          <a:solidFill>
                            <a:schemeClr val="tx1"/>
                          </a:solidFill>
                          <a:effectLst/>
                          <a:latin typeface="+mn-lt"/>
                        </a:rPr>
                        <a:t>WRI (2016). FLW accounting and reporting standard</a:t>
                      </a:r>
                      <a:endParaRPr lang="en-US" sz="800" b="1" i="0" u="none" strike="noStrike" dirty="0">
                        <a:solidFill>
                          <a:schemeClr val="tx1"/>
                        </a:solidFill>
                        <a:effectLst/>
                        <a:latin typeface="+mn-lt"/>
                      </a:endParaRPr>
                    </a:p>
                  </a:txBody>
                  <a:tcPr marL="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800" u="none" strike="noStrike" dirty="0">
                          <a:solidFill>
                            <a:schemeClr val="tx1"/>
                          </a:solidFill>
                          <a:effectLst/>
                          <a:latin typeface="+mn-lt"/>
                        </a:rPr>
                        <a:t>Most referenced FLW protocol for monitoring and reporting data</a:t>
                      </a:r>
                      <a:endParaRPr lang="en-US" sz="800" b="0" i="0" u="none" strike="noStrike" dirty="0">
                        <a:solidFill>
                          <a:schemeClr val="tx1"/>
                        </a:solidFill>
                        <a:effectLst/>
                        <a:latin typeface="+mn-lt"/>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nl-NL" sz="800" u="sng" strike="noStrike" dirty="0">
                          <a:solidFill>
                            <a:schemeClr val="accent2"/>
                          </a:solidFill>
                          <a:effectLst/>
                          <a:latin typeface="+mn-lt"/>
                          <a:hlinkClick r:id="rId3">
                            <a:extLst>
                              <a:ext uri="{A12FA001-AC4F-418D-AE19-62706E023703}">
                                <ahyp:hlinkClr xmlns:ahyp="http://schemas.microsoft.com/office/drawing/2018/hyperlinkcolor" val="tx"/>
                              </a:ext>
                            </a:extLst>
                          </a:hlinkClick>
                        </a:rPr>
                        <a:t>https://files.wri.org/d8/s3fs-public/FLW_Standard_final_2016.pdf </a:t>
                      </a:r>
                      <a:endParaRPr lang="nl-NL" sz="800" b="0" i="0" u="sng" strike="noStrike" dirty="0">
                        <a:solidFill>
                          <a:schemeClr val="accent2"/>
                        </a:solidFill>
                        <a:effectLst/>
                        <a:latin typeface="+mn-lt"/>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1814286"/>
                  </a:ext>
                </a:extLst>
              </a:tr>
              <a:tr h="140214">
                <a:tc>
                  <a:txBody>
                    <a:bodyPr/>
                    <a:lstStyle/>
                    <a:p>
                      <a:pPr algn="l" fontAlgn="t"/>
                      <a:r>
                        <a:rPr lang="en-US" sz="800" b="1" u="none" strike="noStrike" dirty="0">
                          <a:solidFill>
                            <a:schemeClr val="tx1"/>
                          </a:solidFill>
                          <a:effectLst/>
                          <a:latin typeface="+mn-lt"/>
                        </a:rPr>
                        <a:t>FAO (2018). Global food loss index</a:t>
                      </a:r>
                      <a:endParaRPr lang="en-US" sz="800" b="1" i="0" u="none" strike="noStrike" dirty="0">
                        <a:solidFill>
                          <a:schemeClr val="tx1"/>
                        </a:solidFill>
                        <a:effectLst/>
                        <a:latin typeface="+mn-lt"/>
                      </a:endParaRPr>
                    </a:p>
                  </a:txBody>
                  <a:tcPr marL="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800" u="none" strike="noStrike" dirty="0">
                          <a:solidFill>
                            <a:schemeClr val="tx1"/>
                          </a:solidFill>
                          <a:effectLst/>
                          <a:latin typeface="+mn-lt"/>
                        </a:rPr>
                        <a:t>Calculation methodology for SDG 12.3 on food losses</a:t>
                      </a:r>
                      <a:endParaRPr lang="en-US" sz="800" b="0" i="0" u="none" strike="noStrike" dirty="0">
                        <a:solidFill>
                          <a:schemeClr val="tx1"/>
                        </a:solidFill>
                        <a:effectLst/>
                        <a:latin typeface="+mn-lt"/>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nl-NL" sz="800" u="sng" strike="noStrike" dirty="0">
                          <a:solidFill>
                            <a:schemeClr val="accent2"/>
                          </a:solidFill>
                          <a:effectLst/>
                          <a:latin typeface="+mn-lt"/>
                          <a:hlinkClick r:id="rId4">
                            <a:extLst>
                              <a:ext uri="{A12FA001-AC4F-418D-AE19-62706E023703}">
                                <ahyp:hlinkClr xmlns:ahyp="http://schemas.microsoft.com/office/drawing/2018/hyperlinkcolor" val="tx"/>
                              </a:ext>
                            </a:extLst>
                          </a:hlinkClick>
                        </a:rPr>
                        <a:t>https://www.fao.org/3/CA2640EN/ca2640en.pdf </a:t>
                      </a:r>
                      <a:endParaRPr lang="nl-NL" sz="800" b="0" i="0" u="sng" strike="noStrike" dirty="0">
                        <a:solidFill>
                          <a:schemeClr val="accent2"/>
                        </a:solidFill>
                        <a:effectLst/>
                        <a:latin typeface="+mn-lt"/>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4237893"/>
                  </a:ext>
                </a:extLst>
              </a:tr>
              <a:tr h="140214">
                <a:tc>
                  <a:txBody>
                    <a:bodyPr/>
                    <a:lstStyle/>
                    <a:p>
                      <a:pPr algn="l" fontAlgn="t"/>
                      <a:r>
                        <a:rPr lang="en-US" sz="800" b="1" u="none" strike="noStrike" dirty="0">
                          <a:solidFill>
                            <a:schemeClr val="tx1"/>
                          </a:solidFill>
                          <a:effectLst/>
                          <a:latin typeface="+mn-lt"/>
                        </a:rPr>
                        <a:t>UNEP (2020). Food Waste Index</a:t>
                      </a:r>
                      <a:endParaRPr lang="en-US" sz="800" b="1" i="0" u="none" strike="noStrike" dirty="0">
                        <a:solidFill>
                          <a:schemeClr val="tx1"/>
                        </a:solidFill>
                        <a:effectLst/>
                        <a:latin typeface="+mn-lt"/>
                      </a:endParaRPr>
                    </a:p>
                  </a:txBody>
                  <a:tcPr marL="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800" u="none" strike="noStrike" dirty="0">
                          <a:solidFill>
                            <a:schemeClr val="tx1"/>
                          </a:solidFill>
                          <a:effectLst/>
                          <a:latin typeface="+mn-lt"/>
                        </a:rPr>
                        <a:t>Calculation methodology for SDG 12.3 on food waste</a:t>
                      </a:r>
                      <a:endParaRPr lang="en-US" sz="800" b="0" i="0" u="none" strike="noStrike" dirty="0">
                        <a:solidFill>
                          <a:schemeClr val="tx1"/>
                        </a:solidFill>
                        <a:effectLst/>
                        <a:latin typeface="+mn-lt"/>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nl-NL" sz="800" u="sng" strike="noStrike" dirty="0">
                          <a:solidFill>
                            <a:schemeClr val="accent2"/>
                          </a:solidFill>
                          <a:effectLst/>
                          <a:latin typeface="+mn-lt"/>
                          <a:hlinkClick r:id="rId5">
                            <a:extLst>
                              <a:ext uri="{A12FA001-AC4F-418D-AE19-62706E023703}">
                                <ahyp:hlinkClr xmlns:ahyp="http://schemas.microsoft.com/office/drawing/2018/hyperlinkcolor" val="tx"/>
                              </a:ext>
                            </a:extLst>
                          </a:hlinkClick>
                        </a:rPr>
                        <a:t>https://www.unep.org/resources/report/unep-food-waste-index-report-2021</a:t>
                      </a:r>
                      <a:endParaRPr lang="nl-NL" sz="800" b="0" i="0" u="sng" strike="noStrike" dirty="0">
                        <a:solidFill>
                          <a:schemeClr val="accent2"/>
                        </a:solidFill>
                        <a:effectLst/>
                        <a:latin typeface="+mn-lt"/>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4306916"/>
                  </a:ext>
                </a:extLst>
              </a:tr>
              <a:tr h="487726">
                <a:tc>
                  <a:txBody>
                    <a:bodyPr/>
                    <a:lstStyle/>
                    <a:p>
                      <a:pPr algn="l" fontAlgn="t"/>
                      <a:r>
                        <a:rPr lang="en-US" sz="800" b="1" u="none" strike="noStrike" dirty="0">
                          <a:solidFill>
                            <a:schemeClr val="tx1"/>
                          </a:solidFill>
                          <a:effectLst/>
                          <a:latin typeface="+mn-lt"/>
                        </a:rPr>
                        <a:t>UNEP (2014). Prevention and reduction of food and drink waste in businesses and households: Guidance for governments, local authorities, businesses and other organizations.</a:t>
                      </a:r>
                      <a:endParaRPr lang="en-US" sz="800" b="1" i="0" u="none" strike="noStrike" dirty="0">
                        <a:solidFill>
                          <a:schemeClr val="tx1"/>
                        </a:solidFill>
                        <a:effectLst/>
                        <a:latin typeface="+mn-lt"/>
                      </a:endParaRPr>
                    </a:p>
                  </a:txBody>
                  <a:tcPr marL="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800" u="none" strike="noStrike" dirty="0">
                          <a:solidFill>
                            <a:schemeClr val="tx1"/>
                          </a:solidFill>
                          <a:effectLst/>
                          <a:latin typeface="+mn-lt"/>
                        </a:rPr>
                        <a:t>Steps for governments, businesses and other </a:t>
                      </a:r>
                      <a:r>
                        <a:rPr lang="en-US" sz="800" u="none" strike="noStrike" dirty="0" err="1">
                          <a:solidFill>
                            <a:schemeClr val="tx1"/>
                          </a:solidFill>
                          <a:effectLst/>
                          <a:latin typeface="+mn-lt"/>
                        </a:rPr>
                        <a:t>organisations</a:t>
                      </a:r>
                      <a:r>
                        <a:rPr lang="en-US" sz="800" u="none" strike="noStrike" dirty="0">
                          <a:solidFill>
                            <a:schemeClr val="tx1"/>
                          </a:solidFill>
                          <a:effectLst/>
                          <a:latin typeface="+mn-lt"/>
                        </a:rPr>
                        <a:t> to develop strategies, </a:t>
                      </a:r>
                      <a:r>
                        <a:rPr lang="en-US" sz="800" u="none" strike="noStrike" dirty="0" err="1">
                          <a:solidFill>
                            <a:schemeClr val="tx1"/>
                          </a:solidFill>
                          <a:effectLst/>
                          <a:latin typeface="+mn-lt"/>
                        </a:rPr>
                        <a:t>programmes</a:t>
                      </a:r>
                      <a:r>
                        <a:rPr lang="en-US" sz="800" u="none" strike="noStrike" dirty="0">
                          <a:solidFill>
                            <a:schemeClr val="tx1"/>
                          </a:solidFill>
                          <a:effectLst/>
                          <a:latin typeface="+mn-lt"/>
                        </a:rPr>
                        <a:t> and activities to prevent and reduce food and drink waste</a:t>
                      </a:r>
                      <a:endParaRPr lang="en-US" sz="800" b="0" i="0" u="none" strike="noStrike" dirty="0">
                        <a:solidFill>
                          <a:schemeClr val="tx1"/>
                        </a:solidFill>
                        <a:effectLst/>
                        <a:latin typeface="+mn-lt"/>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nl-NL" sz="800" u="sng" strike="noStrike" dirty="0">
                          <a:solidFill>
                            <a:schemeClr val="accent2"/>
                          </a:solidFill>
                          <a:effectLst/>
                          <a:latin typeface="+mn-lt"/>
                          <a:hlinkClick r:id="rId6">
                            <a:extLst>
                              <a:ext uri="{A12FA001-AC4F-418D-AE19-62706E023703}">
                                <ahyp:hlinkClr xmlns:ahyp="http://schemas.microsoft.com/office/drawing/2018/hyperlinkcolor" val="tx"/>
                              </a:ext>
                            </a:extLst>
                          </a:hlinkClick>
                        </a:rPr>
                        <a:t>https://wedocs.unep.org/handle/20.500.11822/25194</a:t>
                      </a:r>
                      <a:endParaRPr lang="nl-NL" sz="800" b="0" i="0" u="sng" strike="noStrike" dirty="0">
                        <a:solidFill>
                          <a:schemeClr val="accent2"/>
                        </a:solidFill>
                        <a:effectLst/>
                        <a:latin typeface="+mn-lt"/>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1520473"/>
                  </a:ext>
                </a:extLst>
              </a:tr>
              <a:tr h="280425">
                <a:tc>
                  <a:txBody>
                    <a:bodyPr/>
                    <a:lstStyle/>
                    <a:p>
                      <a:pPr algn="l" fontAlgn="t"/>
                      <a:r>
                        <a:rPr lang="en-US" sz="800" b="1" u="none" strike="noStrike" dirty="0">
                          <a:solidFill>
                            <a:schemeClr val="tx1"/>
                          </a:solidFill>
                          <a:effectLst/>
                          <a:latin typeface="+mn-lt"/>
                        </a:rPr>
                        <a:t>CEC (2019). Why and how to measure food loss and waste: A practical guide</a:t>
                      </a:r>
                      <a:endParaRPr lang="en-US" sz="800" b="1" i="0" u="none" strike="noStrike" dirty="0">
                        <a:solidFill>
                          <a:schemeClr val="tx1"/>
                        </a:solidFill>
                        <a:effectLst/>
                        <a:latin typeface="+mn-lt"/>
                      </a:endParaRPr>
                    </a:p>
                  </a:txBody>
                  <a:tcPr marL="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800" u="none" strike="noStrike" dirty="0">
                          <a:solidFill>
                            <a:schemeClr val="tx1"/>
                          </a:solidFill>
                          <a:effectLst/>
                          <a:latin typeface="+mn-lt"/>
                        </a:rPr>
                        <a:t>Step-by-step plan for how companies and governments can begin the process of measuring food loss and waste</a:t>
                      </a:r>
                      <a:endParaRPr lang="en-US" sz="800" b="0" i="0" u="none" strike="noStrike" dirty="0">
                        <a:solidFill>
                          <a:schemeClr val="tx1"/>
                        </a:solidFill>
                        <a:effectLst/>
                        <a:latin typeface="+mn-lt"/>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nl-NL" sz="800" u="sng" strike="noStrike" dirty="0">
                          <a:solidFill>
                            <a:schemeClr val="accent2"/>
                          </a:solidFill>
                          <a:effectLst/>
                          <a:latin typeface="+mn-lt"/>
                          <a:hlinkClick r:id="rId7">
                            <a:extLst>
                              <a:ext uri="{A12FA001-AC4F-418D-AE19-62706E023703}">
                                <ahyp:hlinkClr xmlns:ahyp="http://schemas.microsoft.com/office/drawing/2018/hyperlinkcolor" val="tx"/>
                              </a:ext>
                            </a:extLst>
                          </a:hlinkClick>
                        </a:rPr>
                        <a:t>http://www.cec.org/files/documents/publications/11814-why-and-how-measure-food-loss-and-waste-practical-guide-en.pdf</a:t>
                      </a:r>
                      <a:endParaRPr lang="nl-NL" sz="800" b="0" i="0" u="sng" strike="noStrike" dirty="0">
                        <a:solidFill>
                          <a:schemeClr val="accent2"/>
                        </a:solidFill>
                        <a:effectLst/>
                        <a:latin typeface="+mn-lt"/>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1421705"/>
                  </a:ext>
                </a:extLst>
              </a:tr>
              <a:tr h="280425">
                <a:tc>
                  <a:txBody>
                    <a:bodyPr/>
                    <a:lstStyle/>
                    <a:p>
                      <a:pPr algn="l" fontAlgn="t"/>
                      <a:r>
                        <a:rPr lang="en-US" sz="800" b="1" u="none" strike="noStrike" dirty="0">
                          <a:solidFill>
                            <a:schemeClr val="tx1"/>
                          </a:solidFill>
                          <a:effectLst/>
                          <a:latin typeface="+mn-lt"/>
                        </a:rPr>
                        <a:t>IFPRI (2017). The reality of food losses: A new measurement methodology</a:t>
                      </a:r>
                      <a:endParaRPr lang="en-US" sz="800" b="1" i="0" u="none" strike="noStrike" dirty="0">
                        <a:solidFill>
                          <a:schemeClr val="tx1"/>
                        </a:solidFill>
                        <a:effectLst/>
                        <a:latin typeface="+mn-lt"/>
                      </a:endParaRPr>
                    </a:p>
                  </a:txBody>
                  <a:tcPr marL="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800" u="none" strike="noStrike" dirty="0">
                          <a:solidFill>
                            <a:schemeClr val="tx1"/>
                          </a:solidFill>
                          <a:effectLst/>
                          <a:latin typeface="+mn-lt"/>
                        </a:rPr>
                        <a:t>FLW quantification protocol for producers, middlemen, and processors in seven staple food value chains in five developing countries.</a:t>
                      </a:r>
                      <a:endParaRPr lang="en-US" sz="800" b="0" i="0" u="none" strike="noStrike" dirty="0">
                        <a:solidFill>
                          <a:schemeClr val="tx1"/>
                        </a:solidFill>
                        <a:effectLst/>
                        <a:latin typeface="+mn-lt"/>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nl-NL" sz="800" u="sng" strike="noStrike" dirty="0">
                          <a:solidFill>
                            <a:schemeClr val="accent2"/>
                          </a:solidFill>
                          <a:effectLst/>
                          <a:latin typeface="+mn-lt"/>
                          <a:hlinkClick r:id="rId8">
                            <a:extLst>
                              <a:ext uri="{A12FA001-AC4F-418D-AE19-62706E023703}">
                                <ahyp:hlinkClr xmlns:ahyp="http://schemas.microsoft.com/office/drawing/2018/hyperlinkcolor" val="tx"/>
                              </a:ext>
                            </a:extLst>
                          </a:hlinkClick>
                        </a:rPr>
                        <a:t>https://ebrary.ifpri.org/utils/getfile/collection/p15738coll2/id/131530/filename/131741.pdf</a:t>
                      </a:r>
                      <a:endParaRPr lang="nl-NL" sz="800" b="0" i="0" u="sng" strike="noStrike" dirty="0">
                        <a:solidFill>
                          <a:schemeClr val="accent2"/>
                        </a:solidFill>
                        <a:effectLst/>
                        <a:latin typeface="+mn-lt"/>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7787128"/>
                  </a:ext>
                </a:extLst>
              </a:tr>
              <a:tr h="420639">
                <a:tc>
                  <a:txBody>
                    <a:bodyPr/>
                    <a:lstStyle/>
                    <a:p>
                      <a:pPr algn="l" fontAlgn="t"/>
                      <a:r>
                        <a:rPr lang="en-US" sz="800" b="1" u="none" strike="noStrike" dirty="0">
                          <a:solidFill>
                            <a:schemeClr val="tx1"/>
                          </a:solidFill>
                          <a:effectLst/>
                          <a:latin typeface="+mn-lt"/>
                        </a:rPr>
                        <a:t>EU Fusions (2016). FUSIONS food waste quantification manual to monitor food waste amounts and progression</a:t>
                      </a:r>
                      <a:endParaRPr lang="en-US" sz="800" b="1" i="0" u="none" strike="noStrike" dirty="0">
                        <a:solidFill>
                          <a:schemeClr val="tx1"/>
                        </a:solidFill>
                        <a:effectLst/>
                        <a:latin typeface="+mn-lt"/>
                      </a:endParaRPr>
                    </a:p>
                  </a:txBody>
                  <a:tcPr marL="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800" u="none" strike="noStrike" dirty="0">
                          <a:solidFill>
                            <a:schemeClr val="tx1"/>
                          </a:solidFill>
                          <a:effectLst/>
                          <a:latin typeface="+mn-lt"/>
                        </a:rPr>
                        <a:t>European quantification manual to monitor FLW at (European) country level</a:t>
                      </a:r>
                      <a:endParaRPr lang="en-US" sz="800" b="0" i="0" u="none" strike="noStrike" dirty="0">
                        <a:solidFill>
                          <a:schemeClr val="tx1"/>
                        </a:solidFill>
                        <a:effectLst/>
                        <a:latin typeface="+mn-lt"/>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nl-NL" sz="800" u="sng" strike="noStrike" dirty="0">
                          <a:solidFill>
                            <a:schemeClr val="accent2"/>
                          </a:solidFill>
                          <a:effectLst/>
                          <a:latin typeface="+mn-lt"/>
                          <a:hlinkClick r:id="rId9">
                            <a:extLst>
                              <a:ext uri="{A12FA001-AC4F-418D-AE19-62706E023703}">
                                <ahyp:hlinkClr xmlns:ahyp="http://schemas.microsoft.com/office/drawing/2018/hyperlinkcolor" val="tx"/>
                              </a:ext>
                            </a:extLst>
                          </a:hlinkClick>
                        </a:rPr>
                        <a:t>https://www.eu-fusions.org/phocadownload/Publications/FUSIONS%20Food%20Waste%20Quantification%20Manual.pdf </a:t>
                      </a:r>
                      <a:endParaRPr lang="nl-NL" sz="800" b="0" i="0" u="sng" strike="noStrike" dirty="0">
                        <a:solidFill>
                          <a:schemeClr val="accent2"/>
                        </a:solidFill>
                        <a:effectLst/>
                        <a:latin typeface="+mn-lt"/>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3239142"/>
                  </a:ext>
                </a:extLst>
              </a:tr>
              <a:tr h="420639">
                <a:tc>
                  <a:txBody>
                    <a:bodyPr/>
                    <a:lstStyle/>
                    <a:p>
                      <a:pPr algn="l" fontAlgn="t"/>
                      <a:r>
                        <a:rPr lang="en-US" sz="800" b="1" u="none" strike="noStrike" dirty="0">
                          <a:solidFill>
                            <a:schemeClr val="tx1"/>
                          </a:solidFill>
                          <a:effectLst/>
                          <a:latin typeface="+mn-lt"/>
                        </a:rPr>
                        <a:t>GIZ (2015). Rapid Loss Appraisal Tool (RLAT). Assessing hot spots for food loss in agricultural value chains </a:t>
                      </a:r>
                      <a:endParaRPr lang="en-US" sz="800" b="1" i="0" u="none" strike="noStrike" dirty="0">
                        <a:solidFill>
                          <a:schemeClr val="tx1"/>
                        </a:solidFill>
                        <a:effectLst/>
                        <a:latin typeface="+mn-lt"/>
                      </a:endParaRPr>
                    </a:p>
                  </a:txBody>
                  <a:tcPr marL="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800" u="none" strike="noStrike" dirty="0">
                          <a:solidFill>
                            <a:schemeClr val="tx1"/>
                          </a:solidFill>
                          <a:effectLst/>
                          <a:latin typeface="+mn-lt"/>
                        </a:rPr>
                        <a:t>Tool and methodology to gather data and suggest interventions for FLW reduction via Participatory Assessment.</a:t>
                      </a:r>
                      <a:endParaRPr lang="en-US" sz="800" b="0" i="0" u="none" strike="noStrike" dirty="0">
                        <a:solidFill>
                          <a:schemeClr val="tx1"/>
                        </a:solidFill>
                        <a:effectLst/>
                        <a:latin typeface="+mn-lt"/>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nl-NL" sz="800" u="sng" strike="noStrike" dirty="0">
                          <a:solidFill>
                            <a:schemeClr val="accent2"/>
                          </a:solidFill>
                          <a:effectLst/>
                          <a:latin typeface="+mn-lt"/>
                          <a:hlinkClick r:id="rId10">
                            <a:extLst>
                              <a:ext uri="{A12FA001-AC4F-418D-AE19-62706E023703}">
                                <ahyp:hlinkClr xmlns:ahyp="http://schemas.microsoft.com/office/drawing/2018/hyperlinkcolor" val="tx"/>
                              </a:ext>
                            </a:extLst>
                          </a:hlinkClick>
                        </a:rPr>
                        <a:t>https://www.giz.de/de/downloads/giz2021-0313en-rapid-loss-appraisal-tool-user-guide.pdf </a:t>
                      </a:r>
                      <a:br>
                        <a:rPr lang="nl-NL" sz="800" u="sng" strike="noStrike" dirty="0">
                          <a:solidFill>
                            <a:schemeClr val="accent2"/>
                          </a:solidFill>
                          <a:effectLst/>
                          <a:latin typeface="+mn-lt"/>
                          <a:hlinkClick r:id="rId10">
                            <a:extLst>
                              <a:ext uri="{A12FA001-AC4F-418D-AE19-62706E023703}">
                                <ahyp:hlinkClr xmlns:ahyp="http://schemas.microsoft.com/office/drawing/2018/hyperlinkcolor" val="tx"/>
                              </a:ext>
                            </a:extLst>
                          </a:hlinkClick>
                        </a:rPr>
                      </a:br>
                      <a:r>
                        <a:rPr lang="nl-NL" sz="800" u="sng" strike="noStrike" dirty="0">
                          <a:solidFill>
                            <a:schemeClr val="accent2"/>
                          </a:solidFill>
                          <a:effectLst/>
                          <a:latin typeface="+mn-lt"/>
                          <a:hlinkClick r:id="rId10">
                            <a:extLst>
                              <a:ext uri="{A12FA001-AC4F-418D-AE19-62706E023703}">
                                <ahyp:hlinkClr xmlns:ahyp="http://schemas.microsoft.com/office/drawing/2018/hyperlinkcolor" val="tx"/>
                              </a:ext>
                            </a:extLst>
                          </a:hlinkClick>
                        </a:rPr>
                        <a:t>https://wocatpedia.net/images/5/55/GIZ_RLAT_toolbox.pdf</a:t>
                      </a:r>
                      <a:endParaRPr lang="nl-NL" sz="800" b="0" i="0" u="sng" strike="noStrike" dirty="0">
                        <a:solidFill>
                          <a:schemeClr val="accent2"/>
                        </a:solidFill>
                        <a:effectLst/>
                        <a:latin typeface="+mn-lt"/>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4404038"/>
                  </a:ext>
                </a:extLst>
              </a:tr>
              <a:tr h="280425">
                <a:tc>
                  <a:txBody>
                    <a:bodyPr/>
                    <a:lstStyle/>
                    <a:p>
                      <a:pPr algn="l" fontAlgn="t"/>
                      <a:r>
                        <a:rPr lang="en-US" sz="800" b="1" u="none" strike="noStrike" dirty="0">
                          <a:solidFill>
                            <a:schemeClr val="tx1"/>
                          </a:solidFill>
                          <a:effectLst/>
                          <a:latin typeface="+mn-lt"/>
                        </a:rPr>
                        <a:t>global food loss metric tool (in development; WWF US, WWF UK, WRI, WRAP, </a:t>
                      </a:r>
                      <a:r>
                        <a:rPr lang="en-US" sz="800" b="1" u="none" strike="noStrike" dirty="0" err="1">
                          <a:solidFill>
                            <a:schemeClr val="tx1"/>
                          </a:solidFill>
                          <a:effectLst/>
                          <a:latin typeface="+mn-lt"/>
                        </a:rPr>
                        <a:t>etc</a:t>
                      </a:r>
                      <a:r>
                        <a:rPr lang="en-US" sz="800" b="1" u="none" strike="noStrike" dirty="0">
                          <a:solidFill>
                            <a:schemeClr val="tx1"/>
                          </a:solidFill>
                          <a:effectLst/>
                          <a:latin typeface="+mn-lt"/>
                        </a:rPr>
                        <a:t>).</a:t>
                      </a:r>
                      <a:endParaRPr lang="en-US" sz="800" b="1" i="0" u="none" strike="noStrike" dirty="0">
                        <a:solidFill>
                          <a:schemeClr val="tx1"/>
                        </a:solidFill>
                        <a:effectLst/>
                        <a:latin typeface="+mn-lt"/>
                      </a:endParaRPr>
                    </a:p>
                  </a:txBody>
                  <a:tcPr marL="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800" u="none" strike="noStrike" dirty="0">
                          <a:solidFill>
                            <a:schemeClr val="tx1"/>
                          </a:solidFill>
                          <a:effectLst/>
                          <a:latin typeface="+mn-lt"/>
                        </a:rPr>
                        <a:t>Develop a FL measurement- and reporting tool for farm level.</a:t>
                      </a:r>
                      <a:endParaRPr lang="en-US" sz="800" b="0" i="0" u="none" strike="noStrike" dirty="0">
                        <a:solidFill>
                          <a:schemeClr val="tx1"/>
                        </a:solidFill>
                        <a:effectLst/>
                        <a:latin typeface="+mn-lt"/>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nl-NL" sz="800" u="sng" strike="noStrike" dirty="0">
                          <a:solidFill>
                            <a:schemeClr val="accent2"/>
                          </a:solidFill>
                          <a:effectLst/>
                          <a:latin typeface="+mn-lt"/>
                          <a:hlinkClick r:id="rId11">
                            <a:extLst>
                              <a:ext uri="{A12FA001-AC4F-418D-AE19-62706E023703}">
                                <ahyp:hlinkClr xmlns:ahyp="http://schemas.microsoft.com/office/drawing/2018/hyperlinkcolor" val="tx"/>
                              </a:ext>
                            </a:extLst>
                          </a:hlinkClick>
                        </a:rPr>
                        <a:t>https://www.worldwildlife.org/pages/creating-a-unified-approach-to-measure-loss-on-farms-globally</a:t>
                      </a:r>
                      <a:endParaRPr lang="nl-NL" sz="800" b="0" i="0" u="sng" strike="noStrike" dirty="0">
                        <a:solidFill>
                          <a:schemeClr val="accent2"/>
                        </a:solidFill>
                        <a:effectLst/>
                        <a:latin typeface="+mn-lt"/>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7893017"/>
                  </a:ext>
                </a:extLst>
              </a:tr>
            </a:tbl>
          </a:graphicData>
        </a:graphic>
      </p:graphicFrame>
      <p:sp>
        <p:nvSpPr>
          <p:cNvPr id="2" name="TextBox 1">
            <a:hlinkClick r:id="rId12" action="ppaction://hlinksldjump"/>
            <a:extLst>
              <a:ext uri="{FF2B5EF4-FFF2-40B4-BE49-F238E27FC236}">
                <a16:creationId xmlns:a16="http://schemas.microsoft.com/office/drawing/2014/main" id="{1ACF5EA1-2782-C9DB-AA8B-32CF2EA07257}"/>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pic>
        <p:nvPicPr>
          <p:cNvPr id="10" name="Afbeelding 4" descr="Afbeelding met tekst, Graphics, halloween, pompoen&#10;&#10;Automatisch gegenereerde beschrijving">
            <a:extLst>
              <a:ext uri="{FF2B5EF4-FFF2-40B4-BE49-F238E27FC236}">
                <a16:creationId xmlns:a16="http://schemas.microsoft.com/office/drawing/2014/main" id="{5D004495-DF10-F083-E872-964DD562E83E}"/>
              </a:ext>
            </a:extLst>
          </p:cNvPr>
          <p:cNvPicPr>
            <a:picLocks noChangeAspect="1"/>
          </p:cNvPicPr>
          <p:nvPr/>
        </p:nvPicPr>
        <p:blipFill>
          <a:blip r:embed="rId13"/>
          <a:stretch>
            <a:fillRect/>
          </a:stretch>
        </p:blipFill>
        <p:spPr>
          <a:xfrm>
            <a:off x="324661" y="4573273"/>
            <a:ext cx="1119531" cy="529398"/>
          </a:xfrm>
          <a:prstGeom prst="rect">
            <a:avLst/>
          </a:prstGeom>
        </p:spPr>
      </p:pic>
      <p:sp>
        <p:nvSpPr>
          <p:cNvPr id="4" name="Slide Number Placeholder 3">
            <a:extLst>
              <a:ext uri="{FF2B5EF4-FFF2-40B4-BE49-F238E27FC236}">
                <a16:creationId xmlns:a16="http://schemas.microsoft.com/office/drawing/2014/main" id="{EB7ADF6E-882D-4CAE-ED30-13660076ABE9}"/>
              </a:ext>
            </a:extLst>
          </p:cNvPr>
          <p:cNvSpPr>
            <a:spLocks noGrp="1"/>
          </p:cNvSpPr>
          <p:nvPr>
            <p:ph type="sldNum" sz="quarter" idx="11"/>
          </p:nvPr>
        </p:nvSpPr>
        <p:spPr/>
        <p:txBody>
          <a:bodyPr/>
          <a:lstStyle/>
          <a:p>
            <a:fld id="{F25965E0-7062-474C-8671-DB3A3CE669B0}" type="slidenum">
              <a:rPr lang="nl-NL" smtClean="0"/>
              <a:pPr/>
              <a:t>106</a:t>
            </a:fld>
            <a:endParaRPr lang="nl-NL" dirty="0"/>
          </a:p>
        </p:txBody>
      </p:sp>
    </p:spTree>
    <p:extLst>
      <p:ext uri="{BB962C8B-B14F-4D97-AF65-F5344CB8AC3E}">
        <p14:creationId xmlns:p14="http://schemas.microsoft.com/office/powerpoint/2010/main" val="386494216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F4948B-5E05-0726-DAF9-B9E29F96AB96}"/>
              </a:ext>
            </a:extLst>
          </p:cNvPr>
          <p:cNvSpPr>
            <a:spLocks noGrp="1"/>
          </p:cNvSpPr>
          <p:nvPr>
            <p:ph type="body" sz="quarter" idx="10"/>
          </p:nvPr>
        </p:nvSpPr>
        <p:spPr>
          <a:xfrm>
            <a:off x="2707274" y="1010380"/>
            <a:ext cx="5855993" cy="3300887"/>
          </a:xfrm>
        </p:spPr>
        <p:txBody>
          <a:bodyPr/>
          <a:lstStyle/>
          <a:p>
            <a:pPr>
              <a:lnSpc>
                <a:spcPct val="100000"/>
              </a:lnSpc>
              <a:spcBef>
                <a:spcPts val="1200"/>
              </a:spcBef>
            </a:pPr>
            <a:r>
              <a:rPr lang="en-GB" sz="1400" dirty="0"/>
              <a:t>FAO: 	food and agricultural organization of United Nations</a:t>
            </a:r>
          </a:p>
          <a:p>
            <a:pPr>
              <a:lnSpc>
                <a:spcPct val="100000"/>
              </a:lnSpc>
              <a:spcBef>
                <a:spcPts val="1200"/>
              </a:spcBef>
            </a:pPr>
            <a:r>
              <a:rPr lang="en-GB" sz="1400" dirty="0"/>
              <a:t>FLI: 	food loss index</a:t>
            </a:r>
          </a:p>
          <a:p>
            <a:pPr>
              <a:lnSpc>
                <a:spcPct val="100000"/>
              </a:lnSpc>
              <a:spcBef>
                <a:spcPts val="1200"/>
              </a:spcBef>
            </a:pPr>
            <a:r>
              <a:rPr lang="en-GB" sz="1400" dirty="0"/>
              <a:t>FLW: 	food loss and waste</a:t>
            </a:r>
          </a:p>
          <a:p>
            <a:pPr>
              <a:lnSpc>
                <a:spcPct val="100000"/>
              </a:lnSpc>
              <a:spcBef>
                <a:spcPts val="1200"/>
              </a:spcBef>
            </a:pPr>
            <a:r>
              <a:rPr lang="en-GB" sz="1400" dirty="0"/>
              <a:t>QU: 	quantification unit</a:t>
            </a:r>
          </a:p>
          <a:p>
            <a:pPr>
              <a:lnSpc>
                <a:spcPct val="100000"/>
              </a:lnSpc>
              <a:spcBef>
                <a:spcPts val="1200"/>
              </a:spcBef>
            </a:pPr>
            <a:r>
              <a:rPr lang="en-GB" sz="1400" dirty="0"/>
              <a:t>ROI: 	return on investment</a:t>
            </a:r>
          </a:p>
          <a:p>
            <a:pPr>
              <a:lnSpc>
                <a:spcPct val="100000"/>
              </a:lnSpc>
              <a:spcBef>
                <a:spcPts val="1200"/>
              </a:spcBef>
            </a:pPr>
            <a:r>
              <a:rPr lang="en-GB" sz="1400" dirty="0"/>
              <a:t>SCL: 	supply chain link(s)</a:t>
            </a:r>
          </a:p>
          <a:p>
            <a:pPr>
              <a:lnSpc>
                <a:spcPct val="100000"/>
              </a:lnSpc>
              <a:spcBef>
                <a:spcPts val="1200"/>
              </a:spcBef>
            </a:pPr>
            <a:r>
              <a:rPr lang="en-GB" sz="1400" dirty="0"/>
              <a:t>SDG: 	sustainable development goals</a:t>
            </a:r>
          </a:p>
          <a:p>
            <a:pPr>
              <a:lnSpc>
                <a:spcPct val="100000"/>
              </a:lnSpc>
              <a:spcBef>
                <a:spcPts val="1200"/>
              </a:spcBef>
            </a:pPr>
            <a:r>
              <a:rPr lang="en-GB" sz="1400" dirty="0"/>
              <a:t>SMART: 	Specific, Measurable, Achievable, Realistic, Timely</a:t>
            </a:r>
          </a:p>
          <a:p>
            <a:pPr>
              <a:lnSpc>
                <a:spcPct val="100000"/>
              </a:lnSpc>
              <a:spcBef>
                <a:spcPts val="1200"/>
              </a:spcBef>
            </a:pPr>
            <a:r>
              <a:rPr lang="en-GB" sz="1400" dirty="0"/>
              <a:t>WRI: 	World Resources Institute</a:t>
            </a:r>
            <a:endParaRPr lang="nl-NL" sz="1400" dirty="0"/>
          </a:p>
        </p:txBody>
      </p:sp>
      <p:sp>
        <p:nvSpPr>
          <p:cNvPr id="4" name="Title 3">
            <a:extLst>
              <a:ext uri="{FF2B5EF4-FFF2-40B4-BE49-F238E27FC236}">
                <a16:creationId xmlns:a16="http://schemas.microsoft.com/office/drawing/2014/main" id="{26D21109-C9CE-FBCE-0CF7-6C5BB108FF2E}"/>
              </a:ext>
            </a:extLst>
          </p:cNvPr>
          <p:cNvSpPr>
            <a:spLocks noGrp="1"/>
          </p:cNvSpPr>
          <p:nvPr>
            <p:ph type="title"/>
          </p:nvPr>
        </p:nvSpPr>
        <p:spPr>
          <a:xfrm>
            <a:off x="2707274" y="501307"/>
            <a:ext cx="5855993" cy="335963"/>
          </a:xfrm>
        </p:spPr>
        <p:txBody>
          <a:bodyPr/>
          <a:lstStyle/>
          <a:p>
            <a:r>
              <a:rPr lang="en-GB" dirty="0"/>
              <a:t>Abbreviations</a:t>
            </a:r>
            <a:endParaRPr lang="nl-NL" dirty="0"/>
          </a:p>
        </p:txBody>
      </p:sp>
      <p:sp>
        <p:nvSpPr>
          <p:cNvPr id="6" name="TextBox 5">
            <a:hlinkClick r:id="" action="ppaction://hlinkshowjump?jump=lastslideviewed"/>
            <a:extLst>
              <a:ext uri="{FF2B5EF4-FFF2-40B4-BE49-F238E27FC236}">
                <a16:creationId xmlns:a16="http://schemas.microsoft.com/office/drawing/2014/main" id="{B7ADC4BB-6CC8-95AE-EFEE-3021BF43DFD2}"/>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5" name="Rechthoek 8">
            <a:extLst>
              <a:ext uri="{FF2B5EF4-FFF2-40B4-BE49-F238E27FC236}">
                <a16:creationId xmlns:a16="http://schemas.microsoft.com/office/drawing/2014/main" id="{67DB7D51-5E64-D9FE-F280-4A91C2E2DFD4}"/>
              </a:ext>
            </a:extLst>
          </p:cNvPr>
          <p:cNvSpPr/>
          <p:nvPr/>
        </p:nvSpPr>
        <p:spPr>
          <a:xfrm>
            <a:off x="381000" y="171450"/>
            <a:ext cx="1763308" cy="3176108"/>
          </a:xfrm>
          <a:prstGeom prst="rect">
            <a:avLst/>
          </a:prstGeom>
          <a:gradFill>
            <a:gsLst>
              <a:gs pos="0">
                <a:schemeClr val="accent2"/>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endParaRPr lang="nl-NL" sz="1400" dirty="0">
              <a:solidFill>
                <a:schemeClr val="tx1"/>
              </a:solidFill>
            </a:endParaRPr>
          </a:p>
        </p:txBody>
      </p:sp>
      <p:pic>
        <p:nvPicPr>
          <p:cNvPr id="7" name="Picture 2" descr="Food waste: who is responsible?">
            <a:extLst>
              <a:ext uri="{FF2B5EF4-FFF2-40B4-BE49-F238E27FC236}">
                <a16:creationId xmlns:a16="http://schemas.microsoft.com/office/drawing/2014/main" id="{B69D5800-B905-6E72-D846-DDE62054AE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410465"/>
            <a:ext cx="1763308" cy="106787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7639489-D155-8248-2E61-3871A647150E}"/>
              </a:ext>
            </a:extLst>
          </p:cNvPr>
          <p:cNvSpPr txBox="1"/>
          <p:nvPr/>
        </p:nvSpPr>
        <p:spPr>
          <a:xfrm>
            <a:off x="381000" y="178142"/>
            <a:ext cx="1763308" cy="323165"/>
          </a:xfrm>
          <a:prstGeom prst="rect">
            <a:avLst/>
          </a:prstGeom>
          <a:noFill/>
        </p:spPr>
        <p:txBody>
          <a:bodyPr wrap="square" rtlCol="0">
            <a:spAutoFit/>
          </a:bodyPr>
          <a:lstStyle/>
          <a:p>
            <a:pPr algn="ctr">
              <a:lnSpc>
                <a:spcPts val="1800"/>
              </a:lnSpc>
            </a:pPr>
            <a:r>
              <a:rPr lang="en-GB" sz="1500" b="1" dirty="0">
                <a:solidFill>
                  <a:schemeClr val="bg1"/>
                </a:solidFill>
                <a:latin typeface="+mn-lt"/>
              </a:rPr>
              <a:t>FL quantification</a:t>
            </a:r>
            <a:endParaRPr lang="nl-NL" sz="1500" b="1" dirty="0">
              <a:solidFill>
                <a:schemeClr val="bg1"/>
              </a:solidFill>
              <a:latin typeface="+mn-lt"/>
            </a:endParaRPr>
          </a:p>
        </p:txBody>
      </p:sp>
      <p:sp>
        <p:nvSpPr>
          <p:cNvPr id="9" name="Slide Number Placeholder 8">
            <a:extLst>
              <a:ext uri="{FF2B5EF4-FFF2-40B4-BE49-F238E27FC236}">
                <a16:creationId xmlns:a16="http://schemas.microsoft.com/office/drawing/2014/main" id="{1F1104EB-B325-404E-ABE4-2A36894936A4}"/>
              </a:ext>
            </a:extLst>
          </p:cNvPr>
          <p:cNvSpPr>
            <a:spLocks noGrp="1"/>
          </p:cNvSpPr>
          <p:nvPr>
            <p:ph type="sldNum" sz="quarter" idx="11"/>
          </p:nvPr>
        </p:nvSpPr>
        <p:spPr/>
        <p:txBody>
          <a:bodyPr/>
          <a:lstStyle/>
          <a:p>
            <a:fld id="{F25965E0-7062-474C-8671-DB3A3CE669B0}" type="slidenum">
              <a:rPr lang="nl-NL" smtClean="0"/>
              <a:pPr/>
              <a:t>107</a:t>
            </a:fld>
            <a:endParaRPr lang="nl-NL" dirty="0"/>
          </a:p>
        </p:txBody>
      </p:sp>
    </p:spTree>
    <p:extLst>
      <p:ext uri="{BB962C8B-B14F-4D97-AF65-F5344CB8AC3E}">
        <p14:creationId xmlns:p14="http://schemas.microsoft.com/office/powerpoint/2010/main" val="199125801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2B269-4D16-D15F-5456-03AAB0AE705F}"/>
            </a:ext>
          </a:extLst>
        </p:cNvPr>
        <p:cNvGrpSpPr/>
        <p:nvPr/>
      </p:nvGrpSpPr>
      <p:grpSpPr>
        <a:xfrm>
          <a:off x="0" y="0"/>
          <a:ext cx="0" cy="0"/>
          <a:chOff x="0" y="0"/>
          <a:chExt cx="0" cy="0"/>
        </a:xfrm>
      </p:grpSpPr>
      <p:sp>
        <p:nvSpPr>
          <p:cNvPr id="9" name="Rechthoek 8">
            <a:extLst>
              <a:ext uri="{FF2B5EF4-FFF2-40B4-BE49-F238E27FC236}">
                <a16:creationId xmlns:a16="http://schemas.microsoft.com/office/drawing/2014/main" id="{BCF71DF4-6047-BA59-02E4-CF1C7332BBC7}"/>
              </a:ext>
            </a:extLst>
          </p:cNvPr>
          <p:cNvSpPr/>
          <p:nvPr/>
        </p:nvSpPr>
        <p:spPr>
          <a:xfrm>
            <a:off x="381000" y="171450"/>
            <a:ext cx="1763308" cy="3176108"/>
          </a:xfrm>
          <a:prstGeom prst="rect">
            <a:avLst/>
          </a:prstGeom>
          <a:gradFill>
            <a:gsLst>
              <a:gs pos="0">
                <a:schemeClr val="accent2"/>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endParaRPr lang="nl-NL" sz="1400" dirty="0">
              <a:solidFill>
                <a:schemeClr val="tx1"/>
              </a:solidFill>
            </a:endParaRPr>
          </a:p>
        </p:txBody>
      </p:sp>
      <p:sp>
        <p:nvSpPr>
          <p:cNvPr id="2" name="Text Placeholder 1">
            <a:extLst>
              <a:ext uri="{FF2B5EF4-FFF2-40B4-BE49-F238E27FC236}">
                <a16:creationId xmlns:a16="http://schemas.microsoft.com/office/drawing/2014/main" id="{D1401A53-1DC0-FC43-AFD2-9EE69D170B2F}"/>
              </a:ext>
            </a:extLst>
          </p:cNvPr>
          <p:cNvSpPr>
            <a:spLocks noGrp="1"/>
          </p:cNvSpPr>
          <p:nvPr>
            <p:ph type="body" sz="quarter" idx="10"/>
          </p:nvPr>
        </p:nvSpPr>
        <p:spPr>
          <a:xfrm>
            <a:off x="2707274" y="1459473"/>
            <a:ext cx="5855993" cy="2471305"/>
          </a:xfrm>
        </p:spPr>
        <p:txBody>
          <a:bodyPr/>
          <a:lstStyle/>
          <a:p>
            <a:r>
              <a:rPr lang="nl-NL" dirty="0" err="1"/>
              <a:t>Text</a:t>
            </a:r>
            <a:endParaRPr lang="nl-NL" dirty="0"/>
          </a:p>
        </p:txBody>
      </p:sp>
      <p:sp>
        <p:nvSpPr>
          <p:cNvPr id="7" name="Titel 6">
            <a:extLst>
              <a:ext uri="{FF2B5EF4-FFF2-40B4-BE49-F238E27FC236}">
                <a16:creationId xmlns:a16="http://schemas.microsoft.com/office/drawing/2014/main" id="{408DA680-37A8-4E80-0B92-98D6327DE977}"/>
              </a:ext>
            </a:extLst>
          </p:cNvPr>
          <p:cNvSpPr>
            <a:spLocks noGrp="1"/>
          </p:cNvSpPr>
          <p:nvPr>
            <p:ph type="title"/>
          </p:nvPr>
        </p:nvSpPr>
        <p:spPr/>
        <p:txBody>
          <a:bodyPr/>
          <a:lstStyle/>
          <a:p>
            <a:r>
              <a:rPr lang="nl-NL" dirty="0"/>
              <a:t>Contact information</a:t>
            </a:r>
          </a:p>
        </p:txBody>
      </p:sp>
      <p:pic>
        <p:nvPicPr>
          <p:cNvPr id="1026" name="Picture 2" descr="Food waste: who is responsible?">
            <a:extLst>
              <a:ext uri="{FF2B5EF4-FFF2-40B4-BE49-F238E27FC236}">
                <a16:creationId xmlns:a16="http://schemas.microsoft.com/office/drawing/2014/main" id="{6C786289-AA12-13F7-47CF-6AEE82BDE7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410465"/>
            <a:ext cx="1763308" cy="10678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F7B7445-6A92-F422-F562-FECC72FAF6F6}"/>
              </a:ext>
            </a:extLst>
          </p:cNvPr>
          <p:cNvSpPr txBox="1"/>
          <p:nvPr/>
        </p:nvSpPr>
        <p:spPr>
          <a:xfrm>
            <a:off x="381000" y="178142"/>
            <a:ext cx="1763308" cy="323165"/>
          </a:xfrm>
          <a:prstGeom prst="rect">
            <a:avLst/>
          </a:prstGeom>
          <a:noFill/>
        </p:spPr>
        <p:txBody>
          <a:bodyPr wrap="square" rtlCol="0">
            <a:spAutoFit/>
          </a:bodyPr>
          <a:lstStyle/>
          <a:p>
            <a:pPr algn="ctr">
              <a:lnSpc>
                <a:spcPts val="1800"/>
              </a:lnSpc>
            </a:pPr>
            <a:r>
              <a:rPr lang="en-GB" sz="1500" b="1" dirty="0">
                <a:solidFill>
                  <a:schemeClr val="bg1"/>
                </a:solidFill>
                <a:latin typeface="+mn-lt"/>
              </a:rPr>
              <a:t>FL quantification</a:t>
            </a:r>
            <a:endParaRPr lang="nl-NL" sz="1500" b="1" dirty="0">
              <a:solidFill>
                <a:schemeClr val="bg1"/>
              </a:solidFill>
              <a:latin typeface="+mn-lt"/>
            </a:endParaRPr>
          </a:p>
        </p:txBody>
      </p:sp>
      <p:sp>
        <p:nvSpPr>
          <p:cNvPr id="10" name="TextBox 7">
            <a:extLst>
              <a:ext uri="{FF2B5EF4-FFF2-40B4-BE49-F238E27FC236}">
                <a16:creationId xmlns:a16="http://schemas.microsoft.com/office/drawing/2014/main" id="{A794356F-12F3-4919-3156-C7D308BD7C50}"/>
              </a:ext>
            </a:extLst>
          </p:cNvPr>
          <p:cNvSpPr txBox="1"/>
          <p:nvPr/>
        </p:nvSpPr>
        <p:spPr>
          <a:xfrm>
            <a:off x="383458" y="507999"/>
            <a:ext cx="1749390" cy="323871"/>
          </a:xfrm>
          <a:prstGeom prst="rect">
            <a:avLst/>
          </a:prstGeom>
          <a:noFill/>
        </p:spPr>
        <p:txBody>
          <a:bodyPr wrap="none" rtlCol="0">
            <a:spAutoFit/>
          </a:bodyPr>
          <a:lstStyle/>
          <a:p>
            <a:pPr algn="ctr">
              <a:lnSpc>
                <a:spcPts val="1800"/>
              </a:lnSpc>
            </a:pPr>
            <a:r>
              <a:rPr lang="en-GB" sz="2000" dirty="0">
                <a:solidFill>
                  <a:schemeClr val="bg1"/>
                </a:solidFill>
                <a:latin typeface="+mn-lt"/>
              </a:rPr>
              <a:t>THANK YOU!</a:t>
            </a:r>
            <a:endParaRPr lang="nl-NL" sz="2000" dirty="0">
              <a:solidFill>
                <a:schemeClr val="bg1"/>
              </a:solidFill>
              <a:latin typeface="+mn-lt"/>
            </a:endParaRPr>
          </a:p>
        </p:txBody>
      </p:sp>
      <p:sp>
        <p:nvSpPr>
          <p:cNvPr id="5" name="Slide Number Placeholder 4">
            <a:extLst>
              <a:ext uri="{FF2B5EF4-FFF2-40B4-BE49-F238E27FC236}">
                <a16:creationId xmlns:a16="http://schemas.microsoft.com/office/drawing/2014/main" id="{3BCFC0E3-C334-00DC-56BE-2414144BFE6F}"/>
              </a:ext>
            </a:extLst>
          </p:cNvPr>
          <p:cNvSpPr>
            <a:spLocks noGrp="1"/>
          </p:cNvSpPr>
          <p:nvPr>
            <p:ph type="sldNum" sz="quarter" idx="11"/>
          </p:nvPr>
        </p:nvSpPr>
        <p:spPr/>
        <p:txBody>
          <a:bodyPr/>
          <a:lstStyle/>
          <a:p>
            <a:fld id="{F25965E0-7062-474C-8671-DB3A3CE669B0}" type="slidenum">
              <a:rPr lang="nl-NL" smtClean="0"/>
              <a:pPr/>
              <a:t>108</a:t>
            </a:fld>
            <a:endParaRPr lang="nl-NL" dirty="0"/>
          </a:p>
        </p:txBody>
      </p:sp>
    </p:spTree>
    <p:extLst>
      <p:ext uri="{BB962C8B-B14F-4D97-AF65-F5344CB8AC3E}">
        <p14:creationId xmlns:p14="http://schemas.microsoft.com/office/powerpoint/2010/main" val="4009936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2707274" y="1459473"/>
            <a:ext cx="5855993" cy="2471305"/>
          </a:xfrm>
        </p:spPr>
        <p:txBody>
          <a:bodyPr/>
          <a:lstStyle/>
          <a:p>
            <a:pPr lvl="1"/>
            <a:r>
              <a:rPr lang="en-US" dirty="0"/>
              <a:t>The Netherlands (as the EU) is committed to expanding the SDG 12.3 goal, which applies from distribution to consumer, to a 50% reduction in the entire </a:t>
            </a:r>
            <a:br>
              <a:rPr lang="en-US" dirty="0"/>
            </a:br>
            <a:r>
              <a:rPr lang="en-US" dirty="0"/>
              <a:t>food chain.</a:t>
            </a:r>
          </a:p>
          <a:p>
            <a:pPr lvl="1"/>
            <a:r>
              <a:rPr lang="en-US" dirty="0"/>
              <a:t>There is no formalization yet within the EU nor in the Netherlands</a:t>
            </a:r>
            <a:endParaRPr lang="en-GB"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External: NL government</a:t>
            </a:r>
          </a:p>
        </p:txBody>
      </p:sp>
      <p:sp>
        <p:nvSpPr>
          <p:cNvPr id="8" name="Rechthoek 7">
            <a:hlinkClick r:id="rId2" action="ppaction://hlinksldjump"/>
            <a:extLst>
              <a:ext uri="{FF2B5EF4-FFF2-40B4-BE49-F238E27FC236}">
                <a16:creationId xmlns:a16="http://schemas.microsoft.com/office/drawing/2014/main" id="{0B085290-D4C7-D585-A28D-471655A80F78}"/>
              </a:ext>
            </a:extLst>
          </p:cNvPr>
          <p:cNvSpPr/>
          <p:nvPr/>
        </p:nvSpPr>
        <p:spPr>
          <a:xfrm>
            <a:off x="381000" y="1648629"/>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5FFB55B-DA2F-B949-6388-D1C0562B646D}"/>
              </a:ext>
            </a:extLst>
          </p:cNvPr>
          <p:cNvSpPr/>
          <p:nvPr/>
        </p:nvSpPr>
        <p:spPr>
          <a:xfrm>
            <a:off x="381000" y="2141419"/>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6F467DFF-0443-3C00-9AD2-C765745A5381}"/>
              </a:ext>
            </a:extLst>
          </p:cNvPr>
          <p:cNvSpPr/>
          <p:nvPr/>
        </p:nvSpPr>
        <p:spPr>
          <a:xfrm>
            <a:off x="381000" y="3988800"/>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4" name="Vrije vorm: vorm 13">
            <a:hlinkClick r:id="rId5" action="ppaction://hlinksldjump"/>
            <a:extLst>
              <a:ext uri="{FF2B5EF4-FFF2-40B4-BE49-F238E27FC236}">
                <a16:creationId xmlns:a16="http://schemas.microsoft.com/office/drawing/2014/main" id="{37D310DC-0415-FEA4-395A-7C041573B30F}"/>
              </a:ext>
            </a:extLst>
          </p:cNvPr>
          <p:cNvSpPr/>
          <p:nvPr/>
        </p:nvSpPr>
        <p:spPr>
          <a:xfrm>
            <a:off x="2574390" y="245102"/>
            <a:ext cx="1108005"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EU regulation</a:t>
            </a:r>
          </a:p>
        </p:txBody>
      </p:sp>
      <p:sp>
        <p:nvSpPr>
          <p:cNvPr id="16" name="Vrije vorm: vorm 15">
            <a:hlinkClick r:id="rId6" action="ppaction://hlinksldjump"/>
            <a:extLst>
              <a:ext uri="{FF2B5EF4-FFF2-40B4-BE49-F238E27FC236}">
                <a16:creationId xmlns:a16="http://schemas.microsoft.com/office/drawing/2014/main" id="{F67DDBDA-936E-69D6-837A-417EF213B2BF}"/>
              </a:ext>
            </a:extLst>
          </p:cNvPr>
          <p:cNvSpPr/>
          <p:nvPr/>
        </p:nvSpPr>
        <p:spPr>
          <a:xfrm>
            <a:off x="4649128" y="245102"/>
            <a:ext cx="1204202"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NL government</a:t>
            </a:r>
          </a:p>
        </p:txBody>
      </p:sp>
      <p:sp>
        <p:nvSpPr>
          <p:cNvPr id="18" name="Vrije vorm: vorm 17">
            <a:hlinkClick r:id="rId7" action="ppaction://hlinksldjump"/>
            <a:extLst>
              <a:ext uri="{FF2B5EF4-FFF2-40B4-BE49-F238E27FC236}">
                <a16:creationId xmlns:a16="http://schemas.microsoft.com/office/drawing/2014/main" id="{D9011B36-F565-F8A6-D3F0-ECDB4A27DAC9}"/>
              </a:ext>
            </a:extLst>
          </p:cNvPr>
          <p:cNvSpPr/>
          <p:nvPr/>
        </p:nvSpPr>
        <p:spPr>
          <a:xfrm>
            <a:off x="3732066" y="245102"/>
            <a:ext cx="867391"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SDG 12.3</a:t>
            </a:r>
          </a:p>
        </p:txBody>
      </p:sp>
      <p:sp>
        <p:nvSpPr>
          <p:cNvPr id="15" name="Rechthoek 6">
            <a:hlinkClick r:id="rId8" action="ppaction://hlinksldjump"/>
            <a:extLst>
              <a:ext uri="{FF2B5EF4-FFF2-40B4-BE49-F238E27FC236}">
                <a16:creationId xmlns:a16="http://schemas.microsoft.com/office/drawing/2014/main" id="{1E64E98F-5C44-3EB7-5ED6-54A64BC959A9}"/>
              </a:ext>
            </a:extLst>
          </p:cNvPr>
          <p:cNvSpPr/>
          <p:nvPr/>
        </p:nvSpPr>
        <p:spPr>
          <a:xfrm>
            <a:off x="381000" y="1157951"/>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17" name="Vrije vorm: vorm 16">
            <a:hlinkClick r:id="rId9" action="ppaction://hlinksldjump"/>
            <a:extLst>
              <a:ext uri="{FF2B5EF4-FFF2-40B4-BE49-F238E27FC236}">
                <a16:creationId xmlns:a16="http://schemas.microsoft.com/office/drawing/2014/main" id="{CC6505C0-0FD0-B2EA-8A4A-E153EDC2ECEC}"/>
              </a:ext>
            </a:extLst>
          </p:cNvPr>
          <p:cNvSpPr/>
          <p:nvPr/>
        </p:nvSpPr>
        <p:spPr>
          <a:xfrm>
            <a:off x="5903001" y="245102"/>
            <a:ext cx="100800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Own goal(s)</a:t>
            </a:r>
          </a:p>
        </p:txBody>
      </p:sp>
      <p:sp>
        <p:nvSpPr>
          <p:cNvPr id="20" name="Vrije vorm: vorm 23">
            <a:hlinkClick r:id="rId10" action="ppaction://hlinksldjump"/>
            <a:extLst>
              <a:ext uri="{FF2B5EF4-FFF2-40B4-BE49-F238E27FC236}">
                <a16:creationId xmlns:a16="http://schemas.microsoft.com/office/drawing/2014/main" id="{6A51B4D5-7E78-2904-2799-012FCC21719C}"/>
              </a:ext>
            </a:extLst>
          </p:cNvPr>
          <p:cNvSpPr/>
          <p:nvPr/>
        </p:nvSpPr>
        <p:spPr>
          <a:xfrm>
            <a:off x="3492000" y="556887"/>
            <a:ext cx="498767"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Goal</a:t>
            </a:r>
          </a:p>
        </p:txBody>
      </p:sp>
      <p:sp>
        <p:nvSpPr>
          <p:cNvPr id="24" name="Vrije vorm: vorm 29">
            <a:hlinkClick r:id="rId6" action="ppaction://hlinksldjump"/>
            <a:extLst>
              <a:ext uri="{FF2B5EF4-FFF2-40B4-BE49-F238E27FC236}">
                <a16:creationId xmlns:a16="http://schemas.microsoft.com/office/drawing/2014/main" id="{8DB28F96-AAC6-EAFB-D883-364EA74A9FCB}"/>
              </a:ext>
            </a:extLst>
          </p:cNvPr>
          <p:cNvSpPr/>
          <p:nvPr/>
        </p:nvSpPr>
        <p:spPr>
          <a:xfrm>
            <a:off x="2581591" y="556887"/>
            <a:ext cx="86927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Introduction</a:t>
            </a:r>
          </a:p>
        </p:txBody>
      </p:sp>
      <p:sp>
        <p:nvSpPr>
          <p:cNvPr id="2" name="Pijl: vijfhoek 17">
            <a:hlinkClick r:id="rId11" action="ppaction://hlinksldjump"/>
            <a:extLst>
              <a:ext uri="{FF2B5EF4-FFF2-40B4-BE49-F238E27FC236}">
                <a16:creationId xmlns:a16="http://schemas.microsoft.com/office/drawing/2014/main" id="{D9B05F61-8947-6630-C2A3-58139E8CA334}"/>
              </a:ext>
            </a:extLst>
          </p:cNvPr>
          <p:cNvSpPr/>
          <p:nvPr/>
        </p:nvSpPr>
        <p:spPr>
          <a:xfrm>
            <a:off x="381600" y="169200"/>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21" name="Rechthoek 6">
            <a:hlinkClick r:id="rId12" action="ppaction://hlinksldjump"/>
            <a:extLst>
              <a:ext uri="{FF2B5EF4-FFF2-40B4-BE49-F238E27FC236}">
                <a16:creationId xmlns:a16="http://schemas.microsoft.com/office/drawing/2014/main" id="{29E339C0-3384-C6C3-7DCD-A11C874B314F}"/>
              </a:ext>
            </a:extLst>
          </p:cNvPr>
          <p:cNvSpPr/>
          <p:nvPr/>
        </p:nvSpPr>
        <p:spPr>
          <a:xfrm>
            <a:off x="381600" y="662400"/>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2DE7DE8E-0A16-CD7F-511C-1A53C8B1A871}"/>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4" name="TextBox 3">
            <a:hlinkClick r:id="rId13" action="ppaction://hlinksldjump"/>
            <a:extLst>
              <a:ext uri="{FF2B5EF4-FFF2-40B4-BE49-F238E27FC236}">
                <a16:creationId xmlns:a16="http://schemas.microsoft.com/office/drawing/2014/main" id="{7B1B1EB9-49E7-D898-1840-3959AB970E4E}"/>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3"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BADA64CB-FE9E-A2BC-68C8-072C20BA4E42}"/>
              </a:ext>
            </a:extLst>
          </p:cNvPr>
          <p:cNvSpPr>
            <a:spLocks noGrp="1"/>
          </p:cNvSpPr>
          <p:nvPr>
            <p:ph type="sldNum" sz="quarter" idx="11"/>
          </p:nvPr>
        </p:nvSpPr>
        <p:spPr/>
        <p:txBody>
          <a:bodyPr/>
          <a:lstStyle/>
          <a:p>
            <a:fld id="{F25965E0-7062-474C-8671-DB3A3CE669B0}" type="slidenum">
              <a:rPr lang="nl-NL" smtClean="0"/>
              <a:pPr/>
              <a:t>11</a:t>
            </a:fld>
            <a:endParaRPr lang="nl-NL" dirty="0"/>
          </a:p>
        </p:txBody>
      </p:sp>
    </p:spTree>
    <p:extLst>
      <p:ext uri="{BB962C8B-B14F-4D97-AF65-F5344CB8AC3E}">
        <p14:creationId xmlns:p14="http://schemas.microsoft.com/office/powerpoint/2010/main" val="4074169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2707274" y="1459473"/>
            <a:ext cx="5855993" cy="2471305"/>
          </a:xfrm>
        </p:spPr>
        <p:txBody>
          <a:bodyPr/>
          <a:lstStyle/>
          <a:p>
            <a:r>
              <a:rPr lang="en-US" dirty="0"/>
              <a:t>The Dutch government, together with the other EU member states, has committed to the UN SDG Goal 12.3: reduce food waste at consumers and retail by 50% by 2030 compared to 2015 and reducing food waste in the rest of the chain.</a:t>
            </a:r>
          </a:p>
          <a:p>
            <a:r>
              <a:rPr lang="en-US" dirty="0"/>
              <a:t>The Dutch government has to comply with EU legal targets when they become official (see EU regulation – Goal)</a:t>
            </a:r>
          </a:p>
          <a:p>
            <a:r>
              <a:rPr lang="en-US" i="1" dirty="0"/>
              <a:t>Conversion of Dutch policy to stakeholders not discussed yet (implication </a:t>
            </a:r>
            <a:br>
              <a:rPr lang="en-US" i="1" dirty="0"/>
            </a:br>
            <a:r>
              <a:rPr lang="en-US" i="1" dirty="0"/>
              <a:t>for companies (if any) unclear) </a:t>
            </a:r>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NL government – Goal</a:t>
            </a:r>
          </a:p>
        </p:txBody>
      </p:sp>
      <p:sp>
        <p:nvSpPr>
          <p:cNvPr id="8" name="Rechthoek 7">
            <a:hlinkClick r:id="rId2" action="ppaction://hlinksldjump"/>
            <a:extLst>
              <a:ext uri="{FF2B5EF4-FFF2-40B4-BE49-F238E27FC236}">
                <a16:creationId xmlns:a16="http://schemas.microsoft.com/office/drawing/2014/main" id="{0B085290-D4C7-D585-A28D-471655A80F78}"/>
              </a:ext>
            </a:extLst>
          </p:cNvPr>
          <p:cNvSpPr/>
          <p:nvPr/>
        </p:nvSpPr>
        <p:spPr>
          <a:xfrm>
            <a:off x="381000" y="1648629"/>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5FFB55B-DA2F-B949-6388-D1C0562B646D}"/>
              </a:ext>
            </a:extLst>
          </p:cNvPr>
          <p:cNvSpPr/>
          <p:nvPr/>
        </p:nvSpPr>
        <p:spPr>
          <a:xfrm>
            <a:off x="381000" y="2141419"/>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6F467DFF-0443-3C00-9AD2-C765745A5381}"/>
              </a:ext>
            </a:extLst>
          </p:cNvPr>
          <p:cNvSpPr/>
          <p:nvPr/>
        </p:nvSpPr>
        <p:spPr>
          <a:xfrm>
            <a:off x="381000" y="3988800"/>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4" name="Vrije vorm: vorm 13">
            <a:hlinkClick r:id="rId5" action="ppaction://hlinksldjump"/>
            <a:extLst>
              <a:ext uri="{FF2B5EF4-FFF2-40B4-BE49-F238E27FC236}">
                <a16:creationId xmlns:a16="http://schemas.microsoft.com/office/drawing/2014/main" id="{B5FB3995-7741-CAC7-3967-0EBEB755B589}"/>
              </a:ext>
            </a:extLst>
          </p:cNvPr>
          <p:cNvSpPr/>
          <p:nvPr/>
        </p:nvSpPr>
        <p:spPr>
          <a:xfrm>
            <a:off x="2574390" y="245102"/>
            <a:ext cx="1108005"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EU regulation</a:t>
            </a:r>
          </a:p>
        </p:txBody>
      </p:sp>
      <p:sp>
        <p:nvSpPr>
          <p:cNvPr id="16" name="Vrije vorm: vorm 15">
            <a:hlinkClick r:id="rId6" action="ppaction://hlinksldjump"/>
            <a:extLst>
              <a:ext uri="{FF2B5EF4-FFF2-40B4-BE49-F238E27FC236}">
                <a16:creationId xmlns:a16="http://schemas.microsoft.com/office/drawing/2014/main" id="{5EAF68FA-E1E5-B00C-B913-86625D8B0447}"/>
              </a:ext>
            </a:extLst>
          </p:cNvPr>
          <p:cNvSpPr/>
          <p:nvPr/>
        </p:nvSpPr>
        <p:spPr>
          <a:xfrm>
            <a:off x="4649128" y="245102"/>
            <a:ext cx="1204202"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NL government</a:t>
            </a:r>
          </a:p>
        </p:txBody>
      </p:sp>
      <p:sp>
        <p:nvSpPr>
          <p:cNvPr id="25" name="Vrije vorm: vorm 24">
            <a:hlinkClick r:id="rId7" action="ppaction://hlinksldjump"/>
            <a:extLst>
              <a:ext uri="{FF2B5EF4-FFF2-40B4-BE49-F238E27FC236}">
                <a16:creationId xmlns:a16="http://schemas.microsoft.com/office/drawing/2014/main" id="{5627F50D-4ADD-B5BD-BE1E-6817DCEA145F}"/>
              </a:ext>
            </a:extLst>
          </p:cNvPr>
          <p:cNvSpPr/>
          <p:nvPr/>
        </p:nvSpPr>
        <p:spPr>
          <a:xfrm>
            <a:off x="3732066" y="245102"/>
            <a:ext cx="867391"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SDG 12.3</a:t>
            </a:r>
          </a:p>
        </p:txBody>
      </p:sp>
      <p:sp>
        <p:nvSpPr>
          <p:cNvPr id="15" name="Rechthoek 6">
            <a:hlinkClick r:id="rId8" action="ppaction://hlinksldjump"/>
            <a:extLst>
              <a:ext uri="{FF2B5EF4-FFF2-40B4-BE49-F238E27FC236}">
                <a16:creationId xmlns:a16="http://schemas.microsoft.com/office/drawing/2014/main" id="{CC9E1DE8-5BF4-0DFF-196C-560A8F0905D0}"/>
              </a:ext>
            </a:extLst>
          </p:cNvPr>
          <p:cNvSpPr/>
          <p:nvPr/>
        </p:nvSpPr>
        <p:spPr>
          <a:xfrm>
            <a:off x="381000" y="1157951"/>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4" name="Vrije vorm: vorm 26">
            <a:hlinkClick r:id="rId9" action="ppaction://hlinksldjump"/>
            <a:extLst>
              <a:ext uri="{FF2B5EF4-FFF2-40B4-BE49-F238E27FC236}">
                <a16:creationId xmlns:a16="http://schemas.microsoft.com/office/drawing/2014/main" id="{8142D38D-7624-BDD8-A7B3-A15A7F97BEDD}"/>
              </a:ext>
            </a:extLst>
          </p:cNvPr>
          <p:cNvSpPr/>
          <p:nvPr/>
        </p:nvSpPr>
        <p:spPr>
          <a:xfrm>
            <a:off x="3492000" y="556887"/>
            <a:ext cx="498767"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Goal</a:t>
            </a:r>
          </a:p>
        </p:txBody>
      </p:sp>
      <p:sp>
        <p:nvSpPr>
          <p:cNvPr id="22" name="Vrije vorm: vorm 35">
            <a:hlinkClick r:id="rId6" action="ppaction://hlinksldjump"/>
            <a:extLst>
              <a:ext uri="{FF2B5EF4-FFF2-40B4-BE49-F238E27FC236}">
                <a16:creationId xmlns:a16="http://schemas.microsoft.com/office/drawing/2014/main" id="{7E3D7C05-CFCB-0496-A3E5-ED891EC822E2}"/>
              </a:ext>
            </a:extLst>
          </p:cNvPr>
          <p:cNvSpPr/>
          <p:nvPr/>
        </p:nvSpPr>
        <p:spPr>
          <a:xfrm>
            <a:off x="2581591" y="556887"/>
            <a:ext cx="86927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Introduction</a:t>
            </a:r>
          </a:p>
        </p:txBody>
      </p:sp>
      <p:sp>
        <p:nvSpPr>
          <p:cNvPr id="18" name="Vrije vorm: vorm 16">
            <a:hlinkClick r:id="rId10" action="ppaction://hlinksldjump"/>
            <a:extLst>
              <a:ext uri="{FF2B5EF4-FFF2-40B4-BE49-F238E27FC236}">
                <a16:creationId xmlns:a16="http://schemas.microsoft.com/office/drawing/2014/main" id="{FF6FE7E8-C74A-DF85-2FE5-2198AC34A05D}"/>
              </a:ext>
            </a:extLst>
          </p:cNvPr>
          <p:cNvSpPr/>
          <p:nvPr/>
        </p:nvSpPr>
        <p:spPr>
          <a:xfrm>
            <a:off x="5903001" y="245102"/>
            <a:ext cx="100800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Own goal(s)</a:t>
            </a:r>
          </a:p>
        </p:txBody>
      </p:sp>
      <p:sp>
        <p:nvSpPr>
          <p:cNvPr id="2" name="TextBox 1">
            <a:extLst>
              <a:ext uri="{FF2B5EF4-FFF2-40B4-BE49-F238E27FC236}">
                <a16:creationId xmlns:a16="http://schemas.microsoft.com/office/drawing/2014/main" id="{790BF598-2436-0B7A-591E-F5E965B91038}"/>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7" name="Pijl: vijfhoek 17">
            <a:hlinkClick r:id="rId11" action="ppaction://hlinksldjump"/>
            <a:extLst>
              <a:ext uri="{FF2B5EF4-FFF2-40B4-BE49-F238E27FC236}">
                <a16:creationId xmlns:a16="http://schemas.microsoft.com/office/drawing/2014/main" id="{91FF2F0B-7213-A706-EEC4-0C60CCDD8498}"/>
              </a:ext>
            </a:extLst>
          </p:cNvPr>
          <p:cNvSpPr/>
          <p:nvPr/>
        </p:nvSpPr>
        <p:spPr>
          <a:xfrm>
            <a:off x="381600" y="169200"/>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7" name="Rechthoek 6">
            <a:hlinkClick r:id="rId12" action="ppaction://hlinksldjump"/>
            <a:extLst>
              <a:ext uri="{FF2B5EF4-FFF2-40B4-BE49-F238E27FC236}">
                <a16:creationId xmlns:a16="http://schemas.microsoft.com/office/drawing/2014/main" id="{176ED03C-E2E3-42A2-1446-D1E74B92290D}"/>
              </a:ext>
            </a:extLst>
          </p:cNvPr>
          <p:cNvSpPr/>
          <p:nvPr/>
        </p:nvSpPr>
        <p:spPr>
          <a:xfrm>
            <a:off x="381600" y="662400"/>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20" name="TextBox 19">
            <a:hlinkClick r:id="" action="ppaction://hlinkshowjump?jump=lastslideviewed"/>
            <a:extLst>
              <a:ext uri="{FF2B5EF4-FFF2-40B4-BE49-F238E27FC236}">
                <a16:creationId xmlns:a16="http://schemas.microsoft.com/office/drawing/2014/main" id="{D2E5A197-F50B-A97B-D97C-7A2AF22B0961}"/>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19" name="TextBox 18">
            <a:hlinkClick r:id="rId13" action="ppaction://hlinksldjump"/>
            <a:extLst>
              <a:ext uri="{FF2B5EF4-FFF2-40B4-BE49-F238E27FC236}">
                <a16:creationId xmlns:a16="http://schemas.microsoft.com/office/drawing/2014/main" id="{4BBF6220-660E-49A9-7D5D-5DFC8AFDD270}"/>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3"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FBB30AF5-CE74-49D2-2E95-1839CEEDEA7D}"/>
              </a:ext>
            </a:extLst>
          </p:cNvPr>
          <p:cNvSpPr>
            <a:spLocks noGrp="1"/>
          </p:cNvSpPr>
          <p:nvPr>
            <p:ph type="sldNum" sz="quarter" idx="11"/>
          </p:nvPr>
        </p:nvSpPr>
        <p:spPr/>
        <p:txBody>
          <a:bodyPr/>
          <a:lstStyle/>
          <a:p>
            <a:fld id="{F25965E0-7062-474C-8671-DB3A3CE669B0}" type="slidenum">
              <a:rPr lang="nl-NL" smtClean="0"/>
              <a:pPr/>
              <a:t>12</a:t>
            </a:fld>
            <a:endParaRPr lang="nl-NL" dirty="0"/>
          </a:p>
        </p:txBody>
      </p:sp>
    </p:spTree>
    <p:extLst>
      <p:ext uri="{BB962C8B-B14F-4D97-AF65-F5344CB8AC3E}">
        <p14:creationId xmlns:p14="http://schemas.microsoft.com/office/powerpoint/2010/main" val="3862509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1443819-20ED-63B6-5F7F-6C100667813B}"/>
              </a:ext>
            </a:extLst>
          </p:cNvPr>
          <p:cNvSpPr>
            <a:spLocks noGrp="1"/>
          </p:cNvSpPr>
          <p:nvPr>
            <p:ph type="body" sz="quarter" idx="10"/>
          </p:nvPr>
        </p:nvSpPr>
        <p:spPr>
          <a:xfrm>
            <a:off x="2707274" y="1459473"/>
            <a:ext cx="5855993" cy="2471305"/>
          </a:xfrm>
        </p:spPr>
        <p:txBody>
          <a:bodyPr/>
          <a:lstStyle/>
          <a:p>
            <a:r>
              <a:rPr lang="en-US" b="1" dirty="0"/>
              <a:t>Examples: want to</a:t>
            </a:r>
          </a:p>
          <a:p>
            <a:pPr lvl="1"/>
            <a:r>
              <a:rPr lang="en-US" dirty="0"/>
              <a:t>reduce FL value with 10% next year</a:t>
            </a:r>
          </a:p>
          <a:p>
            <a:pPr lvl="1"/>
            <a:r>
              <a:rPr lang="en-US" dirty="0"/>
              <a:t>know if packaging investment is feasible in relation to food loss savings (ROI)</a:t>
            </a:r>
          </a:p>
          <a:p>
            <a:pPr lvl="1"/>
            <a:r>
              <a:rPr lang="en-US" dirty="0"/>
              <a:t>monitor to find hot spots and reduce food loss there</a:t>
            </a:r>
          </a:p>
          <a:p>
            <a:pPr lvl="1"/>
            <a:r>
              <a:rPr lang="en-US" dirty="0"/>
              <a:t>be at least at the same level as competitors with respect to food loss</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Choose your own goal(s)</a:t>
            </a:r>
          </a:p>
        </p:txBody>
      </p:sp>
      <p:sp>
        <p:nvSpPr>
          <p:cNvPr id="8" name="Rechthoek 7">
            <a:hlinkClick r:id="rId2" action="ppaction://hlinksldjump"/>
            <a:extLst>
              <a:ext uri="{FF2B5EF4-FFF2-40B4-BE49-F238E27FC236}">
                <a16:creationId xmlns:a16="http://schemas.microsoft.com/office/drawing/2014/main" id="{0B085290-D4C7-D585-A28D-471655A80F78}"/>
              </a:ext>
            </a:extLst>
          </p:cNvPr>
          <p:cNvSpPr/>
          <p:nvPr/>
        </p:nvSpPr>
        <p:spPr>
          <a:xfrm>
            <a:off x="381000" y="1648629"/>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5FFB55B-DA2F-B949-6388-D1C0562B646D}"/>
              </a:ext>
            </a:extLst>
          </p:cNvPr>
          <p:cNvSpPr/>
          <p:nvPr/>
        </p:nvSpPr>
        <p:spPr>
          <a:xfrm>
            <a:off x="381000" y="2141419"/>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6F467DFF-0443-3C00-9AD2-C765745A5381}"/>
              </a:ext>
            </a:extLst>
          </p:cNvPr>
          <p:cNvSpPr/>
          <p:nvPr/>
        </p:nvSpPr>
        <p:spPr>
          <a:xfrm>
            <a:off x="381000" y="3988800"/>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4" name="Rechthoek 6">
            <a:hlinkClick r:id="rId5" action="ppaction://hlinksldjump"/>
            <a:extLst>
              <a:ext uri="{FF2B5EF4-FFF2-40B4-BE49-F238E27FC236}">
                <a16:creationId xmlns:a16="http://schemas.microsoft.com/office/drawing/2014/main" id="{0F28DC16-32D7-0D98-945A-8E64B6F05AAA}"/>
              </a:ext>
            </a:extLst>
          </p:cNvPr>
          <p:cNvSpPr/>
          <p:nvPr/>
        </p:nvSpPr>
        <p:spPr>
          <a:xfrm>
            <a:off x="381000" y="1157951"/>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4" name="Vrije vorm: vorm 26">
            <a:hlinkClick r:id="rId6" action="ppaction://hlinksldjump"/>
            <a:extLst>
              <a:ext uri="{FF2B5EF4-FFF2-40B4-BE49-F238E27FC236}">
                <a16:creationId xmlns:a16="http://schemas.microsoft.com/office/drawing/2014/main" id="{BA9377F2-2E09-C249-A3FF-31B49988BC34}"/>
              </a:ext>
            </a:extLst>
          </p:cNvPr>
          <p:cNvSpPr/>
          <p:nvPr/>
        </p:nvSpPr>
        <p:spPr>
          <a:xfrm>
            <a:off x="2574390" y="245102"/>
            <a:ext cx="1108005"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EU regulation</a:t>
            </a:r>
          </a:p>
        </p:txBody>
      </p:sp>
      <p:sp>
        <p:nvSpPr>
          <p:cNvPr id="5" name="Vrije vorm: vorm 27">
            <a:hlinkClick r:id="rId7" action="ppaction://hlinksldjump"/>
            <a:extLst>
              <a:ext uri="{FF2B5EF4-FFF2-40B4-BE49-F238E27FC236}">
                <a16:creationId xmlns:a16="http://schemas.microsoft.com/office/drawing/2014/main" id="{EB527D63-46A7-E674-A935-AE1B18FA0ABD}"/>
              </a:ext>
            </a:extLst>
          </p:cNvPr>
          <p:cNvSpPr/>
          <p:nvPr/>
        </p:nvSpPr>
        <p:spPr>
          <a:xfrm>
            <a:off x="3732066" y="245102"/>
            <a:ext cx="867391"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SDG 12.3</a:t>
            </a:r>
          </a:p>
        </p:txBody>
      </p:sp>
      <p:sp>
        <p:nvSpPr>
          <p:cNvPr id="24" name="Vrije vorm: vorm 28">
            <a:hlinkClick r:id="rId8" action="ppaction://hlinksldjump"/>
            <a:extLst>
              <a:ext uri="{FF2B5EF4-FFF2-40B4-BE49-F238E27FC236}">
                <a16:creationId xmlns:a16="http://schemas.microsoft.com/office/drawing/2014/main" id="{D92E4529-4C81-374E-7CDA-5564F0FE49F3}"/>
              </a:ext>
            </a:extLst>
          </p:cNvPr>
          <p:cNvSpPr/>
          <p:nvPr/>
        </p:nvSpPr>
        <p:spPr>
          <a:xfrm>
            <a:off x="4649128" y="245102"/>
            <a:ext cx="1204202"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NL government</a:t>
            </a:r>
          </a:p>
        </p:txBody>
      </p:sp>
      <p:sp>
        <p:nvSpPr>
          <p:cNvPr id="25" name="Vrije vorm: vorm 16">
            <a:hlinkClick r:id="rId9" action="ppaction://hlinksldjump"/>
            <a:extLst>
              <a:ext uri="{FF2B5EF4-FFF2-40B4-BE49-F238E27FC236}">
                <a16:creationId xmlns:a16="http://schemas.microsoft.com/office/drawing/2014/main" id="{CB888A73-2A86-4E48-FDCA-2DD346BCA25C}"/>
              </a:ext>
            </a:extLst>
          </p:cNvPr>
          <p:cNvSpPr/>
          <p:nvPr/>
        </p:nvSpPr>
        <p:spPr>
          <a:xfrm>
            <a:off x="5903001" y="245102"/>
            <a:ext cx="100800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Own goal(s)</a:t>
            </a:r>
          </a:p>
        </p:txBody>
      </p:sp>
      <p:sp>
        <p:nvSpPr>
          <p:cNvPr id="15" name="TextBox 14">
            <a:extLst>
              <a:ext uri="{FF2B5EF4-FFF2-40B4-BE49-F238E27FC236}">
                <a16:creationId xmlns:a16="http://schemas.microsoft.com/office/drawing/2014/main" id="{B5466124-4147-585C-34E8-AF12EB3828D8}"/>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2" name="Pijl: vijfhoek 17">
            <a:hlinkClick r:id="rId10" action="ppaction://hlinksldjump"/>
            <a:extLst>
              <a:ext uri="{FF2B5EF4-FFF2-40B4-BE49-F238E27FC236}">
                <a16:creationId xmlns:a16="http://schemas.microsoft.com/office/drawing/2014/main" id="{FC8F5167-9DF8-E829-1C83-CBD3CF5DF13D}"/>
              </a:ext>
            </a:extLst>
          </p:cNvPr>
          <p:cNvSpPr/>
          <p:nvPr/>
        </p:nvSpPr>
        <p:spPr>
          <a:xfrm>
            <a:off x="381600" y="169200"/>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7" name="Rechthoek 6">
            <a:hlinkClick r:id="rId11" action="ppaction://hlinksldjump"/>
            <a:extLst>
              <a:ext uri="{FF2B5EF4-FFF2-40B4-BE49-F238E27FC236}">
                <a16:creationId xmlns:a16="http://schemas.microsoft.com/office/drawing/2014/main" id="{B497CC6C-81BA-1AD5-7875-0F36D616EFA4}"/>
              </a:ext>
            </a:extLst>
          </p:cNvPr>
          <p:cNvSpPr/>
          <p:nvPr/>
        </p:nvSpPr>
        <p:spPr>
          <a:xfrm>
            <a:off x="381600" y="662400"/>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18" name="TextBox 17">
            <a:hlinkClick r:id="" action="ppaction://hlinkshowjump?jump=lastslideviewed"/>
            <a:extLst>
              <a:ext uri="{FF2B5EF4-FFF2-40B4-BE49-F238E27FC236}">
                <a16:creationId xmlns:a16="http://schemas.microsoft.com/office/drawing/2014/main" id="{590DDD12-9B95-CE2F-31D1-3F8922ACC14B}"/>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7" name="TextBox 6">
            <a:hlinkClick r:id="rId12" action="ppaction://hlinksldjump"/>
            <a:extLst>
              <a:ext uri="{FF2B5EF4-FFF2-40B4-BE49-F238E27FC236}">
                <a16:creationId xmlns:a16="http://schemas.microsoft.com/office/drawing/2014/main" id="{0B5C3AD4-114A-8EAD-9AC6-28DFF2AEDF39}"/>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1" name="Slide Number Placeholder 10">
            <a:extLst>
              <a:ext uri="{FF2B5EF4-FFF2-40B4-BE49-F238E27FC236}">
                <a16:creationId xmlns:a16="http://schemas.microsoft.com/office/drawing/2014/main" id="{17A147E9-29D9-64DE-B1EF-27D9C435631B}"/>
              </a:ext>
            </a:extLst>
          </p:cNvPr>
          <p:cNvSpPr>
            <a:spLocks noGrp="1"/>
          </p:cNvSpPr>
          <p:nvPr>
            <p:ph type="sldNum" sz="quarter" idx="11"/>
          </p:nvPr>
        </p:nvSpPr>
        <p:spPr/>
        <p:txBody>
          <a:bodyPr/>
          <a:lstStyle/>
          <a:p>
            <a:fld id="{F25965E0-7062-474C-8671-DB3A3CE669B0}" type="slidenum">
              <a:rPr lang="nl-NL" smtClean="0"/>
              <a:pPr/>
              <a:t>13</a:t>
            </a:fld>
            <a:endParaRPr lang="nl-NL" dirty="0"/>
          </a:p>
        </p:txBody>
      </p:sp>
    </p:spTree>
    <p:extLst>
      <p:ext uri="{BB962C8B-B14F-4D97-AF65-F5344CB8AC3E}">
        <p14:creationId xmlns:p14="http://schemas.microsoft.com/office/powerpoint/2010/main" val="2849498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2707274" y="1459473"/>
            <a:ext cx="5855993" cy="2471305"/>
          </a:xfrm>
        </p:spPr>
        <p:txBody>
          <a:bodyPr/>
          <a:lstStyle/>
          <a:p>
            <a:r>
              <a:rPr lang="en-US" dirty="0"/>
              <a:t>Before you can start the quantification of your loss, you need to be very specific (SMART) about what you want with respect to several choices (scope). Moreover, the context is relevant, since definitions of FLW may vary in the different regions.</a:t>
            </a:r>
          </a:p>
          <a:p>
            <a:r>
              <a:rPr lang="en-US" dirty="0"/>
              <a:t>This document supports you in this complex process.</a:t>
            </a:r>
          </a:p>
          <a:p>
            <a:endParaRPr lang="en-US" dirty="0"/>
          </a:p>
          <a:p>
            <a:endParaRPr lang="en-GB" dirty="0"/>
          </a:p>
          <a:p>
            <a:endParaRPr lang="en-GB"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US" dirty="0"/>
              <a:t>Step 2: Make the goal(s) SMART</a:t>
            </a:r>
          </a:p>
        </p:txBody>
      </p:sp>
      <p:sp>
        <p:nvSpPr>
          <p:cNvPr id="7" name="Rechthoek 6">
            <a:hlinkClick r:id="rId2" action="ppaction://hlinksldjump"/>
            <a:extLst>
              <a:ext uri="{FF2B5EF4-FFF2-40B4-BE49-F238E27FC236}">
                <a16:creationId xmlns:a16="http://schemas.microsoft.com/office/drawing/2014/main" id="{BC251ECF-4161-AEEF-3BBB-A31654876A72}"/>
              </a:ext>
            </a:extLst>
          </p:cNvPr>
          <p:cNvSpPr/>
          <p:nvPr/>
        </p:nvSpPr>
        <p:spPr>
          <a:xfrm>
            <a:off x="381000" y="115583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8" name="Rechthoek 7">
            <a:hlinkClick r:id="rId3" action="ppaction://hlinksldjump"/>
            <a:extLst>
              <a:ext uri="{FF2B5EF4-FFF2-40B4-BE49-F238E27FC236}">
                <a16:creationId xmlns:a16="http://schemas.microsoft.com/office/drawing/2014/main" id="{01C7EB31-B981-E465-EF88-FEBE28418E24}"/>
              </a:ext>
            </a:extLst>
          </p:cNvPr>
          <p:cNvSpPr/>
          <p:nvPr/>
        </p:nvSpPr>
        <p:spPr>
          <a:xfrm>
            <a:off x="381000" y="164862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4" action="ppaction://hlinksldjump"/>
            <a:extLst>
              <a:ext uri="{FF2B5EF4-FFF2-40B4-BE49-F238E27FC236}">
                <a16:creationId xmlns:a16="http://schemas.microsoft.com/office/drawing/2014/main" id="{06C043D2-AF20-9080-C5CF-5AF23FF7FF7B}"/>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5" action="ppaction://hlinksldjump"/>
            <a:extLst>
              <a:ext uri="{FF2B5EF4-FFF2-40B4-BE49-F238E27FC236}">
                <a16:creationId xmlns:a16="http://schemas.microsoft.com/office/drawing/2014/main" id="{6EA2DAB3-D62F-33BA-6BEB-A84E7B4A7DBD}"/>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4" name="Pijl: vijfhoek 18">
            <a:hlinkClick r:id="rId6" action="ppaction://hlinksldjump"/>
            <a:extLst>
              <a:ext uri="{FF2B5EF4-FFF2-40B4-BE49-F238E27FC236}">
                <a16:creationId xmlns:a16="http://schemas.microsoft.com/office/drawing/2014/main" id="{5530CCB0-930B-1E71-C529-33DC63DF0055}"/>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16" name="Rechthoek 6">
            <a:hlinkClick r:id="rId7" action="ppaction://hlinksldjump"/>
            <a:extLst>
              <a:ext uri="{FF2B5EF4-FFF2-40B4-BE49-F238E27FC236}">
                <a16:creationId xmlns:a16="http://schemas.microsoft.com/office/drawing/2014/main" id="{3D91DF8D-C2C8-2924-6A4D-EF746D695B98}"/>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9" name="TextBox 18">
            <a:hlinkClick r:id="" action="ppaction://hlinkshowjump?jump=lastslideviewed"/>
            <a:extLst>
              <a:ext uri="{FF2B5EF4-FFF2-40B4-BE49-F238E27FC236}">
                <a16:creationId xmlns:a16="http://schemas.microsoft.com/office/drawing/2014/main" id="{13821D30-55A1-A03E-E59F-EFAD4A341974}"/>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21" name="Arrow: Right 20">
            <a:hlinkClick r:id="" action="ppaction://hlinkshowjump?jump=nextslide"/>
            <a:extLst>
              <a:ext uri="{FF2B5EF4-FFF2-40B4-BE49-F238E27FC236}">
                <a16:creationId xmlns:a16="http://schemas.microsoft.com/office/drawing/2014/main" id="{B8C8FD7D-DBCC-553D-9B9B-CA8F81C2E210}"/>
              </a:ext>
            </a:extLst>
          </p:cNvPr>
          <p:cNvSpPr/>
          <p:nvPr/>
        </p:nvSpPr>
        <p:spPr>
          <a:xfrm>
            <a:off x="7362613" y="4647600"/>
            <a:ext cx="602827" cy="36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2" name="TextBox 1">
            <a:hlinkClick r:id="rId8" action="ppaction://hlinksldjump"/>
            <a:extLst>
              <a:ext uri="{FF2B5EF4-FFF2-40B4-BE49-F238E27FC236}">
                <a16:creationId xmlns:a16="http://schemas.microsoft.com/office/drawing/2014/main" id="{E7555BF6-0A13-6C77-2BFB-8BC10302DE2D}"/>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8"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4" name="Slide Number Placeholder 3">
            <a:extLst>
              <a:ext uri="{FF2B5EF4-FFF2-40B4-BE49-F238E27FC236}">
                <a16:creationId xmlns:a16="http://schemas.microsoft.com/office/drawing/2014/main" id="{5A747C63-8898-2885-0F3B-E6633F6544BE}"/>
              </a:ext>
            </a:extLst>
          </p:cNvPr>
          <p:cNvSpPr>
            <a:spLocks noGrp="1"/>
          </p:cNvSpPr>
          <p:nvPr>
            <p:ph type="sldNum" sz="quarter" idx="11"/>
          </p:nvPr>
        </p:nvSpPr>
        <p:spPr/>
        <p:txBody>
          <a:bodyPr/>
          <a:lstStyle/>
          <a:p>
            <a:fld id="{F25965E0-7062-474C-8671-DB3A3CE669B0}" type="slidenum">
              <a:rPr lang="nl-NL" smtClean="0"/>
              <a:pPr/>
              <a:t>14</a:t>
            </a:fld>
            <a:endParaRPr lang="nl-NL" dirty="0"/>
          </a:p>
        </p:txBody>
      </p:sp>
    </p:spTree>
    <p:extLst>
      <p:ext uri="{BB962C8B-B14F-4D97-AF65-F5344CB8AC3E}">
        <p14:creationId xmlns:p14="http://schemas.microsoft.com/office/powerpoint/2010/main" val="956291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US" dirty="0"/>
              <a:t>Step 2: Make the goal(s) SMART</a:t>
            </a:r>
          </a:p>
        </p:txBody>
      </p:sp>
      <p:sp>
        <p:nvSpPr>
          <p:cNvPr id="7" name="Rechthoek 6">
            <a:hlinkClick r:id="rId2" action="ppaction://hlinksldjump"/>
            <a:extLst>
              <a:ext uri="{FF2B5EF4-FFF2-40B4-BE49-F238E27FC236}">
                <a16:creationId xmlns:a16="http://schemas.microsoft.com/office/drawing/2014/main" id="{BC251ECF-4161-AEEF-3BBB-A31654876A72}"/>
              </a:ext>
            </a:extLst>
          </p:cNvPr>
          <p:cNvSpPr/>
          <p:nvPr/>
        </p:nvSpPr>
        <p:spPr>
          <a:xfrm>
            <a:off x="381000" y="115583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8" name="Rechthoek 7">
            <a:hlinkClick r:id="rId3" action="ppaction://hlinksldjump"/>
            <a:extLst>
              <a:ext uri="{FF2B5EF4-FFF2-40B4-BE49-F238E27FC236}">
                <a16:creationId xmlns:a16="http://schemas.microsoft.com/office/drawing/2014/main" id="{01C7EB31-B981-E465-EF88-FEBE28418E24}"/>
              </a:ext>
            </a:extLst>
          </p:cNvPr>
          <p:cNvSpPr/>
          <p:nvPr/>
        </p:nvSpPr>
        <p:spPr>
          <a:xfrm>
            <a:off x="381000" y="164862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4" action="ppaction://hlinksldjump"/>
            <a:extLst>
              <a:ext uri="{FF2B5EF4-FFF2-40B4-BE49-F238E27FC236}">
                <a16:creationId xmlns:a16="http://schemas.microsoft.com/office/drawing/2014/main" id="{06C043D2-AF20-9080-C5CF-5AF23FF7FF7B}"/>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5" action="ppaction://hlinksldjump"/>
            <a:extLst>
              <a:ext uri="{FF2B5EF4-FFF2-40B4-BE49-F238E27FC236}">
                <a16:creationId xmlns:a16="http://schemas.microsoft.com/office/drawing/2014/main" id="{6EA2DAB3-D62F-33BA-6BEB-A84E7B4A7DBD}"/>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4" name="Pijl: vijfhoek 18">
            <a:hlinkClick r:id="rId6" action="ppaction://hlinksldjump"/>
            <a:extLst>
              <a:ext uri="{FF2B5EF4-FFF2-40B4-BE49-F238E27FC236}">
                <a16:creationId xmlns:a16="http://schemas.microsoft.com/office/drawing/2014/main" id="{5530CCB0-930B-1E71-C529-33DC63DF0055}"/>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16" name="Rechthoek 6">
            <a:hlinkClick r:id="rId7" action="ppaction://hlinksldjump"/>
            <a:extLst>
              <a:ext uri="{FF2B5EF4-FFF2-40B4-BE49-F238E27FC236}">
                <a16:creationId xmlns:a16="http://schemas.microsoft.com/office/drawing/2014/main" id="{3D91DF8D-C2C8-2924-6A4D-EF746D695B98}"/>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5" name="Right Brace 14">
            <a:extLst>
              <a:ext uri="{FF2B5EF4-FFF2-40B4-BE49-F238E27FC236}">
                <a16:creationId xmlns:a16="http://schemas.microsoft.com/office/drawing/2014/main" id="{8CE263EA-B596-84EF-BA7E-1521CAA788D4}"/>
              </a:ext>
            </a:extLst>
          </p:cNvPr>
          <p:cNvSpPr/>
          <p:nvPr/>
        </p:nvSpPr>
        <p:spPr>
          <a:xfrm>
            <a:off x="4572000" y="1828800"/>
            <a:ext cx="120650" cy="1225550"/>
          </a:xfrm>
          <a:prstGeom prst="rightBrace">
            <a:avLst/>
          </a:prstGeom>
          <a:ln w="1587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23" name="TextBox 22">
            <a:hlinkClick r:id="" action="ppaction://hlinkshowjump?jump=lastslideviewed"/>
            <a:extLst>
              <a:ext uri="{FF2B5EF4-FFF2-40B4-BE49-F238E27FC236}">
                <a16:creationId xmlns:a16="http://schemas.microsoft.com/office/drawing/2014/main" id="{C57A2FAC-01C5-BC09-D7E7-B0D69CD8CFE8}"/>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24" name="Arrow: Right 23">
            <a:hlinkClick r:id="" action="ppaction://hlinkshowjump?jump=nextslide"/>
            <a:extLst>
              <a:ext uri="{FF2B5EF4-FFF2-40B4-BE49-F238E27FC236}">
                <a16:creationId xmlns:a16="http://schemas.microsoft.com/office/drawing/2014/main" id="{E77E69D3-815D-BE77-82E0-1CB0441C0EB2}"/>
              </a:ext>
            </a:extLst>
          </p:cNvPr>
          <p:cNvSpPr/>
          <p:nvPr/>
        </p:nvSpPr>
        <p:spPr>
          <a:xfrm>
            <a:off x="7362613" y="4647600"/>
            <a:ext cx="602827" cy="36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2" name="TextBox 1">
            <a:hlinkClick r:id="rId8" action="ppaction://hlinksldjump"/>
            <a:extLst>
              <a:ext uri="{FF2B5EF4-FFF2-40B4-BE49-F238E27FC236}">
                <a16:creationId xmlns:a16="http://schemas.microsoft.com/office/drawing/2014/main" id="{4A5A5DDE-BE9F-2C7F-75DA-9F41D43BCDF0}"/>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8"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9" name="TextBox 18">
            <a:extLst>
              <a:ext uri="{FF2B5EF4-FFF2-40B4-BE49-F238E27FC236}">
                <a16:creationId xmlns:a16="http://schemas.microsoft.com/office/drawing/2014/main" id="{B5F1CE66-1037-D279-EF7C-1E81A6F558B4}"/>
              </a:ext>
            </a:extLst>
          </p:cNvPr>
          <p:cNvSpPr txBox="1"/>
          <p:nvPr/>
        </p:nvSpPr>
        <p:spPr>
          <a:xfrm>
            <a:off x="2808288" y="1792184"/>
            <a:ext cx="1728000" cy="306302"/>
          </a:xfrm>
          <a:prstGeom prst="rect">
            <a:avLst/>
          </a:prstGeom>
          <a:noFill/>
          <a:ln w="12700">
            <a:solidFill>
              <a:schemeClr val="accent2"/>
            </a:solidFill>
          </a:ln>
        </p:spPr>
        <p:txBody>
          <a:bodyPr wrap="none" lIns="108000" rIns="108000" rtlCol="0">
            <a:noAutofit/>
          </a:bodyPr>
          <a:lstStyle/>
          <a:p>
            <a:pPr>
              <a:lnSpc>
                <a:spcPts val="1800"/>
              </a:lnSpc>
            </a:pPr>
            <a:r>
              <a:rPr lang="en-GB" sz="1200" dirty="0">
                <a:latin typeface="+mn-lt"/>
              </a:rPr>
              <a:t>Focus</a:t>
            </a:r>
            <a:endParaRPr lang="nl-NL" sz="1200" dirty="0" err="1">
              <a:latin typeface="+mn-lt"/>
            </a:endParaRPr>
          </a:p>
        </p:txBody>
      </p:sp>
      <p:sp>
        <p:nvSpPr>
          <p:cNvPr id="20" name="TextBox 19">
            <a:extLst>
              <a:ext uri="{FF2B5EF4-FFF2-40B4-BE49-F238E27FC236}">
                <a16:creationId xmlns:a16="http://schemas.microsoft.com/office/drawing/2014/main" id="{D95F51B6-2B27-8FC7-E85C-22E39084E6D7}"/>
              </a:ext>
            </a:extLst>
          </p:cNvPr>
          <p:cNvSpPr txBox="1"/>
          <p:nvPr/>
        </p:nvSpPr>
        <p:spPr>
          <a:xfrm>
            <a:off x="5999942" y="2237684"/>
            <a:ext cx="2463021" cy="531364"/>
          </a:xfrm>
          <a:prstGeom prst="rect">
            <a:avLst/>
          </a:prstGeom>
          <a:noFill/>
        </p:spPr>
        <p:txBody>
          <a:bodyPr wrap="square" rtlCol="0">
            <a:spAutoFit/>
          </a:bodyPr>
          <a:lstStyle/>
          <a:p>
            <a:pPr>
              <a:lnSpc>
                <a:spcPts val="1800"/>
              </a:lnSpc>
            </a:pPr>
            <a:r>
              <a:rPr lang="en-GB" sz="1200" b="1" dirty="0">
                <a:latin typeface="+mn-lt"/>
              </a:rPr>
              <a:t>The combination leads</a:t>
            </a:r>
            <a:br>
              <a:rPr lang="en-GB" sz="1200" b="1" dirty="0">
                <a:latin typeface="+mn-lt"/>
              </a:rPr>
            </a:br>
            <a:r>
              <a:rPr lang="en-GB" sz="1200" b="1" dirty="0">
                <a:latin typeface="+mn-lt"/>
              </a:rPr>
              <a:t>to the indicators to quantify</a:t>
            </a:r>
            <a:endParaRPr lang="nl-NL" sz="1200" b="1" dirty="0" err="1">
              <a:latin typeface="+mn-lt"/>
            </a:endParaRPr>
          </a:p>
        </p:txBody>
      </p:sp>
      <p:sp>
        <p:nvSpPr>
          <p:cNvPr id="21" name="TextBox 3">
            <a:extLst>
              <a:ext uri="{FF2B5EF4-FFF2-40B4-BE49-F238E27FC236}">
                <a16:creationId xmlns:a16="http://schemas.microsoft.com/office/drawing/2014/main" id="{3DC74D57-F83A-E4D9-68A9-4325678A3869}"/>
              </a:ext>
            </a:extLst>
          </p:cNvPr>
          <p:cNvSpPr txBox="1"/>
          <p:nvPr/>
        </p:nvSpPr>
        <p:spPr>
          <a:xfrm>
            <a:off x="2808288" y="2354028"/>
            <a:ext cx="1728000" cy="306302"/>
          </a:xfrm>
          <a:prstGeom prst="rect">
            <a:avLst/>
          </a:prstGeom>
          <a:noFill/>
          <a:ln w="12700">
            <a:solidFill>
              <a:schemeClr val="accent2"/>
            </a:solidFill>
          </a:ln>
        </p:spPr>
        <p:txBody>
          <a:bodyPr wrap="none" lIns="108000" rIns="108000" rtlCol="0">
            <a:noAutofit/>
          </a:bodyPr>
          <a:lstStyle/>
          <a:p>
            <a:pPr>
              <a:lnSpc>
                <a:spcPts val="1800"/>
              </a:lnSpc>
            </a:pPr>
            <a:r>
              <a:rPr lang="en-GB" sz="1200" dirty="0">
                <a:latin typeface="+mn-lt"/>
              </a:rPr>
              <a:t>Quantification unit</a:t>
            </a:r>
            <a:endParaRPr lang="nl-NL" sz="1200" dirty="0" err="1">
              <a:latin typeface="+mn-lt"/>
            </a:endParaRPr>
          </a:p>
        </p:txBody>
      </p:sp>
      <p:sp>
        <p:nvSpPr>
          <p:cNvPr id="22" name="TextBox 3">
            <a:extLst>
              <a:ext uri="{FF2B5EF4-FFF2-40B4-BE49-F238E27FC236}">
                <a16:creationId xmlns:a16="http://schemas.microsoft.com/office/drawing/2014/main" id="{80E19802-1113-5145-C2EC-E37FFEBCBD4E}"/>
              </a:ext>
            </a:extLst>
          </p:cNvPr>
          <p:cNvSpPr txBox="1"/>
          <p:nvPr/>
        </p:nvSpPr>
        <p:spPr>
          <a:xfrm>
            <a:off x="2808288" y="2915872"/>
            <a:ext cx="1728000" cy="306302"/>
          </a:xfrm>
          <a:prstGeom prst="rect">
            <a:avLst/>
          </a:prstGeom>
          <a:noFill/>
          <a:ln w="12700">
            <a:solidFill>
              <a:schemeClr val="accent2"/>
            </a:solidFill>
          </a:ln>
        </p:spPr>
        <p:txBody>
          <a:bodyPr wrap="none" lIns="108000" rIns="108000" rtlCol="0">
            <a:noAutofit/>
          </a:bodyPr>
          <a:lstStyle/>
          <a:p>
            <a:pPr>
              <a:lnSpc>
                <a:spcPts val="1800"/>
              </a:lnSpc>
            </a:pPr>
            <a:r>
              <a:rPr lang="en-GB" sz="1200" dirty="0">
                <a:latin typeface="+mn-lt"/>
              </a:rPr>
              <a:t>Definition FL</a:t>
            </a:r>
            <a:endParaRPr lang="nl-NL" sz="1200" dirty="0" err="1">
              <a:latin typeface="+mn-lt"/>
            </a:endParaRPr>
          </a:p>
        </p:txBody>
      </p:sp>
      <p:sp>
        <p:nvSpPr>
          <p:cNvPr id="25" name="Vrije vorm: vorm 21">
            <a:extLst>
              <a:ext uri="{FF2B5EF4-FFF2-40B4-BE49-F238E27FC236}">
                <a16:creationId xmlns:a16="http://schemas.microsoft.com/office/drawing/2014/main" id="{DDC9C132-1028-6732-8228-EE2485063EE4}"/>
              </a:ext>
            </a:extLst>
          </p:cNvPr>
          <p:cNvSpPr/>
          <p:nvPr/>
        </p:nvSpPr>
        <p:spPr>
          <a:xfrm>
            <a:off x="4535206" y="1939257"/>
            <a:ext cx="685164" cy="1102884"/>
          </a:xfrm>
          <a:custGeom>
            <a:avLst/>
            <a:gdLst>
              <a:gd name="connsiteX0" fmla="*/ 5094 w 685164"/>
              <a:gd name="connsiteY0" fmla="*/ 0 h 1102884"/>
              <a:gd name="connsiteX1" fmla="*/ 685164 w 685164"/>
              <a:gd name="connsiteY1" fmla="*/ 0 h 1102884"/>
              <a:gd name="connsiteX2" fmla="*/ 685164 w 685164"/>
              <a:gd name="connsiteY2" fmla="*/ 1102884 h 1102884"/>
              <a:gd name="connsiteX3" fmla="*/ 0 w 685164"/>
              <a:gd name="connsiteY3" fmla="*/ 1102884 h 1102884"/>
            </a:gdLst>
            <a:ahLst/>
            <a:cxnLst>
              <a:cxn ang="0">
                <a:pos x="connsiteX0" y="connsiteY0"/>
              </a:cxn>
              <a:cxn ang="0">
                <a:pos x="connsiteX1" y="connsiteY1"/>
              </a:cxn>
              <a:cxn ang="0">
                <a:pos x="connsiteX2" y="connsiteY2"/>
              </a:cxn>
              <a:cxn ang="0">
                <a:pos x="connsiteX3" y="connsiteY3"/>
              </a:cxn>
            </a:cxnLst>
            <a:rect l="l" t="t" r="r" b="b"/>
            <a:pathLst>
              <a:path w="685164" h="1102884">
                <a:moveTo>
                  <a:pt x="5094" y="0"/>
                </a:moveTo>
                <a:lnTo>
                  <a:pt x="685164" y="0"/>
                </a:lnTo>
                <a:lnTo>
                  <a:pt x="685164" y="1102884"/>
                </a:lnTo>
                <a:lnTo>
                  <a:pt x="0" y="1102884"/>
                </a:lnTo>
              </a:path>
            </a:pathLst>
          </a:cu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6" name="Rechte verbindingslijn met pijl 25">
            <a:extLst>
              <a:ext uri="{FF2B5EF4-FFF2-40B4-BE49-F238E27FC236}">
                <a16:creationId xmlns:a16="http://schemas.microsoft.com/office/drawing/2014/main" id="{71F91D69-0283-66DD-EF9A-0039387C979C}"/>
              </a:ext>
            </a:extLst>
          </p:cNvPr>
          <p:cNvCxnSpPr/>
          <p:nvPr/>
        </p:nvCxnSpPr>
        <p:spPr>
          <a:xfrm>
            <a:off x="4535206" y="2503366"/>
            <a:ext cx="1332000" cy="0"/>
          </a:xfrm>
          <a:prstGeom prst="straightConnector1">
            <a:avLst/>
          </a:prstGeom>
          <a:ln w="127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0834BF22-7A76-71D7-7EF2-3C7DE89ACBD5}"/>
              </a:ext>
            </a:extLst>
          </p:cNvPr>
          <p:cNvSpPr>
            <a:spLocks noGrp="1"/>
          </p:cNvSpPr>
          <p:nvPr>
            <p:ph type="sldNum" sz="quarter" idx="11"/>
          </p:nvPr>
        </p:nvSpPr>
        <p:spPr/>
        <p:txBody>
          <a:bodyPr/>
          <a:lstStyle/>
          <a:p>
            <a:fld id="{F25965E0-7062-474C-8671-DB3A3CE669B0}" type="slidenum">
              <a:rPr lang="nl-NL" smtClean="0"/>
              <a:pPr/>
              <a:t>15</a:t>
            </a:fld>
            <a:endParaRPr lang="nl-NL" dirty="0"/>
          </a:p>
        </p:txBody>
      </p:sp>
    </p:spTree>
    <p:extLst>
      <p:ext uri="{BB962C8B-B14F-4D97-AF65-F5344CB8AC3E}">
        <p14:creationId xmlns:p14="http://schemas.microsoft.com/office/powerpoint/2010/main" val="1640795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2707274" y="1459473"/>
            <a:ext cx="5855993" cy="2471305"/>
          </a:xfrm>
        </p:spPr>
        <p:txBody>
          <a:bodyPr/>
          <a:lstStyle/>
          <a:p>
            <a:r>
              <a:rPr lang="en-US" b="1" dirty="0">
                <a:solidFill>
                  <a:schemeClr val="accent2"/>
                </a:solidFill>
              </a:rPr>
              <a:t>Make a choice with respect to</a:t>
            </a:r>
          </a:p>
          <a:p>
            <a:pPr marL="228600" indent="-228600">
              <a:buClr>
                <a:schemeClr val="accent2"/>
              </a:buClr>
              <a:buSzPct val="100000"/>
              <a:buFont typeface="+mj-lt"/>
              <a:buAutoNum type="alphaLcParenR"/>
            </a:pPr>
            <a:r>
              <a:rPr lang="en-US" dirty="0">
                <a:solidFill>
                  <a:schemeClr val="accent2"/>
                </a:solidFill>
              </a:rPr>
              <a:t>Focus:</a:t>
            </a:r>
            <a:r>
              <a:rPr lang="en-US" dirty="0"/>
              <a:t> What product, what geographic area, which part of the supply chain, and for what time period do you want to quantify?</a:t>
            </a:r>
          </a:p>
          <a:p>
            <a:pPr marL="228600" indent="-228600">
              <a:buClr>
                <a:schemeClr val="accent2"/>
              </a:buClr>
              <a:buSzPct val="100000"/>
              <a:buFont typeface="+mj-lt"/>
              <a:buAutoNum type="alphaLcParenR"/>
            </a:pPr>
            <a:r>
              <a:rPr lang="en-US" dirty="0">
                <a:solidFill>
                  <a:schemeClr val="accent2"/>
                </a:solidFill>
              </a:rPr>
              <a:t>Quantification unit(s):</a:t>
            </a:r>
            <a:r>
              <a:rPr lang="en-US" dirty="0"/>
              <a:t> weight, value, % of input , …</a:t>
            </a:r>
          </a:p>
          <a:p>
            <a:pPr marL="228600" indent="-228600">
              <a:buClr>
                <a:schemeClr val="accent2"/>
              </a:buClr>
              <a:buSzPct val="100000"/>
              <a:buFont typeface="+mj-lt"/>
              <a:buAutoNum type="alphaLcParenR"/>
            </a:pPr>
            <a:r>
              <a:rPr lang="en-US" dirty="0">
                <a:solidFill>
                  <a:schemeClr val="accent2"/>
                </a:solidFill>
              </a:rPr>
              <a:t>Definition FL(W):</a:t>
            </a:r>
            <a:r>
              <a:rPr lang="en-US" dirty="0"/>
              <a:t> there are various definitions for FL(W), and maybe you </a:t>
            </a:r>
            <a:br>
              <a:rPr lang="en-US" dirty="0"/>
            </a:br>
            <a:r>
              <a:rPr lang="en-US" dirty="0"/>
              <a:t>want to make one yourself</a:t>
            </a:r>
          </a:p>
          <a:p>
            <a:endParaRPr lang="en-US" dirty="0"/>
          </a:p>
          <a:p>
            <a:endParaRPr lang="en-US" dirty="0"/>
          </a:p>
          <a:p>
            <a:endParaRPr lang="en-GB" dirty="0"/>
          </a:p>
          <a:p>
            <a:endParaRPr lang="en-GB"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US"/>
              <a:t>Step 2: Make the goal(s) SMART</a:t>
            </a:r>
            <a:endParaRPr lang="en-US" dirty="0"/>
          </a:p>
        </p:txBody>
      </p:sp>
      <p:sp>
        <p:nvSpPr>
          <p:cNvPr id="7" name="Rechthoek 6">
            <a:hlinkClick r:id="rId2" action="ppaction://hlinksldjump"/>
            <a:extLst>
              <a:ext uri="{FF2B5EF4-FFF2-40B4-BE49-F238E27FC236}">
                <a16:creationId xmlns:a16="http://schemas.microsoft.com/office/drawing/2014/main" id="{BC251ECF-4161-AEEF-3BBB-A31654876A72}"/>
              </a:ext>
            </a:extLst>
          </p:cNvPr>
          <p:cNvSpPr/>
          <p:nvPr/>
        </p:nvSpPr>
        <p:spPr>
          <a:xfrm>
            <a:off x="381000" y="115583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8" name="Rechthoek 7">
            <a:hlinkClick r:id="rId3" action="ppaction://hlinksldjump"/>
            <a:extLst>
              <a:ext uri="{FF2B5EF4-FFF2-40B4-BE49-F238E27FC236}">
                <a16:creationId xmlns:a16="http://schemas.microsoft.com/office/drawing/2014/main" id="{01C7EB31-B981-E465-EF88-FEBE28418E24}"/>
              </a:ext>
            </a:extLst>
          </p:cNvPr>
          <p:cNvSpPr/>
          <p:nvPr/>
        </p:nvSpPr>
        <p:spPr>
          <a:xfrm>
            <a:off x="381000" y="164862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4" action="ppaction://hlinksldjump"/>
            <a:extLst>
              <a:ext uri="{FF2B5EF4-FFF2-40B4-BE49-F238E27FC236}">
                <a16:creationId xmlns:a16="http://schemas.microsoft.com/office/drawing/2014/main" id="{06C043D2-AF20-9080-C5CF-5AF23FF7FF7B}"/>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5" action="ppaction://hlinksldjump"/>
            <a:extLst>
              <a:ext uri="{FF2B5EF4-FFF2-40B4-BE49-F238E27FC236}">
                <a16:creationId xmlns:a16="http://schemas.microsoft.com/office/drawing/2014/main" id="{6EA2DAB3-D62F-33BA-6BEB-A84E7B4A7DBD}"/>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22" name="Pijl: vijfhoek 18">
            <a:hlinkClick r:id="rId6" action="ppaction://hlinksldjump"/>
            <a:extLst>
              <a:ext uri="{FF2B5EF4-FFF2-40B4-BE49-F238E27FC236}">
                <a16:creationId xmlns:a16="http://schemas.microsoft.com/office/drawing/2014/main" id="{55D61BC7-0B76-6EB4-5AE8-19ED5CF3AAA1}"/>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2" name="Vrije vorm: vorm 26">
            <a:hlinkClick r:id="rId7" action="ppaction://hlinksldjump"/>
            <a:extLst>
              <a:ext uri="{FF2B5EF4-FFF2-40B4-BE49-F238E27FC236}">
                <a16:creationId xmlns:a16="http://schemas.microsoft.com/office/drawing/2014/main" id="{B1AEA658-7F9E-CC60-7565-3480E88C465D}"/>
              </a:ext>
            </a:extLst>
          </p:cNvPr>
          <p:cNvSpPr/>
          <p:nvPr/>
        </p:nvSpPr>
        <p:spPr>
          <a:xfrm>
            <a:off x="2574390" y="252000"/>
            <a:ext cx="146929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Scope a: Focus</a:t>
            </a:r>
          </a:p>
        </p:txBody>
      </p:sp>
      <p:sp>
        <p:nvSpPr>
          <p:cNvPr id="4" name="Vrije vorm: vorm 27">
            <a:hlinkClick r:id="rId8" action="ppaction://hlinksldjump"/>
            <a:extLst>
              <a:ext uri="{FF2B5EF4-FFF2-40B4-BE49-F238E27FC236}">
                <a16:creationId xmlns:a16="http://schemas.microsoft.com/office/drawing/2014/main" id="{5907B015-5E9C-0B3F-9C35-62B75C9CD74D}"/>
              </a:ext>
            </a:extLst>
          </p:cNvPr>
          <p:cNvSpPr/>
          <p:nvPr/>
        </p:nvSpPr>
        <p:spPr>
          <a:xfrm>
            <a:off x="4087750" y="252000"/>
            <a:ext cx="198793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Scope b: Quantification unit</a:t>
            </a:r>
          </a:p>
        </p:txBody>
      </p:sp>
      <p:sp>
        <p:nvSpPr>
          <p:cNvPr id="15" name="Vrije vorm: vorm 29">
            <a:hlinkClick r:id="rId9" action="ppaction://hlinksldjump"/>
            <a:extLst>
              <a:ext uri="{FF2B5EF4-FFF2-40B4-BE49-F238E27FC236}">
                <a16:creationId xmlns:a16="http://schemas.microsoft.com/office/drawing/2014/main" id="{F1B935CC-82DD-530F-2F4F-D64EDFD7BD79}"/>
              </a:ext>
            </a:extLst>
          </p:cNvPr>
          <p:cNvSpPr/>
          <p:nvPr/>
        </p:nvSpPr>
        <p:spPr>
          <a:xfrm>
            <a:off x="6119750" y="252000"/>
            <a:ext cx="1852168"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Scope c: Definition FL(W)</a:t>
            </a:r>
          </a:p>
        </p:txBody>
      </p:sp>
      <p:sp>
        <p:nvSpPr>
          <p:cNvPr id="14" name="Rechthoek 6">
            <a:hlinkClick r:id="rId10" action="ppaction://hlinksldjump"/>
            <a:extLst>
              <a:ext uri="{FF2B5EF4-FFF2-40B4-BE49-F238E27FC236}">
                <a16:creationId xmlns:a16="http://schemas.microsoft.com/office/drawing/2014/main" id="{539120D5-8C8C-A32C-E5B1-7D456402FB8F}"/>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8" name="TextBox 17">
            <a:hlinkClick r:id="" action="ppaction://hlinkshowjump?jump=lastslideviewed"/>
            <a:extLst>
              <a:ext uri="{FF2B5EF4-FFF2-40B4-BE49-F238E27FC236}">
                <a16:creationId xmlns:a16="http://schemas.microsoft.com/office/drawing/2014/main" id="{0EE48C96-1F67-111A-E605-F825AB915EBF}"/>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19" name="Arrow: Right 18">
            <a:hlinkClick r:id="rId7" action="ppaction://hlinksldjump"/>
            <a:extLst>
              <a:ext uri="{FF2B5EF4-FFF2-40B4-BE49-F238E27FC236}">
                <a16:creationId xmlns:a16="http://schemas.microsoft.com/office/drawing/2014/main" id="{E9DE1811-D13D-F90C-52D9-F457DA1F4156}"/>
              </a:ext>
            </a:extLst>
          </p:cNvPr>
          <p:cNvSpPr/>
          <p:nvPr/>
        </p:nvSpPr>
        <p:spPr>
          <a:xfrm>
            <a:off x="7362613" y="4647600"/>
            <a:ext cx="602827" cy="36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16" name="TextBox 15">
            <a:hlinkClick r:id="rId11" action="ppaction://hlinksldjump"/>
            <a:extLst>
              <a:ext uri="{FF2B5EF4-FFF2-40B4-BE49-F238E27FC236}">
                <a16:creationId xmlns:a16="http://schemas.microsoft.com/office/drawing/2014/main" id="{CDAA449D-336B-CA09-CD40-341EA33C6995}"/>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1"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43370747-8DB1-96B7-E974-692F5C930292}"/>
              </a:ext>
            </a:extLst>
          </p:cNvPr>
          <p:cNvSpPr>
            <a:spLocks noGrp="1"/>
          </p:cNvSpPr>
          <p:nvPr>
            <p:ph type="sldNum" sz="quarter" idx="11"/>
          </p:nvPr>
        </p:nvSpPr>
        <p:spPr/>
        <p:txBody>
          <a:bodyPr/>
          <a:lstStyle/>
          <a:p>
            <a:fld id="{F25965E0-7062-474C-8671-DB3A3CE669B0}" type="slidenum">
              <a:rPr lang="nl-NL" smtClean="0"/>
              <a:pPr/>
              <a:t>16</a:t>
            </a:fld>
            <a:endParaRPr lang="nl-NL" dirty="0"/>
          </a:p>
        </p:txBody>
      </p:sp>
    </p:spTree>
    <p:extLst>
      <p:ext uri="{BB962C8B-B14F-4D97-AF65-F5344CB8AC3E}">
        <p14:creationId xmlns:p14="http://schemas.microsoft.com/office/powerpoint/2010/main" val="3011659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2707274" y="1459473"/>
            <a:ext cx="5855993" cy="2471305"/>
          </a:xfrm>
        </p:spPr>
        <p:txBody>
          <a:bodyPr/>
          <a:lstStyle/>
          <a:p>
            <a:pPr lvl="1"/>
            <a:r>
              <a:rPr lang="en-US" dirty="0">
                <a:solidFill>
                  <a:schemeClr val="accent2"/>
                </a:solidFill>
              </a:rPr>
              <a:t>Product:</a:t>
            </a:r>
            <a:r>
              <a:rPr lang="en-US" dirty="0"/>
              <a:t> (food total, food category, food product(s), variety of food product)</a:t>
            </a:r>
          </a:p>
          <a:p>
            <a:pPr lvl="1"/>
            <a:r>
              <a:rPr lang="en-US" dirty="0">
                <a:solidFill>
                  <a:schemeClr val="accent2"/>
                </a:solidFill>
              </a:rPr>
              <a:t>Boundary:</a:t>
            </a:r>
            <a:r>
              <a:rPr lang="en-US" dirty="0"/>
              <a:t> region (continent, country, province, company location(s),…)</a:t>
            </a:r>
          </a:p>
          <a:p>
            <a:pPr lvl="1"/>
            <a:r>
              <a:rPr lang="en-US" dirty="0">
                <a:solidFill>
                  <a:schemeClr val="accent2"/>
                </a:solidFill>
              </a:rPr>
              <a:t>Supply Chain Link: </a:t>
            </a:r>
            <a:r>
              <a:rPr lang="en-US" dirty="0"/>
              <a:t>Sector, supply chain link(s), activity within supply chain link (e.g. storage at farm level)</a:t>
            </a:r>
          </a:p>
          <a:p>
            <a:pPr lvl="1"/>
            <a:r>
              <a:rPr lang="en-US" dirty="0">
                <a:solidFill>
                  <a:schemeClr val="accent2"/>
                </a:solidFill>
              </a:rPr>
              <a:t>Time:</a:t>
            </a:r>
            <a:r>
              <a:rPr lang="en-US" dirty="0"/>
              <a:t> want to quantify FL per year, season, week, for 2023 </a:t>
            </a:r>
          </a:p>
          <a:p>
            <a:endParaRPr lang="en-US" dirty="0"/>
          </a:p>
          <a:p>
            <a:endParaRPr lang="en-GB" dirty="0"/>
          </a:p>
          <a:p>
            <a:endParaRPr lang="en-GB"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US" dirty="0"/>
              <a:t>Step 2a) </a:t>
            </a:r>
            <a:r>
              <a:rPr lang="en-US" dirty="0">
                <a:solidFill>
                  <a:schemeClr val="accent2"/>
                </a:solidFill>
              </a:rPr>
              <a:t>Focus</a:t>
            </a:r>
            <a:r>
              <a:rPr lang="en-US" dirty="0"/>
              <a:t> select one per item</a:t>
            </a:r>
            <a:br>
              <a:rPr lang="en-US" dirty="0"/>
            </a:br>
            <a:endParaRPr lang="en-US" dirty="0"/>
          </a:p>
        </p:txBody>
      </p:sp>
      <p:sp>
        <p:nvSpPr>
          <p:cNvPr id="7" name="Rechthoek 6">
            <a:hlinkClick r:id="rId2" action="ppaction://hlinksldjump"/>
            <a:extLst>
              <a:ext uri="{FF2B5EF4-FFF2-40B4-BE49-F238E27FC236}">
                <a16:creationId xmlns:a16="http://schemas.microsoft.com/office/drawing/2014/main" id="{BC251ECF-4161-AEEF-3BBB-A31654876A72}"/>
              </a:ext>
            </a:extLst>
          </p:cNvPr>
          <p:cNvSpPr/>
          <p:nvPr/>
        </p:nvSpPr>
        <p:spPr>
          <a:xfrm>
            <a:off x="381000" y="115583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8" name="Rechthoek 7">
            <a:hlinkClick r:id="rId3" action="ppaction://hlinksldjump"/>
            <a:extLst>
              <a:ext uri="{FF2B5EF4-FFF2-40B4-BE49-F238E27FC236}">
                <a16:creationId xmlns:a16="http://schemas.microsoft.com/office/drawing/2014/main" id="{01C7EB31-B981-E465-EF88-FEBE28418E24}"/>
              </a:ext>
            </a:extLst>
          </p:cNvPr>
          <p:cNvSpPr/>
          <p:nvPr/>
        </p:nvSpPr>
        <p:spPr>
          <a:xfrm>
            <a:off x="381000" y="164862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4" action="ppaction://hlinksldjump"/>
            <a:extLst>
              <a:ext uri="{FF2B5EF4-FFF2-40B4-BE49-F238E27FC236}">
                <a16:creationId xmlns:a16="http://schemas.microsoft.com/office/drawing/2014/main" id="{06C043D2-AF20-9080-C5CF-5AF23FF7FF7B}"/>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5" action="ppaction://hlinksldjump"/>
            <a:extLst>
              <a:ext uri="{FF2B5EF4-FFF2-40B4-BE49-F238E27FC236}">
                <a16:creationId xmlns:a16="http://schemas.microsoft.com/office/drawing/2014/main" id="{6EA2DAB3-D62F-33BA-6BEB-A84E7B4A7DBD}"/>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4" name="Pijl: vijfhoek 18">
            <a:hlinkClick r:id="rId6" action="ppaction://hlinksldjump"/>
            <a:extLst>
              <a:ext uri="{FF2B5EF4-FFF2-40B4-BE49-F238E27FC236}">
                <a16:creationId xmlns:a16="http://schemas.microsoft.com/office/drawing/2014/main" id="{CC418F8C-DBD0-7F1E-F6DD-83AF58DD932D}"/>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16" name="Rechthoek 6">
            <a:hlinkClick r:id="rId7" action="ppaction://hlinksldjump"/>
            <a:extLst>
              <a:ext uri="{FF2B5EF4-FFF2-40B4-BE49-F238E27FC236}">
                <a16:creationId xmlns:a16="http://schemas.microsoft.com/office/drawing/2014/main" id="{7E41AC9F-9CE7-6938-553E-47FE6D8BFDB7}"/>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7" name="Vrije vorm: vorm 26">
            <a:hlinkClick r:id="rId8" action="ppaction://hlinksldjump"/>
            <a:extLst>
              <a:ext uri="{FF2B5EF4-FFF2-40B4-BE49-F238E27FC236}">
                <a16:creationId xmlns:a16="http://schemas.microsoft.com/office/drawing/2014/main" id="{8F3A172A-3B8A-CFE7-1CDA-A8992B67F04B}"/>
              </a:ext>
            </a:extLst>
          </p:cNvPr>
          <p:cNvSpPr/>
          <p:nvPr/>
        </p:nvSpPr>
        <p:spPr>
          <a:xfrm>
            <a:off x="2574390" y="252000"/>
            <a:ext cx="146929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Scope a: Focus</a:t>
            </a:r>
          </a:p>
        </p:txBody>
      </p:sp>
      <p:sp>
        <p:nvSpPr>
          <p:cNvPr id="18" name="Vrije vorm: vorm 27">
            <a:hlinkClick r:id="rId9" action="ppaction://hlinksldjump"/>
            <a:extLst>
              <a:ext uri="{FF2B5EF4-FFF2-40B4-BE49-F238E27FC236}">
                <a16:creationId xmlns:a16="http://schemas.microsoft.com/office/drawing/2014/main" id="{43DBAC06-4A26-6014-8C33-DC16722B5D7C}"/>
              </a:ext>
            </a:extLst>
          </p:cNvPr>
          <p:cNvSpPr/>
          <p:nvPr/>
        </p:nvSpPr>
        <p:spPr>
          <a:xfrm>
            <a:off x="4087750" y="252000"/>
            <a:ext cx="198793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Scope b: Quantification unit</a:t>
            </a:r>
          </a:p>
        </p:txBody>
      </p:sp>
      <p:sp>
        <p:nvSpPr>
          <p:cNvPr id="19" name="Vrije vorm: vorm 29">
            <a:hlinkClick r:id="rId10" action="ppaction://hlinksldjump"/>
            <a:extLst>
              <a:ext uri="{FF2B5EF4-FFF2-40B4-BE49-F238E27FC236}">
                <a16:creationId xmlns:a16="http://schemas.microsoft.com/office/drawing/2014/main" id="{48E038AD-EA2F-2881-6C61-FF1E898881FE}"/>
              </a:ext>
            </a:extLst>
          </p:cNvPr>
          <p:cNvSpPr/>
          <p:nvPr/>
        </p:nvSpPr>
        <p:spPr>
          <a:xfrm>
            <a:off x="6119750" y="252000"/>
            <a:ext cx="1852168"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Scope c: Definition FL(W)</a:t>
            </a:r>
          </a:p>
        </p:txBody>
      </p:sp>
      <p:sp>
        <p:nvSpPr>
          <p:cNvPr id="23" name="TextBox 22">
            <a:hlinkClick r:id="" action="ppaction://hlinkshowjump?jump=lastslideviewed"/>
            <a:extLst>
              <a:ext uri="{FF2B5EF4-FFF2-40B4-BE49-F238E27FC236}">
                <a16:creationId xmlns:a16="http://schemas.microsoft.com/office/drawing/2014/main" id="{5462114C-B785-A91D-EA3A-AF34EF88BBA6}"/>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24" name="Arrow: Right 23">
            <a:hlinkClick r:id="rId11" action="ppaction://hlinksldjump"/>
            <a:extLst>
              <a:ext uri="{FF2B5EF4-FFF2-40B4-BE49-F238E27FC236}">
                <a16:creationId xmlns:a16="http://schemas.microsoft.com/office/drawing/2014/main" id="{1E499745-85A0-15CC-FABA-A1C851BA0AEB}"/>
              </a:ext>
            </a:extLst>
          </p:cNvPr>
          <p:cNvSpPr/>
          <p:nvPr/>
        </p:nvSpPr>
        <p:spPr>
          <a:xfrm>
            <a:off x="7362613" y="4647600"/>
            <a:ext cx="602827" cy="36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2" name="TextBox 1">
            <a:hlinkClick r:id="rId12" action="ppaction://hlinksldjump"/>
            <a:extLst>
              <a:ext uri="{FF2B5EF4-FFF2-40B4-BE49-F238E27FC236}">
                <a16:creationId xmlns:a16="http://schemas.microsoft.com/office/drawing/2014/main" id="{5189106E-EF4F-94C7-9359-43238B593D4F}"/>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4" name="Slide Number Placeholder 3">
            <a:extLst>
              <a:ext uri="{FF2B5EF4-FFF2-40B4-BE49-F238E27FC236}">
                <a16:creationId xmlns:a16="http://schemas.microsoft.com/office/drawing/2014/main" id="{DC5A2BE9-2814-E30B-B9C6-4F288245B563}"/>
              </a:ext>
            </a:extLst>
          </p:cNvPr>
          <p:cNvSpPr>
            <a:spLocks noGrp="1"/>
          </p:cNvSpPr>
          <p:nvPr>
            <p:ph type="sldNum" sz="quarter" idx="11"/>
          </p:nvPr>
        </p:nvSpPr>
        <p:spPr/>
        <p:txBody>
          <a:bodyPr/>
          <a:lstStyle/>
          <a:p>
            <a:fld id="{F25965E0-7062-474C-8671-DB3A3CE669B0}" type="slidenum">
              <a:rPr lang="nl-NL" smtClean="0"/>
              <a:pPr/>
              <a:t>17</a:t>
            </a:fld>
            <a:endParaRPr lang="nl-NL" dirty="0"/>
          </a:p>
        </p:txBody>
      </p:sp>
    </p:spTree>
    <p:extLst>
      <p:ext uri="{BB962C8B-B14F-4D97-AF65-F5344CB8AC3E}">
        <p14:creationId xmlns:p14="http://schemas.microsoft.com/office/powerpoint/2010/main" val="1557797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6688" y="950913"/>
            <a:ext cx="5856287" cy="334962"/>
          </a:xfrm>
        </p:spPr>
        <p:txBody>
          <a:bodyPr/>
          <a:lstStyle/>
          <a:p>
            <a:r>
              <a:rPr lang="en-US" dirty="0"/>
              <a:t>Examples own choices Step 2a) </a:t>
            </a:r>
            <a:r>
              <a:rPr lang="en-US" dirty="0">
                <a:solidFill>
                  <a:schemeClr val="accent2"/>
                </a:solidFill>
              </a:rPr>
              <a:t>Focus</a:t>
            </a:r>
            <a:endParaRPr lang="en-US" dirty="0"/>
          </a:p>
        </p:txBody>
      </p:sp>
      <p:sp>
        <p:nvSpPr>
          <p:cNvPr id="7" name="Rechthoek 6">
            <a:hlinkClick r:id="rId2" action="ppaction://hlinksldjump"/>
            <a:extLst>
              <a:ext uri="{FF2B5EF4-FFF2-40B4-BE49-F238E27FC236}">
                <a16:creationId xmlns:a16="http://schemas.microsoft.com/office/drawing/2014/main" id="{BC251ECF-4161-AEEF-3BBB-A31654876A72}"/>
              </a:ext>
            </a:extLst>
          </p:cNvPr>
          <p:cNvSpPr/>
          <p:nvPr/>
        </p:nvSpPr>
        <p:spPr>
          <a:xfrm>
            <a:off x="381000" y="115583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8" name="Rechthoek 7">
            <a:hlinkClick r:id="rId3" action="ppaction://hlinksldjump"/>
            <a:extLst>
              <a:ext uri="{FF2B5EF4-FFF2-40B4-BE49-F238E27FC236}">
                <a16:creationId xmlns:a16="http://schemas.microsoft.com/office/drawing/2014/main" id="{01C7EB31-B981-E465-EF88-FEBE28418E24}"/>
              </a:ext>
            </a:extLst>
          </p:cNvPr>
          <p:cNvSpPr/>
          <p:nvPr/>
        </p:nvSpPr>
        <p:spPr>
          <a:xfrm>
            <a:off x="381000" y="164862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4" action="ppaction://hlinksldjump"/>
            <a:extLst>
              <a:ext uri="{FF2B5EF4-FFF2-40B4-BE49-F238E27FC236}">
                <a16:creationId xmlns:a16="http://schemas.microsoft.com/office/drawing/2014/main" id="{06C043D2-AF20-9080-C5CF-5AF23FF7FF7B}"/>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5" action="ppaction://hlinksldjump"/>
            <a:extLst>
              <a:ext uri="{FF2B5EF4-FFF2-40B4-BE49-F238E27FC236}">
                <a16:creationId xmlns:a16="http://schemas.microsoft.com/office/drawing/2014/main" id="{6EA2DAB3-D62F-33BA-6BEB-A84E7B4A7DBD}"/>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2" name="Pijl: vijfhoek 18">
            <a:hlinkClick r:id="rId6" action="ppaction://hlinksldjump"/>
            <a:extLst>
              <a:ext uri="{FF2B5EF4-FFF2-40B4-BE49-F238E27FC236}">
                <a16:creationId xmlns:a16="http://schemas.microsoft.com/office/drawing/2014/main" id="{77DF2067-2696-FA24-F6F3-620C53274016}"/>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5" name="Rechthoek 6">
            <a:hlinkClick r:id="rId7" action="ppaction://hlinksldjump"/>
            <a:extLst>
              <a:ext uri="{FF2B5EF4-FFF2-40B4-BE49-F238E27FC236}">
                <a16:creationId xmlns:a16="http://schemas.microsoft.com/office/drawing/2014/main" id="{31F648A3-99E4-5B76-2D74-E38A92EB1BFD}"/>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6" name="Vrije vorm: vorm 26">
            <a:hlinkClick r:id="rId8" action="ppaction://hlinksldjump"/>
            <a:extLst>
              <a:ext uri="{FF2B5EF4-FFF2-40B4-BE49-F238E27FC236}">
                <a16:creationId xmlns:a16="http://schemas.microsoft.com/office/drawing/2014/main" id="{A94F7151-7583-51C3-62CD-E4A61DDF266F}"/>
              </a:ext>
            </a:extLst>
          </p:cNvPr>
          <p:cNvSpPr/>
          <p:nvPr/>
        </p:nvSpPr>
        <p:spPr>
          <a:xfrm>
            <a:off x="2574390" y="252000"/>
            <a:ext cx="146929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Scope a: Focus</a:t>
            </a:r>
          </a:p>
        </p:txBody>
      </p:sp>
      <p:sp>
        <p:nvSpPr>
          <p:cNvPr id="17" name="Vrije vorm: vorm 27">
            <a:hlinkClick r:id="rId9" action="ppaction://hlinksldjump"/>
            <a:extLst>
              <a:ext uri="{FF2B5EF4-FFF2-40B4-BE49-F238E27FC236}">
                <a16:creationId xmlns:a16="http://schemas.microsoft.com/office/drawing/2014/main" id="{2E3F71FE-714D-9605-B923-C274BA90DC8D}"/>
              </a:ext>
            </a:extLst>
          </p:cNvPr>
          <p:cNvSpPr/>
          <p:nvPr/>
        </p:nvSpPr>
        <p:spPr>
          <a:xfrm>
            <a:off x="4087750" y="252000"/>
            <a:ext cx="198793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Scope b: Quantification unit</a:t>
            </a:r>
          </a:p>
        </p:txBody>
      </p:sp>
      <p:sp>
        <p:nvSpPr>
          <p:cNvPr id="19" name="Vrije vorm: vorm 29">
            <a:hlinkClick r:id="rId10" action="ppaction://hlinksldjump"/>
            <a:extLst>
              <a:ext uri="{FF2B5EF4-FFF2-40B4-BE49-F238E27FC236}">
                <a16:creationId xmlns:a16="http://schemas.microsoft.com/office/drawing/2014/main" id="{65F84C12-86AF-3258-C2DD-9243F827F35C}"/>
              </a:ext>
            </a:extLst>
          </p:cNvPr>
          <p:cNvSpPr/>
          <p:nvPr/>
        </p:nvSpPr>
        <p:spPr>
          <a:xfrm>
            <a:off x="6119750" y="252000"/>
            <a:ext cx="1852168"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Scope c: Definition FL(W)</a:t>
            </a:r>
          </a:p>
        </p:txBody>
      </p:sp>
      <p:sp>
        <p:nvSpPr>
          <p:cNvPr id="22" name="TextBox 21">
            <a:hlinkClick r:id="" action="ppaction://hlinkshowjump?jump=lastslideviewed"/>
            <a:extLst>
              <a:ext uri="{FF2B5EF4-FFF2-40B4-BE49-F238E27FC236}">
                <a16:creationId xmlns:a16="http://schemas.microsoft.com/office/drawing/2014/main" id="{EDC62F57-4F5C-3711-38B2-CE2339679703}"/>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14" name="Arrow: Right 13">
            <a:hlinkClick r:id="rId11" action="ppaction://hlinksldjump"/>
            <a:extLst>
              <a:ext uri="{FF2B5EF4-FFF2-40B4-BE49-F238E27FC236}">
                <a16:creationId xmlns:a16="http://schemas.microsoft.com/office/drawing/2014/main" id="{AF76C1C7-93D1-1CF9-B79D-1C33FA16D2FF}"/>
              </a:ext>
            </a:extLst>
          </p:cNvPr>
          <p:cNvSpPr/>
          <p:nvPr/>
        </p:nvSpPr>
        <p:spPr>
          <a:xfrm>
            <a:off x="7362613" y="4647600"/>
            <a:ext cx="602827" cy="36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15" name="TextBox 14">
            <a:hlinkClick r:id="rId12" action="ppaction://hlinksldjump"/>
            <a:extLst>
              <a:ext uri="{FF2B5EF4-FFF2-40B4-BE49-F238E27FC236}">
                <a16:creationId xmlns:a16="http://schemas.microsoft.com/office/drawing/2014/main" id="{CED447C2-EB54-D301-282B-55EBF6A0D7D6}"/>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5" name="Tijdelijke aanduiding voor tekst 27">
            <a:extLst>
              <a:ext uri="{FF2B5EF4-FFF2-40B4-BE49-F238E27FC236}">
                <a16:creationId xmlns:a16="http://schemas.microsoft.com/office/drawing/2014/main" id="{52BDB02F-9E81-852B-7F3A-CB8C2F139535}"/>
              </a:ext>
            </a:extLst>
          </p:cNvPr>
          <p:cNvSpPr>
            <a:spLocks noGrp="1"/>
          </p:cNvSpPr>
          <p:nvPr>
            <p:ph type="body" sz="quarter" idx="10"/>
          </p:nvPr>
        </p:nvSpPr>
        <p:spPr>
          <a:xfrm>
            <a:off x="2706688" y="1458913"/>
            <a:ext cx="5856287" cy="477993"/>
          </a:xfrm>
        </p:spPr>
        <p:txBody>
          <a:bodyPr/>
          <a:lstStyle/>
          <a:p>
            <a:r>
              <a:rPr lang="en-US" b="1" dirty="0">
                <a:solidFill>
                  <a:schemeClr val="accent2"/>
                </a:solidFill>
              </a:rPr>
              <a:t>Example 1:</a:t>
            </a:r>
            <a:r>
              <a:rPr lang="en-US" dirty="0"/>
              <a:t> farmer Janssen wants to quantify the food loss of his strawberries </a:t>
            </a:r>
            <a:br>
              <a:rPr lang="en-US" dirty="0"/>
            </a:br>
            <a:r>
              <a:rPr lang="en-US" dirty="0"/>
              <a:t>in the summer season of 2023</a:t>
            </a:r>
            <a:endParaRPr lang="nl-NL" dirty="0"/>
          </a:p>
        </p:txBody>
      </p:sp>
      <p:graphicFrame>
        <p:nvGraphicFramePr>
          <p:cNvPr id="26" name="Table 3">
            <a:extLst>
              <a:ext uri="{FF2B5EF4-FFF2-40B4-BE49-F238E27FC236}">
                <a16:creationId xmlns:a16="http://schemas.microsoft.com/office/drawing/2014/main" id="{D8DB8451-C7E0-33E5-1C5F-577243506856}"/>
              </a:ext>
            </a:extLst>
          </p:cNvPr>
          <p:cNvGraphicFramePr>
            <a:graphicFrameLocks noGrp="1"/>
          </p:cNvGraphicFramePr>
          <p:nvPr>
            <p:extLst>
              <p:ext uri="{D42A27DB-BD31-4B8C-83A1-F6EECF244321}">
                <p14:modId xmlns:p14="http://schemas.microsoft.com/office/powerpoint/2010/main" val="1110493447"/>
              </p:ext>
            </p:extLst>
          </p:nvPr>
        </p:nvGraphicFramePr>
        <p:xfrm>
          <a:off x="2793585" y="2334473"/>
          <a:ext cx="5856287" cy="1724021"/>
        </p:xfrm>
        <a:graphic>
          <a:graphicData uri="http://schemas.openxmlformats.org/drawingml/2006/table">
            <a:tbl>
              <a:tblPr firstRow="1" bandRow="1">
                <a:tableStyleId>{E8034E78-7F5D-4C2E-B375-FC64B27BC917}</a:tableStyleId>
              </a:tblPr>
              <a:tblGrid>
                <a:gridCol w="1121397">
                  <a:extLst>
                    <a:ext uri="{9D8B030D-6E8A-4147-A177-3AD203B41FA5}">
                      <a16:colId xmlns:a16="http://schemas.microsoft.com/office/drawing/2014/main" val="2883043134"/>
                    </a:ext>
                  </a:extLst>
                </a:gridCol>
                <a:gridCol w="1460362">
                  <a:extLst>
                    <a:ext uri="{9D8B030D-6E8A-4147-A177-3AD203B41FA5}">
                      <a16:colId xmlns:a16="http://schemas.microsoft.com/office/drawing/2014/main" val="3678475403"/>
                    </a:ext>
                  </a:extLst>
                </a:gridCol>
                <a:gridCol w="1282359">
                  <a:extLst>
                    <a:ext uri="{9D8B030D-6E8A-4147-A177-3AD203B41FA5}">
                      <a16:colId xmlns:a16="http://schemas.microsoft.com/office/drawing/2014/main" val="1539005281"/>
                    </a:ext>
                  </a:extLst>
                </a:gridCol>
                <a:gridCol w="1992169">
                  <a:extLst>
                    <a:ext uri="{9D8B030D-6E8A-4147-A177-3AD203B41FA5}">
                      <a16:colId xmlns:a16="http://schemas.microsoft.com/office/drawing/2014/main" val="2913553100"/>
                    </a:ext>
                  </a:extLst>
                </a:gridCol>
              </a:tblGrid>
              <a:tr h="310565">
                <a:tc>
                  <a:txBody>
                    <a:bodyPr/>
                    <a:lstStyle/>
                    <a:p>
                      <a:r>
                        <a:rPr lang="en-GB" sz="1200" b="1" dirty="0"/>
                        <a:t>dimension</a:t>
                      </a:r>
                      <a:endParaRPr lang="nl-NL" sz="1200" b="1" dirty="0"/>
                    </a:p>
                  </a:txBody>
                  <a:tcPr marL="126000" anchor="ctr">
                    <a:lnR w="1270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2"/>
                    </a:solidFill>
                  </a:tcPr>
                </a:tc>
                <a:tc>
                  <a:txBody>
                    <a:bodyPr/>
                    <a:lstStyle/>
                    <a:p>
                      <a:r>
                        <a:rPr lang="en-GB" sz="1200" b="1" dirty="0"/>
                        <a:t>Example 1</a:t>
                      </a:r>
                      <a:endParaRPr lang="nl-NL" sz="1200" b="1" dirty="0"/>
                    </a:p>
                  </a:txBody>
                  <a:tcPr marL="12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Example 2</a:t>
                      </a:r>
                      <a:endParaRPr lang="nl-NL" sz="1200" b="1" dirty="0"/>
                    </a:p>
                  </a:txBody>
                  <a:tcPr marL="12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Example 3</a:t>
                      </a:r>
                      <a:endParaRPr lang="nl-NL" sz="1200" b="1" dirty="0"/>
                    </a:p>
                  </a:txBody>
                  <a:tcPr marL="126000" anchor="ctr">
                    <a:lnL w="12700" cap="flat" cmpd="sng" algn="ctr">
                      <a:solidFill>
                        <a:schemeClr val="bg1"/>
                      </a:solidFill>
                      <a:prstDash val="solid"/>
                      <a:round/>
                      <a:headEnd type="none" w="med" len="med"/>
                      <a:tailEnd type="none" w="med" len="med"/>
                    </a:lnL>
                    <a:lnB w="12700"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3059355985"/>
                  </a:ext>
                </a:extLst>
              </a:tr>
              <a:tr h="353364">
                <a:tc>
                  <a:txBody>
                    <a:bodyPr/>
                    <a:lstStyle/>
                    <a:p>
                      <a:r>
                        <a:rPr lang="en-GB" sz="1200" b="0" dirty="0">
                          <a:solidFill>
                            <a:schemeClr val="accent2"/>
                          </a:solidFill>
                        </a:rPr>
                        <a:t>Product</a:t>
                      </a:r>
                      <a:endParaRPr lang="nl-NL" sz="1200" b="0" dirty="0">
                        <a:solidFill>
                          <a:schemeClr val="accent2"/>
                        </a:solidFill>
                      </a:endParaRPr>
                    </a:p>
                  </a:txBody>
                  <a:tcPr marL="126000" anchor="ct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GB" sz="1200" b="0" dirty="0">
                          <a:solidFill>
                            <a:schemeClr val="tx1"/>
                          </a:solidFill>
                        </a:rPr>
                        <a:t>Strawberry</a:t>
                      </a:r>
                      <a:endParaRPr lang="nl-NL" sz="1200" b="0" dirty="0">
                        <a:solidFill>
                          <a:schemeClr val="tx1"/>
                        </a:solidFill>
                      </a:endParaRPr>
                    </a:p>
                  </a:txBody>
                  <a:tcPr marL="126000" anchor="ct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GB" sz="1200" b="0" dirty="0">
                          <a:solidFill>
                            <a:schemeClr val="tx1"/>
                          </a:solidFill>
                        </a:rPr>
                        <a:t>Sea fish</a:t>
                      </a:r>
                      <a:endParaRPr lang="nl-NL" sz="1200" b="0" dirty="0">
                        <a:solidFill>
                          <a:schemeClr val="tx1"/>
                        </a:solidFill>
                      </a:endParaRPr>
                    </a:p>
                  </a:txBody>
                  <a:tcPr marL="126000" anchor="ct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GB" sz="1200" b="0" dirty="0">
                          <a:solidFill>
                            <a:schemeClr val="tx1"/>
                          </a:solidFill>
                        </a:rPr>
                        <a:t>Fruit &amp; vegetables</a:t>
                      </a:r>
                      <a:endParaRPr lang="nl-NL" sz="1200" b="0" dirty="0">
                        <a:solidFill>
                          <a:schemeClr val="tx1"/>
                        </a:solidFill>
                      </a:endParaRPr>
                    </a:p>
                  </a:txBody>
                  <a:tcPr marL="126000" anchor="ct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289038"/>
                  </a:ext>
                </a:extLst>
              </a:tr>
              <a:tr h="353364">
                <a:tc>
                  <a:txBody>
                    <a:bodyPr/>
                    <a:lstStyle/>
                    <a:p>
                      <a:r>
                        <a:rPr lang="en-GB" sz="1200" b="0" dirty="0">
                          <a:solidFill>
                            <a:schemeClr val="accent2"/>
                          </a:solidFill>
                        </a:rPr>
                        <a:t>Boundary</a:t>
                      </a:r>
                      <a:endParaRPr lang="nl-NL" sz="1200" b="0" dirty="0">
                        <a:solidFill>
                          <a:schemeClr val="accent2"/>
                        </a:solidFill>
                      </a:endParaRPr>
                    </a:p>
                  </a:txBody>
                  <a:tcPr marL="12600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GB" sz="1200" b="0" dirty="0">
                          <a:solidFill>
                            <a:schemeClr val="tx1"/>
                          </a:solidFill>
                        </a:rPr>
                        <a:t>Farm location</a:t>
                      </a:r>
                      <a:endParaRPr lang="nl-NL" sz="1200" b="0" dirty="0">
                        <a:solidFill>
                          <a:schemeClr val="tx1"/>
                        </a:solidFill>
                      </a:endParaRPr>
                    </a:p>
                  </a:txBody>
                  <a:tcPr marL="12600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GB" sz="1200" b="0" dirty="0">
                          <a:solidFill>
                            <a:schemeClr val="tx1"/>
                          </a:solidFill>
                        </a:rPr>
                        <a:t>IJmuiden</a:t>
                      </a:r>
                      <a:endParaRPr lang="nl-NL" sz="1200" b="0" dirty="0">
                        <a:solidFill>
                          <a:schemeClr val="tx1"/>
                        </a:solidFill>
                      </a:endParaRPr>
                    </a:p>
                  </a:txBody>
                  <a:tcPr marL="12600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GB" sz="1200" b="0" dirty="0">
                          <a:solidFill>
                            <a:schemeClr val="tx1"/>
                          </a:solidFill>
                        </a:rPr>
                        <a:t>NL</a:t>
                      </a:r>
                      <a:endParaRPr lang="nl-NL" sz="1200" b="0" dirty="0">
                        <a:solidFill>
                          <a:schemeClr val="tx1"/>
                        </a:solidFill>
                      </a:endParaRPr>
                    </a:p>
                  </a:txBody>
                  <a:tcPr marL="12600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4282412"/>
                  </a:ext>
                </a:extLst>
              </a:tr>
              <a:tr h="353364">
                <a:tc>
                  <a:txBody>
                    <a:bodyPr/>
                    <a:lstStyle/>
                    <a:p>
                      <a:r>
                        <a:rPr lang="en-GB" sz="1200" b="0" dirty="0">
                          <a:solidFill>
                            <a:schemeClr val="accent2"/>
                          </a:solidFill>
                        </a:rPr>
                        <a:t>SCL</a:t>
                      </a:r>
                      <a:endParaRPr lang="nl-NL" sz="1200" b="0" dirty="0">
                        <a:solidFill>
                          <a:schemeClr val="accent2"/>
                        </a:solidFill>
                      </a:endParaRPr>
                    </a:p>
                  </a:txBody>
                  <a:tcPr marL="12600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GB" sz="1200" b="0" dirty="0">
                          <a:solidFill>
                            <a:schemeClr val="tx1"/>
                          </a:solidFill>
                        </a:rPr>
                        <a:t>Farm Janssen</a:t>
                      </a:r>
                      <a:endParaRPr lang="nl-NL" sz="1200" b="0" dirty="0">
                        <a:solidFill>
                          <a:schemeClr val="tx1"/>
                        </a:solidFill>
                      </a:endParaRPr>
                    </a:p>
                  </a:txBody>
                  <a:tcPr marL="12600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GB" sz="1200" b="0" dirty="0">
                          <a:solidFill>
                            <a:schemeClr val="tx1"/>
                          </a:solidFill>
                        </a:rPr>
                        <a:t>Fish market</a:t>
                      </a:r>
                      <a:endParaRPr lang="nl-NL" sz="1200" b="0" dirty="0">
                        <a:solidFill>
                          <a:schemeClr val="tx1"/>
                        </a:solidFill>
                      </a:endParaRPr>
                    </a:p>
                  </a:txBody>
                  <a:tcPr marL="12600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GB" sz="1200" b="0" dirty="0">
                          <a:solidFill>
                            <a:schemeClr val="tx1"/>
                          </a:solidFill>
                        </a:rPr>
                        <a:t>Wholesale sector</a:t>
                      </a:r>
                      <a:endParaRPr lang="nl-NL" sz="1200" b="0" dirty="0">
                        <a:solidFill>
                          <a:schemeClr val="tx1"/>
                        </a:solidFill>
                      </a:endParaRPr>
                    </a:p>
                  </a:txBody>
                  <a:tcPr marL="12600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8232092"/>
                  </a:ext>
                </a:extLst>
              </a:tr>
              <a:tr h="353364">
                <a:tc>
                  <a:txBody>
                    <a:bodyPr/>
                    <a:lstStyle/>
                    <a:p>
                      <a:r>
                        <a:rPr lang="en-GB" sz="1200" b="0" dirty="0">
                          <a:solidFill>
                            <a:schemeClr val="accent2"/>
                          </a:solidFill>
                        </a:rPr>
                        <a:t>Time</a:t>
                      </a:r>
                      <a:endParaRPr lang="nl-NL" sz="1200" b="0" dirty="0">
                        <a:solidFill>
                          <a:schemeClr val="accent2"/>
                        </a:solidFill>
                      </a:endParaRPr>
                    </a:p>
                  </a:txBody>
                  <a:tcPr marL="126000" anchor="ctr">
                    <a:lnT w="6350" cap="flat" cmpd="sng" algn="ctr">
                      <a:solidFill>
                        <a:schemeClr val="tx1"/>
                      </a:solidFill>
                      <a:prstDash val="solid"/>
                      <a:round/>
                      <a:headEnd type="none" w="med" len="med"/>
                      <a:tailEnd type="none" w="med" len="med"/>
                    </a:lnT>
                    <a:noFill/>
                  </a:tcPr>
                </a:tc>
                <a:tc>
                  <a:txBody>
                    <a:bodyPr/>
                    <a:lstStyle/>
                    <a:p>
                      <a:r>
                        <a:rPr lang="en-GB" sz="1200" b="0" dirty="0">
                          <a:solidFill>
                            <a:schemeClr val="tx1"/>
                          </a:solidFill>
                        </a:rPr>
                        <a:t>Summer 2023</a:t>
                      </a:r>
                      <a:endParaRPr lang="nl-NL" sz="1200" b="0" dirty="0">
                        <a:solidFill>
                          <a:schemeClr val="tx1"/>
                        </a:solidFill>
                      </a:endParaRPr>
                    </a:p>
                  </a:txBody>
                  <a:tcPr marL="126000" anchor="ctr">
                    <a:lnT w="6350" cap="flat" cmpd="sng" algn="ctr">
                      <a:solidFill>
                        <a:schemeClr val="tx1"/>
                      </a:solidFill>
                      <a:prstDash val="solid"/>
                      <a:round/>
                      <a:headEnd type="none" w="med" len="med"/>
                      <a:tailEnd type="none" w="med" len="med"/>
                    </a:lnT>
                    <a:noFill/>
                  </a:tcPr>
                </a:tc>
                <a:tc>
                  <a:txBody>
                    <a:bodyPr/>
                    <a:lstStyle/>
                    <a:p>
                      <a:r>
                        <a:rPr lang="en-GB" sz="1200" b="0" dirty="0">
                          <a:solidFill>
                            <a:schemeClr val="tx1"/>
                          </a:solidFill>
                        </a:rPr>
                        <a:t>2023</a:t>
                      </a:r>
                      <a:endParaRPr lang="nl-NL" sz="1200" b="0" dirty="0">
                        <a:solidFill>
                          <a:schemeClr val="tx1"/>
                        </a:solidFill>
                      </a:endParaRPr>
                    </a:p>
                  </a:txBody>
                  <a:tcPr marL="126000" anchor="ctr">
                    <a:lnT w="6350" cap="flat" cmpd="sng" algn="ctr">
                      <a:solidFill>
                        <a:schemeClr val="tx1"/>
                      </a:solidFill>
                      <a:prstDash val="solid"/>
                      <a:round/>
                      <a:headEnd type="none" w="med" len="med"/>
                      <a:tailEnd type="none" w="med" len="med"/>
                    </a:lnT>
                    <a:noFill/>
                  </a:tcPr>
                </a:tc>
                <a:tc>
                  <a:txBody>
                    <a:bodyPr/>
                    <a:lstStyle/>
                    <a:p>
                      <a:r>
                        <a:rPr lang="en-GB" sz="1200" b="0" dirty="0">
                          <a:solidFill>
                            <a:schemeClr val="tx1"/>
                          </a:solidFill>
                        </a:rPr>
                        <a:t>2023</a:t>
                      </a:r>
                      <a:endParaRPr lang="nl-NL" sz="1200" b="0" dirty="0">
                        <a:solidFill>
                          <a:schemeClr val="tx1"/>
                        </a:solidFill>
                      </a:endParaRPr>
                    </a:p>
                  </a:txBody>
                  <a:tcPr marL="126000" anchor="ctr">
                    <a:lnT w="63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920457926"/>
                  </a:ext>
                </a:extLst>
              </a:tr>
            </a:tbl>
          </a:graphicData>
        </a:graphic>
      </p:graphicFrame>
      <p:sp>
        <p:nvSpPr>
          <p:cNvPr id="27" name="Rechthoek 31">
            <a:extLst>
              <a:ext uri="{FF2B5EF4-FFF2-40B4-BE49-F238E27FC236}">
                <a16:creationId xmlns:a16="http://schemas.microsoft.com/office/drawing/2014/main" id="{9B0196ED-D624-5C0A-2E5A-5AF4EE8109E5}"/>
              </a:ext>
            </a:extLst>
          </p:cNvPr>
          <p:cNvSpPr/>
          <p:nvPr/>
        </p:nvSpPr>
        <p:spPr>
          <a:xfrm>
            <a:off x="3909848" y="2324299"/>
            <a:ext cx="1459437" cy="173419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algn="ctr"/>
            <a:endParaRPr lang="nl-NL" sz="1400" dirty="0">
              <a:solidFill>
                <a:schemeClr val="tx1"/>
              </a:solidFill>
            </a:endParaRPr>
          </a:p>
        </p:txBody>
      </p:sp>
      <p:sp>
        <p:nvSpPr>
          <p:cNvPr id="4" name="Slide Number Placeholder 3">
            <a:extLst>
              <a:ext uri="{FF2B5EF4-FFF2-40B4-BE49-F238E27FC236}">
                <a16:creationId xmlns:a16="http://schemas.microsoft.com/office/drawing/2014/main" id="{CDEC82A2-FE27-94CA-6A77-144AAD34421A}"/>
              </a:ext>
            </a:extLst>
          </p:cNvPr>
          <p:cNvSpPr>
            <a:spLocks noGrp="1"/>
          </p:cNvSpPr>
          <p:nvPr>
            <p:ph type="sldNum" sz="quarter" idx="11"/>
          </p:nvPr>
        </p:nvSpPr>
        <p:spPr/>
        <p:txBody>
          <a:bodyPr/>
          <a:lstStyle/>
          <a:p>
            <a:fld id="{F25965E0-7062-474C-8671-DB3A3CE669B0}" type="slidenum">
              <a:rPr lang="nl-NL" smtClean="0"/>
              <a:pPr/>
              <a:t>18</a:t>
            </a:fld>
            <a:endParaRPr lang="nl-NL" dirty="0"/>
          </a:p>
        </p:txBody>
      </p:sp>
    </p:spTree>
    <p:extLst>
      <p:ext uri="{BB962C8B-B14F-4D97-AF65-F5344CB8AC3E}">
        <p14:creationId xmlns:p14="http://schemas.microsoft.com/office/powerpoint/2010/main" val="3397072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78594823-7E54-0A3E-FE2B-CC025B62E5D2}"/>
              </a:ext>
            </a:extLst>
          </p:cNvPr>
          <p:cNvSpPr>
            <a:spLocks noGrp="1"/>
          </p:cNvSpPr>
          <p:nvPr>
            <p:ph type="body" sz="quarter" idx="10"/>
          </p:nvPr>
        </p:nvSpPr>
        <p:spPr>
          <a:xfrm>
            <a:off x="2707274" y="1459473"/>
            <a:ext cx="5855993" cy="2471305"/>
          </a:xfrm>
        </p:spPr>
        <p:txBody>
          <a:bodyPr/>
          <a:lstStyle/>
          <a:p>
            <a:pPr lvl="1"/>
            <a:r>
              <a:rPr lang="en-US" dirty="0"/>
              <a:t>Note that for every choice in the focus (product, SCL, etc.) more selections can be made, e.g., for you want to quantify FL for mango and banana.</a:t>
            </a:r>
            <a:br>
              <a:rPr lang="en-US" dirty="0"/>
            </a:br>
            <a:r>
              <a:rPr lang="en-US" dirty="0"/>
              <a:t>In that case, the quantification of FL will be treated separately per product. It is then very likely that there is overlap between the approaches when this protocol is applied. </a:t>
            </a:r>
          </a:p>
          <a:p>
            <a:pPr lvl="1"/>
            <a:r>
              <a:rPr lang="en-US" dirty="0"/>
              <a:t>The user can combine wherever appropriate.</a:t>
            </a:r>
          </a:p>
          <a:p>
            <a:pPr lvl="1"/>
            <a:r>
              <a:rPr lang="en-US" dirty="0"/>
              <a:t>This holds for all focus items with more than 1 selection.</a:t>
            </a:r>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US" dirty="0"/>
              <a:t>Remark</a:t>
            </a:r>
          </a:p>
        </p:txBody>
      </p:sp>
      <p:sp>
        <p:nvSpPr>
          <p:cNvPr id="7" name="Rechthoek 6">
            <a:hlinkClick r:id="rId2" action="ppaction://hlinksldjump"/>
            <a:extLst>
              <a:ext uri="{FF2B5EF4-FFF2-40B4-BE49-F238E27FC236}">
                <a16:creationId xmlns:a16="http://schemas.microsoft.com/office/drawing/2014/main" id="{BC251ECF-4161-AEEF-3BBB-A31654876A72}"/>
              </a:ext>
            </a:extLst>
          </p:cNvPr>
          <p:cNvSpPr/>
          <p:nvPr/>
        </p:nvSpPr>
        <p:spPr>
          <a:xfrm>
            <a:off x="381000" y="115583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8" name="Rechthoek 7">
            <a:hlinkClick r:id="rId3" action="ppaction://hlinksldjump"/>
            <a:extLst>
              <a:ext uri="{FF2B5EF4-FFF2-40B4-BE49-F238E27FC236}">
                <a16:creationId xmlns:a16="http://schemas.microsoft.com/office/drawing/2014/main" id="{01C7EB31-B981-E465-EF88-FEBE28418E24}"/>
              </a:ext>
            </a:extLst>
          </p:cNvPr>
          <p:cNvSpPr/>
          <p:nvPr/>
        </p:nvSpPr>
        <p:spPr>
          <a:xfrm>
            <a:off x="381000" y="164862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4" action="ppaction://hlinksldjump"/>
            <a:extLst>
              <a:ext uri="{FF2B5EF4-FFF2-40B4-BE49-F238E27FC236}">
                <a16:creationId xmlns:a16="http://schemas.microsoft.com/office/drawing/2014/main" id="{06C043D2-AF20-9080-C5CF-5AF23FF7FF7B}"/>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5" action="ppaction://hlinksldjump"/>
            <a:extLst>
              <a:ext uri="{FF2B5EF4-FFF2-40B4-BE49-F238E27FC236}">
                <a16:creationId xmlns:a16="http://schemas.microsoft.com/office/drawing/2014/main" id="{6EA2DAB3-D62F-33BA-6BEB-A84E7B4A7DBD}"/>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2" name="Pijl: vijfhoek 18">
            <a:hlinkClick r:id="rId6" action="ppaction://hlinksldjump"/>
            <a:extLst>
              <a:ext uri="{FF2B5EF4-FFF2-40B4-BE49-F238E27FC236}">
                <a16:creationId xmlns:a16="http://schemas.microsoft.com/office/drawing/2014/main" id="{77DF2067-2696-FA24-F6F3-620C53274016}"/>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5" name="Rechthoek 6">
            <a:hlinkClick r:id="rId7" action="ppaction://hlinksldjump"/>
            <a:extLst>
              <a:ext uri="{FF2B5EF4-FFF2-40B4-BE49-F238E27FC236}">
                <a16:creationId xmlns:a16="http://schemas.microsoft.com/office/drawing/2014/main" id="{31F648A3-99E4-5B76-2D74-E38A92EB1BFD}"/>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6" name="Vrije vorm: vorm 26">
            <a:hlinkClick r:id="rId8" action="ppaction://hlinksldjump"/>
            <a:extLst>
              <a:ext uri="{FF2B5EF4-FFF2-40B4-BE49-F238E27FC236}">
                <a16:creationId xmlns:a16="http://schemas.microsoft.com/office/drawing/2014/main" id="{A94F7151-7583-51C3-62CD-E4A61DDF266F}"/>
              </a:ext>
            </a:extLst>
          </p:cNvPr>
          <p:cNvSpPr/>
          <p:nvPr/>
        </p:nvSpPr>
        <p:spPr>
          <a:xfrm>
            <a:off x="2574390" y="252000"/>
            <a:ext cx="146929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Scope a: Focus</a:t>
            </a:r>
          </a:p>
        </p:txBody>
      </p:sp>
      <p:sp>
        <p:nvSpPr>
          <p:cNvPr id="17" name="Vrije vorm: vorm 27">
            <a:hlinkClick r:id="rId9" action="ppaction://hlinksldjump"/>
            <a:extLst>
              <a:ext uri="{FF2B5EF4-FFF2-40B4-BE49-F238E27FC236}">
                <a16:creationId xmlns:a16="http://schemas.microsoft.com/office/drawing/2014/main" id="{2E3F71FE-714D-9605-B923-C274BA90DC8D}"/>
              </a:ext>
            </a:extLst>
          </p:cNvPr>
          <p:cNvSpPr/>
          <p:nvPr/>
        </p:nvSpPr>
        <p:spPr>
          <a:xfrm>
            <a:off x="4087750" y="252000"/>
            <a:ext cx="198793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Scope b: Quantification unit</a:t>
            </a:r>
          </a:p>
        </p:txBody>
      </p:sp>
      <p:sp>
        <p:nvSpPr>
          <p:cNvPr id="19" name="Vrije vorm: vorm 29">
            <a:hlinkClick r:id="rId10" action="ppaction://hlinksldjump"/>
            <a:extLst>
              <a:ext uri="{FF2B5EF4-FFF2-40B4-BE49-F238E27FC236}">
                <a16:creationId xmlns:a16="http://schemas.microsoft.com/office/drawing/2014/main" id="{65F84C12-86AF-3258-C2DD-9243F827F35C}"/>
              </a:ext>
            </a:extLst>
          </p:cNvPr>
          <p:cNvSpPr/>
          <p:nvPr/>
        </p:nvSpPr>
        <p:spPr>
          <a:xfrm>
            <a:off x="6119750" y="252000"/>
            <a:ext cx="1852168"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Scope c: Definition FL(W)</a:t>
            </a:r>
          </a:p>
        </p:txBody>
      </p:sp>
      <p:sp>
        <p:nvSpPr>
          <p:cNvPr id="20" name="TextBox 19">
            <a:extLst>
              <a:ext uri="{FF2B5EF4-FFF2-40B4-BE49-F238E27FC236}">
                <a16:creationId xmlns:a16="http://schemas.microsoft.com/office/drawing/2014/main" id="{676981A8-E84B-6A43-BE11-355B2E9AF917}"/>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22" name="TextBox 21">
            <a:hlinkClick r:id="" action="ppaction://hlinkshowjump?jump=lastslideviewed"/>
            <a:extLst>
              <a:ext uri="{FF2B5EF4-FFF2-40B4-BE49-F238E27FC236}">
                <a16:creationId xmlns:a16="http://schemas.microsoft.com/office/drawing/2014/main" id="{EDC62F57-4F5C-3711-38B2-CE2339679703}"/>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4" name="TextBox 3">
            <a:hlinkClick r:id="rId11" action="ppaction://hlinksldjump"/>
            <a:extLst>
              <a:ext uri="{FF2B5EF4-FFF2-40B4-BE49-F238E27FC236}">
                <a16:creationId xmlns:a16="http://schemas.microsoft.com/office/drawing/2014/main" id="{AE127365-B035-321B-DF31-00CFC2D0B934}"/>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1"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1" name="Slide Number Placeholder 10">
            <a:extLst>
              <a:ext uri="{FF2B5EF4-FFF2-40B4-BE49-F238E27FC236}">
                <a16:creationId xmlns:a16="http://schemas.microsoft.com/office/drawing/2014/main" id="{4EF1019C-5984-47A8-46DE-11B61FE36676}"/>
              </a:ext>
            </a:extLst>
          </p:cNvPr>
          <p:cNvSpPr>
            <a:spLocks noGrp="1"/>
          </p:cNvSpPr>
          <p:nvPr>
            <p:ph type="sldNum" sz="quarter" idx="11"/>
          </p:nvPr>
        </p:nvSpPr>
        <p:spPr/>
        <p:txBody>
          <a:bodyPr/>
          <a:lstStyle/>
          <a:p>
            <a:fld id="{F25965E0-7062-474C-8671-DB3A3CE669B0}" type="slidenum">
              <a:rPr lang="nl-NL" smtClean="0"/>
              <a:pPr/>
              <a:t>19</a:t>
            </a:fld>
            <a:endParaRPr lang="nl-NL" dirty="0"/>
          </a:p>
        </p:txBody>
      </p:sp>
    </p:spTree>
    <p:extLst>
      <p:ext uri="{BB962C8B-B14F-4D97-AF65-F5344CB8AC3E}">
        <p14:creationId xmlns:p14="http://schemas.microsoft.com/office/powerpoint/2010/main" val="3583485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9BFF51-AF4C-2BB9-282C-00855EA0DDA4}"/>
              </a:ext>
            </a:extLst>
          </p:cNvPr>
          <p:cNvSpPr>
            <a:spLocks noGrp="1"/>
          </p:cNvSpPr>
          <p:nvPr>
            <p:ph type="body" sz="quarter" idx="10"/>
          </p:nvPr>
        </p:nvSpPr>
        <p:spPr>
          <a:xfrm>
            <a:off x="2707274" y="1459473"/>
            <a:ext cx="5855993" cy="2471305"/>
          </a:xfrm>
        </p:spPr>
        <p:txBody>
          <a:bodyPr/>
          <a:lstStyle/>
          <a:p>
            <a:pPr lvl="1"/>
            <a:r>
              <a:rPr lang="en-GB" dirty="0"/>
              <a:t>is on the agenda in NL, EU (legal targets are coming!) and worldwide</a:t>
            </a:r>
          </a:p>
          <a:p>
            <a:pPr lvl="1"/>
            <a:r>
              <a:rPr lang="en-GB" dirty="0"/>
              <a:t>can be complex to quantify</a:t>
            </a:r>
          </a:p>
          <a:p>
            <a:pPr lvl="1"/>
            <a:r>
              <a:rPr lang="en-GB" dirty="0"/>
              <a:t>quantification is necessary to act effectively (hot spots)</a:t>
            </a:r>
          </a:p>
          <a:p>
            <a:pPr lvl="1"/>
            <a:r>
              <a:rPr lang="en-GB" dirty="0"/>
              <a:t>quantification provides insight in ROI with respect to reduction measures (business case)</a:t>
            </a:r>
          </a:p>
          <a:p>
            <a:endParaRPr lang="en-GB" dirty="0"/>
          </a:p>
          <a:p>
            <a:r>
              <a:rPr lang="en-GB" dirty="0"/>
              <a:t>This tool is based on the WRI FLW protocol and created to accommodate stakeholders to quantify food loss in the context that is described above</a:t>
            </a:r>
          </a:p>
          <a:p>
            <a:endParaRPr lang="nl-NL" dirty="0"/>
          </a:p>
        </p:txBody>
      </p:sp>
      <p:sp>
        <p:nvSpPr>
          <p:cNvPr id="7" name="Title 6">
            <a:extLst>
              <a:ext uri="{FF2B5EF4-FFF2-40B4-BE49-F238E27FC236}">
                <a16:creationId xmlns:a16="http://schemas.microsoft.com/office/drawing/2014/main" id="{EAC7104E-238B-2D33-0D82-21D93615AAEB}"/>
              </a:ext>
            </a:extLst>
          </p:cNvPr>
          <p:cNvSpPr>
            <a:spLocks noGrp="1"/>
          </p:cNvSpPr>
          <p:nvPr>
            <p:ph type="title"/>
          </p:nvPr>
        </p:nvSpPr>
        <p:spPr>
          <a:xfrm>
            <a:off x="2707274" y="950400"/>
            <a:ext cx="5855993" cy="335963"/>
          </a:xfrm>
        </p:spPr>
        <p:txBody>
          <a:bodyPr/>
          <a:lstStyle/>
          <a:p>
            <a:r>
              <a:rPr lang="en-US" dirty="0"/>
              <a:t>Food loss (and waste)</a:t>
            </a:r>
          </a:p>
        </p:txBody>
      </p:sp>
      <p:sp>
        <p:nvSpPr>
          <p:cNvPr id="5" name="Arrow: Right 4">
            <a:hlinkClick r:id="" action="ppaction://hlinkshowjump?jump=nextslide"/>
            <a:extLst>
              <a:ext uri="{FF2B5EF4-FFF2-40B4-BE49-F238E27FC236}">
                <a16:creationId xmlns:a16="http://schemas.microsoft.com/office/drawing/2014/main" id="{714891D1-26B3-02A4-0850-BB9D4BC30FAF}"/>
              </a:ext>
            </a:extLst>
          </p:cNvPr>
          <p:cNvSpPr/>
          <p:nvPr/>
        </p:nvSpPr>
        <p:spPr>
          <a:xfrm>
            <a:off x="7362613" y="4647600"/>
            <a:ext cx="602827" cy="36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9" name="Rechthoek 8">
            <a:extLst>
              <a:ext uri="{FF2B5EF4-FFF2-40B4-BE49-F238E27FC236}">
                <a16:creationId xmlns:a16="http://schemas.microsoft.com/office/drawing/2014/main" id="{6C5D28DE-DAEA-DB30-F5B6-B974786E3945}"/>
              </a:ext>
            </a:extLst>
          </p:cNvPr>
          <p:cNvSpPr/>
          <p:nvPr/>
        </p:nvSpPr>
        <p:spPr>
          <a:xfrm>
            <a:off x="381000" y="171450"/>
            <a:ext cx="1763308" cy="3176108"/>
          </a:xfrm>
          <a:prstGeom prst="rect">
            <a:avLst/>
          </a:prstGeom>
          <a:gradFill>
            <a:gsLst>
              <a:gs pos="0">
                <a:schemeClr val="accent2"/>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endParaRPr lang="nl-NL" sz="1400" dirty="0">
              <a:solidFill>
                <a:schemeClr val="tx1"/>
              </a:solidFill>
            </a:endParaRPr>
          </a:p>
        </p:txBody>
      </p:sp>
      <p:sp>
        <p:nvSpPr>
          <p:cNvPr id="10" name="TextBox 9">
            <a:extLst>
              <a:ext uri="{FF2B5EF4-FFF2-40B4-BE49-F238E27FC236}">
                <a16:creationId xmlns:a16="http://schemas.microsoft.com/office/drawing/2014/main" id="{9BC24A64-B4AD-FA81-CD62-D765F2D5F925}"/>
              </a:ext>
            </a:extLst>
          </p:cNvPr>
          <p:cNvSpPr txBox="1"/>
          <p:nvPr/>
        </p:nvSpPr>
        <p:spPr>
          <a:xfrm>
            <a:off x="381000" y="178142"/>
            <a:ext cx="1763308" cy="323165"/>
          </a:xfrm>
          <a:prstGeom prst="rect">
            <a:avLst/>
          </a:prstGeom>
          <a:noFill/>
        </p:spPr>
        <p:txBody>
          <a:bodyPr wrap="square" rtlCol="0">
            <a:spAutoFit/>
          </a:bodyPr>
          <a:lstStyle/>
          <a:p>
            <a:pPr algn="ctr">
              <a:lnSpc>
                <a:spcPts val="1800"/>
              </a:lnSpc>
            </a:pPr>
            <a:r>
              <a:rPr lang="en-GB" sz="1500" b="1" dirty="0">
                <a:solidFill>
                  <a:schemeClr val="bg1"/>
                </a:solidFill>
                <a:latin typeface="+mn-lt"/>
              </a:rPr>
              <a:t>FL quantification</a:t>
            </a:r>
            <a:endParaRPr lang="nl-NL" sz="1500" b="1" dirty="0">
              <a:solidFill>
                <a:schemeClr val="bg1"/>
              </a:solidFill>
              <a:latin typeface="+mn-lt"/>
            </a:endParaRPr>
          </a:p>
        </p:txBody>
      </p:sp>
      <p:sp>
        <p:nvSpPr>
          <p:cNvPr id="11" name="TextBox 7">
            <a:extLst>
              <a:ext uri="{FF2B5EF4-FFF2-40B4-BE49-F238E27FC236}">
                <a16:creationId xmlns:a16="http://schemas.microsoft.com/office/drawing/2014/main" id="{82022A5F-4336-CE97-6875-2390B14606D7}"/>
              </a:ext>
            </a:extLst>
          </p:cNvPr>
          <p:cNvSpPr txBox="1"/>
          <p:nvPr/>
        </p:nvSpPr>
        <p:spPr>
          <a:xfrm>
            <a:off x="384850" y="463314"/>
            <a:ext cx="1755609" cy="323165"/>
          </a:xfrm>
          <a:prstGeom prst="rect">
            <a:avLst/>
          </a:prstGeom>
          <a:noFill/>
        </p:spPr>
        <p:txBody>
          <a:bodyPr wrap="none" rtlCol="0">
            <a:spAutoFit/>
          </a:bodyPr>
          <a:lstStyle/>
          <a:p>
            <a:pPr algn="ctr">
              <a:lnSpc>
                <a:spcPts val="1800"/>
              </a:lnSpc>
            </a:pPr>
            <a:r>
              <a:rPr lang="en-GB" sz="1600" dirty="0">
                <a:solidFill>
                  <a:schemeClr val="bg1"/>
                </a:solidFill>
                <a:latin typeface="+mn-lt"/>
              </a:rPr>
              <a:t>INTRODUCTION</a:t>
            </a:r>
            <a:endParaRPr lang="nl-NL" sz="1600" dirty="0">
              <a:solidFill>
                <a:schemeClr val="bg1"/>
              </a:solidFill>
              <a:latin typeface="+mn-lt"/>
            </a:endParaRPr>
          </a:p>
        </p:txBody>
      </p:sp>
      <p:pic>
        <p:nvPicPr>
          <p:cNvPr id="12" name="Picture 2" descr="Food waste: who is responsible?">
            <a:extLst>
              <a:ext uri="{FF2B5EF4-FFF2-40B4-BE49-F238E27FC236}">
                <a16:creationId xmlns:a16="http://schemas.microsoft.com/office/drawing/2014/main" id="{967C3FED-9BDC-CA14-2891-72F64F6A2C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410465"/>
            <a:ext cx="1763308" cy="106787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2CC6C64-AF96-DD30-E08C-26723DD2C108}"/>
              </a:ext>
            </a:extLst>
          </p:cNvPr>
          <p:cNvSpPr>
            <a:spLocks noGrp="1"/>
          </p:cNvSpPr>
          <p:nvPr>
            <p:ph type="sldNum" sz="quarter" idx="11"/>
          </p:nvPr>
        </p:nvSpPr>
        <p:spPr/>
        <p:txBody>
          <a:bodyPr/>
          <a:lstStyle/>
          <a:p>
            <a:fld id="{F25965E0-7062-474C-8671-DB3A3CE669B0}" type="slidenum">
              <a:rPr lang="nl-NL" smtClean="0"/>
              <a:pPr/>
              <a:t>2</a:t>
            </a:fld>
            <a:endParaRPr lang="nl-NL" dirty="0"/>
          </a:p>
        </p:txBody>
      </p:sp>
    </p:spTree>
    <p:extLst>
      <p:ext uri="{BB962C8B-B14F-4D97-AF65-F5344CB8AC3E}">
        <p14:creationId xmlns:p14="http://schemas.microsoft.com/office/powerpoint/2010/main" val="2559617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9071F-7314-3F90-0AE2-DA0DC7399160}"/>
              </a:ext>
            </a:extLst>
          </p:cNvPr>
          <p:cNvSpPr>
            <a:spLocks noGrp="1"/>
          </p:cNvSpPr>
          <p:nvPr>
            <p:ph type="body" sz="quarter" idx="10"/>
          </p:nvPr>
        </p:nvSpPr>
        <p:spPr>
          <a:xfrm>
            <a:off x="2707274" y="1459473"/>
            <a:ext cx="5855993" cy="2471305"/>
          </a:xfrm>
        </p:spPr>
        <p:txBody>
          <a:bodyPr/>
          <a:lstStyle/>
          <a:p>
            <a:r>
              <a:rPr lang="en-GB" dirty="0"/>
              <a:t>In FLW quantification practice, there are three major </a:t>
            </a:r>
            <a:r>
              <a:rPr lang="en-GB" dirty="0">
                <a:solidFill>
                  <a:schemeClr val="accent2"/>
                </a:solidFill>
              </a:rPr>
              <a:t>quantification units</a:t>
            </a:r>
            <a:r>
              <a:rPr lang="en-GB" dirty="0"/>
              <a:t>: </a:t>
            </a:r>
          </a:p>
          <a:p>
            <a:pPr marL="228600" indent="-228600">
              <a:buClr>
                <a:schemeClr val="accent2"/>
              </a:buClr>
              <a:buSzPct val="100000"/>
              <a:buFont typeface="+mj-lt"/>
              <a:buAutoNum type="arabicPeriod"/>
            </a:pPr>
            <a:r>
              <a:rPr lang="en-GB" dirty="0"/>
              <a:t>Weight (kg, tons, </a:t>
            </a:r>
            <a:r>
              <a:rPr lang="en-GB" dirty="0" err="1"/>
              <a:t>Mtons</a:t>
            </a:r>
            <a:r>
              <a:rPr lang="en-GB" dirty="0"/>
              <a:t>, …) </a:t>
            </a:r>
          </a:p>
          <a:p>
            <a:pPr marL="228600" indent="-228600">
              <a:buClr>
                <a:schemeClr val="accent2"/>
              </a:buClr>
              <a:buSzPct val="100000"/>
              <a:buFont typeface="+mj-lt"/>
              <a:buAutoNum type="arabicPeriod"/>
            </a:pPr>
            <a:r>
              <a:rPr lang="nl-NL" dirty="0"/>
              <a:t>% of </a:t>
            </a:r>
            <a:r>
              <a:rPr lang="nl-NL" dirty="0" err="1"/>
              <a:t>production</a:t>
            </a:r>
            <a:r>
              <a:rPr lang="nl-NL" dirty="0"/>
              <a:t>/</a:t>
            </a:r>
            <a:r>
              <a:rPr lang="nl-NL" dirty="0" err="1"/>
              <a:t>inputs</a:t>
            </a:r>
            <a:endParaRPr lang="nl-NL" dirty="0"/>
          </a:p>
          <a:p>
            <a:pPr marL="228600" indent="-228600">
              <a:buClr>
                <a:schemeClr val="accent2"/>
              </a:buClr>
              <a:buSzPct val="100000"/>
              <a:buFont typeface="+mj-lt"/>
              <a:buAutoNum type="arabicPeriod"/>
            </a:pPr>
            <a:r>
              <a:rPr lang="nl-NL" dirty="0"/>
              <a:t>Value (money)</a:t>
            </a:r>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US" dirty="0"/>
              <a:t>Step 2b) Decide on the </a:t>
            </a:r>
            <a:r>
              <a:rPr lang="en-US" dirty="0">
                <a:solidFill>
                  <a:schemeClr val="accent2"/>
                </a:solidFill>
              </a:rPr>
              <a:t>quantification unit</a:t>
            </a:r>
          </a:p>
        </p:txBody>
      </p:sp>
      <p:sp>
        <p:nvSpPr>
          <p:cNvPr id="7" name="Rechthoek 6">
            <a:hlinkClick r:id="rId2" action="ppaction://hlinksldjump"/>
            <a:extLst>
              <a:ext uri="{FF2B5EF4-FFF2-40B4-BE49-F238E27FC236}">
                <a16:creationId xmlns:a16="http://schemas.microsoft.com/office/drawing/2014/main" id="{BC251ECF-4161-AEEF-3BBB-A31654876A72}"/>
              </a:ext>
            </a:extLst>
          </p:cNvPr>
          <p:cNvSpPr/>
          <p:nvPr/>
        </p:nvSpPr>
        <p:spPr>
          <a:xfrm>
            <a:off x="381000" y="115583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8" name="Rechthoek 7">
            <a:hlinkClick r:id="rId3" action="ppaction://hlinksldjump"/>
            <a:extLst>
              <a:ext uri="{FF2B5EF4-FFF2-40B4-BE49-F238E27FC236}">
                <a16:creationId xmlns:a16="http://schemas.microsoft.com/office/drawing/2014/main" id="{01C7EB31-B981-E465-EF88-FEBE28418E24}"/>
              </a:ext>
            </a:extLst>
          </p:cNvPr>
          <p:cNvSpPr/>
          <p:nvPr/>
        </p:nvSpPr>
        <p:spPr>
          <a:xfrm>
            <a:off x="381000" y="164862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4" action="ppaction://hlinksldjump"/>
            <a:extLst>
              <a:ext uri="{FF2B5EF4-FFF2-40B4-BE49-F238E27FC236}">
                <a16:creationId xmlns:a16="http://schemas.microsoft.com/office/drawing/2014/main" id="{06C043D2-AF20-9080-C5CF-5AF23FF7FF7B}"/>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5" action="ppaction://hlinksldjump"/>
            <a:extLst>
              <a:ext uri="{FF2B5EF4-FFF2-40B4-BE49-F238E27FC236}">
                <a16:creationId xmlns:a16="http://schemas.microsoft.com/office/drawing/2014/main" id="{6EA2DAB3-D62F-33BA-6BEB-A84E7B4A7DBD}"/>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5" name="Pijl: vijfhoek 18">
            <a:hlinkClick r:id="rId6" action="ppaction://hlinksldjump"/>
            <a:extLst>
              <a:ext uri="{FF2B5EF4-FFF2-40B4-BE49-F238E27FC236}">
                <a16:creationId xmlns:a16="http://schemas.microsoft.com/office/drawing/2014/main" id="{30C00992-EE18-5DC4-4456-7F92A0AF8E99}"/>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16" name="Rechthoek 6">
            <a:hlinkClick r:id="rId7" action="ppaction://hlinksldjump"/>
            <a:extLst>
              <a:ext uri="{FF2B5EF4-FFF2-40B4-BE49-F238E27FC236}">
                <a16:creationId xmlns:a16="http://schemas.microsoft.com/office/drawing/2014/main" id="{4088FCC8-74EF-1AAB-A1EA-25426C072D64}"/>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7" name="Vrije vorm: vorm 26">
            <a:hlinkClick r:id="rId8" action="ppaction://hlinksldjump"/>
            <a:extLst>
              <a:ext uri="{FF2B5EF4-FFF2-40B4-BE49-F238E27FC236}">
                <a16:creationId xmlns:a16="http://schemas.microsoft.com/office/drawing/2014/main" id="{B3C02390-01B5-F76E-6B61-38CC50BDFF20}"/>
              </a:ext>
            </a:extLst>
          </p:cNvPr>
          <p:cNvSpPr/>
          <p:nvPr/>
        </p:nvSpPr>
        <p:spPr>
          <a:xfrm>
            <a:off x="2574390" y="252000"/>
            <a:ext cx="146929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Scope a: Focus</a:t>
            </a:r>
          </a:p>
        </p:txBody>
      </p:sp>
      <p:sp>
        <p:nvSpPr>
          <p:cNvPr id="18" name="Vrije vorm: vorm 27">
            <a:hlinkClick r:id="rId9" action="ppaction://hlinksldjump"/>
            <a:extLst>
              <a:ext uri="{FF2B5EF4-FFF2-40B4-BE49-F238E27FC236}">
                <a16:creationId xmlns:a16="http://schemas.microsoft.com/office/drawing/2014/main" id="{A27A735C-CFE4-1CBB-1276-0E27D74789F9}"/>
              </a:ext>
            </a:extLst>
          </p:cNvPr>
          <p:cNvSpPr/>
          <p:nvPr/>
        </p:nvSpPr>
        <p:spPr>
          <a:xfrm>
            <a:off x="4087750" y="252000"/>
            <a:ext cx="198793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Scope b: Quantification unit</a:t>
            </a:r>
          </a:p>
        </p:txBody>
      </p:sp>
      <p:sp>
        <p:nvSpPr>
          <p:cNvPr id="19" name="Vrije vorm: vorm 29">
            <a:hlinkClick r:id="rId10" action="ppaction://hlinksldjump"/>
            <a:extLst>
              <a:ext uri="{FF2B5EF4-FFF2-40B4-BE49-F238E27FC236}">
                <a16:creationId xmlns:a16="http://schemas.microsoft.com/office/drawing/2014/main" id="{81982003-2FCC-A763-57C9-BA7EF7480E21}"/>
              </a:ext>
            </a:extLst>
          </p:cNvPr>
          <p:cNvSpPr/>
          <p:nvPr/>
        </p:nvSpPr>
        <p:spPr>
          <a:xfrm>
            <a:off x="6119750" y="252000"/>
            <a:ext cx="1852168"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Scope c: Definition FL(W)</a:t>
            </a:r>
          </a:p>
        </p:txBody>
      </p:sp>
      <p:sp>
        <p:nvSpPr>
          <p:cNvPr id="21" name="TextBox 20">
            <a:hlinkClick r:id="" action="ppaction://hlinkshowjump?jump=lastslideviewed"/>
            <a:extLst>
              <a:ext uri="{FF2B5EF4-FFF2-40B4-BE49-F238E27FC236}">
                <a16:creationId xmlns:a16="http://schemas.microsoft.com/office/drawing/2014/main" id="{ADF86908-2406-0B40-6A0F-0B2E2FAC0E40}"/>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22" name="Arrow: Right 21">
            <a:hlinkClick r:id="" action="ppaction://hlinkshowjump?jump=nextslide"/>
            <a:extLst>
              <a:ext uri="{FF2B5EF4-FFF2-40B4-BE49-F238E27FC236}">
                <a16:creationId xmlns:a16="http://schemas.microsoft.com/office/drawing/2014/main" id="{67B1664C-8685-F9C9-1812-450853AB1DC4}"/>
              </a:ext>
            </a:extLst>
          </p:cNvPr>
          <p:cNvSpPr/>
          <p:nvPr/>
        </p:nvSpPr>
        <p:spPr>
          <a:xfrm>
            <a:off x="7362613" y="4647600"/>
            <a:ext cx="602827" cy="36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4" name="TextBox 3">
            <a:hlinkClick r:id="rId11" action="ppaction://hlinksldjump"/>
            <a:extLst>
              <a:ext uri="{FF2B5EF4-FFF2-40B4-BE49-F238E27FC236}">
                <a16:creationId xmlns:a16="http://schemas.microsoft.com/office/drawing/2014/main" id="{BDADC0B5-2649-78CB-1826-80C2AF1113A7}"/>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1"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376CCBAB-35F0-976F-AEF3-15A6BE36F443}"/>
              </a:ext>
            </a:extLst>
          </p:cNvPr>
          <p:cNvSpPr>
            <a:spLocks noGrp="1"/>
          </p:cNvSpPr>
          <p:nvPr>
            <p:ph type="sldNum" sz="quarter" idx="11"/>
          </p:nvPr>
        </p:nvSpPr>
        <p:spPr/>
        <p:txBody>
          <a:bodyPr/>
          <a:lstStyle/>
          <a:p>
            <a:fld id="{F25965E0-7062-474C-8671-DB3A3CE669B0}" type="slidenum">
              <a:rPr lang="nl-NL" smtClean="0"/>
              <a:pPr/>
              <a:t>20</a:t>
            </a:fld>
            <a:endParaRPr lang="nl-NL" dirty="0"/>
          </a:p>
        </p:txBody>
      </p:sp>
    </p:spTree>
    <p:extLst>
      <p:ext uri="{BB962C8B-B14F-4D97-AF65-F5344CB8AC3E}">
        <p14:creationId xmlns:p14="http://schemas.microsoft.com/office/powerpoint/2010/main" val="3827105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9071F-7314-3F90-0AE2-DA0DC7399160}"/>
              </a:ext>
            </a:extLst>
          </p:cNvPr>
          <p:cNvSpPr>
            <a:spLocks noGrp="1"/>
          </p:cNvSpPr>
          <p:nvPr>
            <p:ph type="body" sz="quarter" idx="10"/>
          </p:nvPr>
        </p:nvSpPr>
        <p:spPr>
          <a:xfrm>
            <a:off x="2707274" y="1459473"/>
            <a:ext cx="5855993" cy="2471305"/>
          </a:xfrm>
        </p:spPr>
        <p:txBody>
          <a:bodyPr/>
          <a:lstStyle/>
          <a:p>
            <a:r>
              <a:rPr lang="en-GB" dirty="0"/>
              <a:t>Other examples of </a:t>
            </a:r>
            <a:r>
              <a:rPr lang="en-GB" dirty="0">
                <a:solidFill>
                  <a:schemeClr val="accent2"/>
                </a:solidFill>
              </a:rPr>
              <a:t>quantification units </a:t>
            </a:r>
            <a:r>
              <a:rPr lang="en-GB" dirty="0"/>
              <a:t>are:</a:t>
            </a:r>
          </a:p>
          <a:p>
            <a:pPr lvl="1"/>
            <a:r>
              <a:rPr lang="en-GB" dirty="0"/>
              <a:t>Food loss index (index for FLW % compared to reference year; </a:t>
            </a:r>
            <a:br>
              <a:rPr lang="en-GB" dirty="0"/>
            </a:br>
            <a:r>
              <a:rPr lang="en-GB" dirty="0"/>
              <a:t>like FAO with 2015 index =100)</a:t>
            </a:r>
          </a:p>
          <a:p>
            <a:pPr lvl="1"/>
            <a:r>
              <a:rPr lang="en-GB" dirty="0"/>
              <a:t>Kg per capita</a:t>
            </a:r>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US" dirty="0"/>
              <a:t>Step 2b) Decide on the </a:t>
            </a:r>
            <a:r>
              <a:rPr lang="en-US" dirty="0">
                <a:solidFill>
                  <a:schemeClr val="accent2"/>
                </a:solidFill>
              </a:rPr>
              <a:t>quantification unit</a:t>
            </a:r>
          </a:p>
        </p:txBody>
      </p:sp>
      <p:sp>
        <p:nvSpPr>
          <p:cNvPr id="7" name="Rechthoek 6">
            <a:hlinkClick r:id="rId2" action="ppaction://hlinksldjump"/>
            <a:extLst>
              <a:ext uri="{FF2B5EF4-FFF2-40B4-BE49-F238E27FC236}">
                <a16:creationId xmlns:a16="http://schemas.microsoft.com/office/drawing/2014/main" id="{BC251ECF-4161-AEEF-3BBB-A31654876A72}"/>
              </a:ext>
            </a:extLst>
          </p:cNvPr>
          <p:cNvSpPr/>
          <p:nvPr/>
        </p:nvSpPr>
        <p:spPr>
          <a:xfrm>
            <a:off x="381000" y="115583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8" name="Rechthoek 7">
            <a:hlinkClick r:id="rId3" action="ppaction://hlinksldjump"/>
            <a:extLst>
              <a:ext uri="{FF2B5EF4-FFF2-40B4-BE49-F238E27FC236}">
                <a16:creationId xmlns:a16="http://schemas.microsoft.com/office/drawing/2014/main" id="{01C7EB31-B981-E465-EF88-FEBE28418E24}"/>
              </a:ext>
            </a:extLst>
          </p:cNvPr>
          <p:cNvSpPr/>
          <p:nvPr/>
        </p:nvSpPr>
        <p:spPr>
          <a:xfrm>
            <a:off x="381000" y="164862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4" action="ppaction://hlinksldjump"/>
            <a:extLst>
              <a:ext uri="{FF2B5EF4-FFF2-40B4-BE49-F238E27FC236}">
                <a16:creationId xmlns:a16="http://schemas.microsoft.com/office/drawing/2014/main" id="{06C043D2-AF20-9080-C5CF-5AF23FF7FF7B}"/>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5" action="ppaction://hlinksldjump"/>
            <a:extLst>
              <a:ext uri="{FF2B5EF4-FFF2-40B4-BE49-F238E27FC236}">
                <a16:creationId xmlns:a16="http://schemas.microsoft.com/office/drawing/2014/main" id="{6EA2DAB3-D62F-33BA-6BEB-A84E7B4A7DBD}"/>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5" name="Pijl: vijfhoek 18">
            <a:hlinkClick r:id="rId6" action="ppaction://hlinksldjump"/>
            <a:extLst>
              <a:ext uri="{FF2B5EF4-FFF2-40B4-BE49-F238E27FC236}">
                <a16:creationId xmlns:a16="http://schemas.microsoft.com/office/drawing/2014/main" id="{D68BF709-7366-1CB3-B722-732896FCC0D9}"/>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16" name="Rechthoek 6">
            <a:hlinkClick r:id="rId7" action="ppaction://hlinksldjump"/>
            <a:extLst>
              <a:ext uri="{FF2B5EF4-FFF2-40B4-BE49-F238E27FC236}">
                <a16:creationId xmlns:a16="http://schemas.microsoft.com/office/drawing/2014/main" id="{5377727A-8566-FABE-A98F-48532D34C64B}"/>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7" name="Vrije vorm: vorm 26">
            <a:hlinkClick r:id="rId8" action="ppaction://hlinksldjump"/>
            <a:extLst>
              <a:ext uri="{FF2B5EF4-FFF2-40B4-BE49-F238E27FC236}">
                <a16:creationId xmlns:a16="http://schemas.microsoft.com/office/drawing/2014/main" id="{A7150709-6952-5F03-4A5E-2F98E059E185}"/>
              </a:ext>
            </a:extLst>
          </p:cNvPr>
          <p:cNvSpPr/>
          <p:nvPr/>
        </p:nvSpPr>
        <p:spPr>
          <a:xfrm>
            <a:off x="2574390" y="252000"/>
            <a:ext cx="146929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Scope a: Focus</a:t>
            </a:r>
          </a:p>
        </p:txBody>
      </p:sp>
      <p:sp>
        <p:nvSpPr>
          <p:cNvPr id="18" name="Vrije vorm: vorm 27">
            <a:hlinkClick r:id="rId9" action="ppaction://hlinksldjump"/>
            <a:extLst>
              <a:ext uri="{FF2B5EF4-FFF2-40B4-BE49-F238E27FC236}">
                <a16:creationId xmlns:a16="http://schemas.microsoft.com/office/drawing/2014/main" id="{B14354F1-D1CD-D0A9-8AA3-D23C6130BD56}"/>
              </a:ext>
            </a:extLst>
          </p:cNvPr>
          <p:cNvSpPr/>
          <p:nvPr/>
        </p:nvSpPr>
        <p:spPr>
          <a:xfrm>
            <a:off x="4087750" y="252000"/>
            <a:ext cx="198793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Scope b: Quantification unit</a:t>
            </a:r>
          </a:p>
        </p:txBody>
      </p:sp>
      <p:sp>
        <p:nvSpPr>
          <p:cNvPr id="19" name="Vrije vorm: vorm 29">
            <a:hlinkClick r:id="rId10" action="ppaction://hlinksldjump"/>
            <a:extLst>
              <a:ext uri="{FF2B5EF4-FFF2-40B4-BE49-F238E27FC236}">
                <a16:creationId xmlns:a16="http://schemas.microsoft.com/office/drawing/2014/main" id="{F8451D2A-337E-66B1-C6E8-F3C630F98C94}"/>
              </a:ext>
            </a:extLst>
          </p:cNvPr>
          <p:cNvSpPr/>
          <p:nvPr/>
        </p:nvSpPr>
        <p:spPr>
          <a:xfrm>
            <a:off x="6119750" y="252000"/>
            <a:ext cx="1852168"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Scope c: Definition FL(W)</a:t>
            </a:r>
          </a:p>
        </p:txBody>
      </p:sp>
      <p:sp>
        <p:nvSpPr>
          <p:cNvPr id="21" name="TextBox 20">
            <a:hlinkClick r:id="" action="ppaction://hlinkshowjump?jump=lastslideviewed"/>
            <a:extLst>
              <a:ext uri="{FF2B5EF4-FFF2-40B4-BE49-F238E27FC236}">
                <a16:creationId xmlns:a16="http://schemas.microsoft.com/office/drawing/2014/main" id="{5B7B1343-8491-F26D-31E1-EC51247BBCD2}"/>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22" name="Arrow: Right 21">
            <a:hlinkClick r:id="" action="ppaction://hlinkshowjump?jump=nextslide"/>
            <a:extLst>
              <a:ext uri="{FF2B5EF4-FFF2-40B4-BE49-F238E27FC236}">
                <a16:creationId xmlns:a16="http://schemas.microsoft.com/office/drawing/2014/main" id="{82A1949C-5F1F-1337-C7B6-A731E3A3B3DF}"/>
              </a:ext>
            </a:extLst>
          </p:cNvPr>
          <p:cNvSpPr/>
          <p:nvPr/>
        </p:nvSpPr>
        <p:spPr>
          <a:xfrm>
            <a:off x="7362613" y="4647600"/>
            <a:ext cx="602827" cy="36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4" name="TextBox 3">
            <a:hlinkClick r:id="rId11" action="ppaction://hlinksldjump"/>
            <a:extLst>
              <a:ext uri="{FF2B5EF4-FFF2-40B4-BE49-F238E27FC236}">
                <a16:creationId xmlns:a16="http://schemas.microsoft.com/office/drawing/2014/main" id="{BB5B791F-AC93-59C0-B8A6-ACFEE0108EC6}"/>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1"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AA29BA5D-5747-0B44-749C-4A28DF1D96D4}"/>
              </a:ext>
            </a:extLst>
          </p:cNvPr>
          <p:cNvSpPr>
            <a:spLocks noGrp="1"/>
          </p:cNvSpPr>
          <p:nvPr>
            <p:ph type="sldNum" sz="quarter" idx="11"/>
          </p:nvPr>
        </p:nvSpPr>
        <p:spPr/>
        <p:txBody>
          <a:bodyPr/>
          <a:lstStyle/>
          <a:p>
            <a:fld id="{F25965E0-7062-474C-8671-DB3A3CE669B0}" type="slidenum">
              <a:rPr lang="nl-NL" smtClean="0"/>
              <a:pPr/>
              <a:t>21</a:t>
            </a:fld>
            <a:endParaRPr lang="nl-NL" dirty="0"/>
          </a:p>
        </p:txBody>
      </p:sp>
    </p:spTree>
    <p:extLst>
      <p:ext uri="{BB962C8B-B14F-4D97-AF65-F5344CB8AC3E}">
        <p14:creationId xmlns:p14="http://schemas.microsoft.com/office/powerpoint/2010/main" val="991195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9071F-7314-3F90-0AE2-DA0DC7399160}"/>
              </a:ext>
            </a:extLst>
          </p:cNvPr>
          <p:cNvSpPr>
            <a:spLocks noGrp="1"/>
          </p:cNvSpPr>
          <p:nvPr>
            <p:ph type="body" sz="quarter" idx="10"/>
          </p:nvPr>
        </p:nvSpPr>
        <p:spPr>
          <a:xfrm>
            <a:off x="2707274" y="1459473"/>
            <a:ext cx="5855993" cy="2471305"/>
          </a:xfrm>
        </p:spPr>
        <p:txBody>
          <a:bodyPr/>
          <a:lstStyle/>
          <a:p>
            <a:r>
              <a:rPr lang="en-GB" dirty="0"/>
              <a:t>Quantification can be done by interviews, literature review, measurements, …. Hence, measurements are quantifications, but not all quantifications are measurements! (See step 4)</a:t>
            </a:r>
          </a:p>
          <a:p>
            <a:r>
              <a:rPr lang="en-GB" u="sng" dirty="0"/>
              <a:t>If you want to measure</a:t>
            </a:r>
            <a:r>
              <a:rPr lang="en-GB" dirty="0"/>
              <a:t>, some </a:t>
            </a:r>
            <a:r>
              <a:rPr lang="en-GB" dirty="0">
                <a:solidFill>
                  <a:schemeClr val="accent2"/>
                </a:solidFill>
              </a:rPr>
              <a:t>quantification units</a:t>
            </a:r>
            <a:r>
              <a:rPr lang="en-GB" dirty="0"/>
              <a:t> require other data, </a:t>
            </a:r>
            <a:br>
              <a:rPr lang="en-GB" dirty="0"/>
            </a:br>
            <a:r>
              <a:rPr lang="en-GB" dirty="0"/>
              <a:t>not related to FLW:</a:t>
            </a:r>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US" dirty="0"/>
              <a:t>Step 2b) Remarks on the </a:t>
            </a:r>
            <a:r>
              <a:rPr lang="en-US" dirty="0">
                <a:solidFill>
                  <a:schemeClr val="accent2"/>
                </a:solidFill>
              </a:rPr>
              <a:t>quantification unit</a:t>
            </a:r>
          </a:p>
        </p:txBody>
      </p:sp>
      <p:sp>
        <p:nvSpPr>
          <p:cNvPr id="7" name="Rechthoek 6">
            <a:hlinkClick r:id="rId2" action="ppaction://hlinksldjump"/>
            <a:extLst>
              <a:ext uri="{FF2B5EF4-FFF2-40B4-BE49-F238E27FC236}">
                <a16:creationId xmlns:a16="http://schemas.microsoft.com/office/drawing/2014/main" id="{BC251ECF-4161-AEEF-3BBB-A31654876A72}"/>
              </a:ext>
            </a:extLst>
          </p:cNvPr>
          <p:cNvSpPr/>
          <p:nvPr/>
        </p:nvSpPr>
        <p:spPr>
          <a:xfrm>
            <a:off x="381000" y="115583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8" name="Rechthoek 7">
            <a:hlinkClick r:id="rId3" action="ppaction://hlinksldjump"/>
            <a:extLst>
              <a:ext uri="{FF2B5EF4-FFF2-40B4-BE49-F238E27FC236}">
                <a16:creationId xmlns:a16="http://schemas.microsoft.com/office/drawing/2014/main" id="{01C7EB31-B981-E465-EF88-FEBE28418E24}"/>
              </a:ext>
            </a:extLst>
          </p:cNvPr>
          <p:cNvSpPr/>
          <p:nvPr/>
        </p:nvSpPr>
        <p:spPr>
          <a:xfrm>
            <a:off x="381000" y="164862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4" action="ppaction://hlinksldjump"/>
            <a:extLst>
              <a:ext uri="{FF2B5EF4-FFF2-40B4-BE49-F238E27FC236}">
                <a16:creationId xmlns:a16="http://schemas.microsoft.com/office/drawing/2014/main" id="{06C043D2-AF20-9080-C5CF-5AF23FF7FF7B}"/>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5" action="ppaction://hlinksldjump"/>
            <a:extLst>
              <a:ext uri="{FF2B5EF4-FFF2-40B4-BE49-F238E27FC236}">
                <a16:creationId xmlns:a16="http://schemas.microsoft.com/office/drawing/2014/main" id="{6EA2DAB3-D62F-33BA-6BEB-A84E7B4A7DBD}"/>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cxnSp>
        <p:nvCxnSpPr>
          <p:cNvPr id="32" name="Straight Arrow Connector 31">
            <a:extLst>
              <a:ext uri="{FF2B5EF4-FFF2-40B4-BE49-F238E27FC236}">
                <a16:creationId xmlns:a16="http://schemas.microsoft.com/office/drawing/2014/main" id="{E7EE298F-39B4-33A7-4AF5-F542BB8A5C83}"/>
              </a:ext>
            </a:extLst>
          </p:cNvPr>
          <p:cNvCxnSpPr/>
          <p:nvPr/>
        </p:nvCxnSpPr>
        <p:spPr>
          <a:xfrm flipH="1">
            <a:off x="6141560" y="4226330"/>
            <a:ext cx="535384" cy="5696"/>
          </a:xfrm>
          <a:prstGeom prst="straightConnector1">
            <a:avLst/>
          </a:prstGeom>
          <a:ln w="158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4" name="Pijl: vijfhoek 18">
            <a:hlinkClick r:id="rId6" action="ppaction://hlinksldjump"/>
            <a:extLst>
              <a:ext uri="{FF2B5EF4-FFF2-40B4-BE49-F238E27FC236}">
                <a16:creationId xmlns:a16="http://schemas.microsoft.com/office/drawing/2014/main" id="{4E68FA2C-2834-A614-A7D7-AA155FAF02A9}"/>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26" name="Rechthoek 6">
            <a:hlinkClick r:id="rId7" action="ppaction://hlinksldjump"/>
            <a:extLst>
              <a:ext uri="{FF2B5EF4-FFF2-40B4-BE49-F238E27FC236}">
                <a16:creationId xmlns:a16="http://schemas.microsoft.com/office/drawing/2014/main" id="{688C8FA1-B564-0881-DED4-101A7446A07D}"/>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21" name="Vrije vorm: vorm 26">
            <a:hlinkClick r:id="rId8" action="ppaction://hlinksldjump"/>
            <a:extLst>
              <a:ext uri="{FF2B5EF4-FFF2-40B4-BE49-F238E27FC236}">
                <a16:creationId xmlns:a16="http://schemas.microsoft.com/office/drawing/2014/main" id="{089B6D36-7E4D-086D-9E04-44C64FD17C46}"/>
              </a:ext>
            </a:extLst>
          </p:cNvPr>
          <p:cNvSpPr/>
          <p:nvPr/>
        </p:nvSpPr>
        <p:spPr>
          <a:xfrm>
            <a:off x="2574390" y="252000"/>
            <a:ext cx="146929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Scope a: Focus</a:t>
            </a:r>
          </a:p>
        </p:txBody>
      </p:sp>
      <p:sp>
        <p:nvSpPr>
          <p:cNvPr id="22" name="Vrije vorm: vorm 27">
            <a:hlinkClick r:id="rId9" action="ppaction://hlinksldjump"/>
            <a:extLst>
              <a:ext uri="{FF2B5EF4-FFF2-40B4-BE49-F238E27FC236}">
                <a16:creationId xmlns:a16="http://schemas.microsoft.com/office/drawing/2014/main" id="{15934EB2-0E04-ABA7-1DA5-1A0F0964D682}"/>
              </a:ext>
            </a:extLst>
          </p:cNvPr>
          <p:cNvSpPr/>
          <p:nvPr/>
        </p:nvSpPr>
        <p:spPr>
          <a:xfrm>
            <a:off x="4087750" y="252000"/>
            <a:ext cx="198793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Scope b: Quantification unit</a:t>
            </a:r>
          </a:p>
        </p:txBody>
      </p:sp>
      <p:sp>
        <p:nvSpPr>
          <p:cNvPr id="28" name="Vrije vorm: vorm 29">
            <a:hlinkClick r:id="rId10" action="ppaction://hlinksldjump"/>
            <a:extLst>
              <a:ext uri="{FF2B5EF4-FFF2-40B4-BE49-F238E27FC236}">
                <a16:creationId xmlns:a16="http://schemas.microsoft.com/office/drawing/2014/main" id="{F6EF3B1D-96C6-9C78-68BA-E7A12BFC4B3C}"/>
              </a:ext>
            </a:extLst>
          </p:cNvPr>
          <p:cNvSpPr/>
          <p:nvPr/>
        </p:nvSpPr>
        <p:spPr>
          <a:xfrm>
            <a:off x="6119750" y="252000"/>
            <a:ext cx="1852168"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Scope c: Definition FL(W)</a:t>
            </a:r>
          </a:p>
        </p:txBody>
      </p:sp>
      <p:sp>
        <p:nvSpPr>
          <p:cNvPr id="29" name="TextBox 28">
            <a:extLst>
              <a:ext uri="{FF2B5EF4-FFF2-40B4-BE49-F238E27FC236}">
                <a16:creationId xmlns:a16="http://schemas.microsoft.com/office/drawing/2014/main" id="{FD375F40-756F-11BF-3E7A-102650E2FE72}"/>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33" name="TextBox 32">
            <a:hlinkClick r:id="" action="ppaction://hlinkshowjump?jump=lastslideviewed"/>
            <a:extLst>
              <a:ext uri="{FF2B5EF4-FFF2-40B4-BE49-F238E27FC236}">
                <a16:creationId xmlns:a16="http://schemas.microsoft.com/office/drawing/2014/main" id="{49FC064C-A8CD-0903-25B2-6842D4F1483E}"/>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4" name="TextBox 3">
            <a:hlinkClick r:id="rId11" action="ppaction://hlinksldjump"/>
            <a:extLst>
              <a:ext uri="{FF2B5EF4-FFF2-40B4-BE49-F238E27FC236}">
                <a16:creationId xmlns:a16="http://schemas.microsoft.com/office/drawing/2014/main" id="{5AB9ABF8-7056-BA49-9B1C-8B79B398B88E}"/>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1"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37" name="TextBox 36">
            <a:extLst>
              <a:ext uri="{FF2B5EF4-FFF2-40B4-BE49-F238E27FC236}">
                <a16:creationId xmlns:a16="http://schemas.microsoft.com/office/drawing/2014/main" id="{AC97D893-C28B-F3A9-ECAB-90F08C228D0D}"/>
              </a:ext>
            </a:extLst>
          </p:cNvPr>
          <p:cNvSpPr txBox="1"/>
          <p:nvPr/>
        </p:nvSpPr>
        <p:spPr>
          <a:xfrm>
            <a:off x="2798308" y="3359141"/>
            <a:ext cx="1044000" cy="360000"/>
          </a:xfrm>
          <a:prstGeom prst="rect">
            <a:avLst/>
          </a:prstGeom>
          <a:solidFill>
            <a:schemeClr val="accent2"/>
          </a:solidFill>
        </p:spPr>
        <p:txBody>
          <a:bodyPr wrap="none" tIns="36000" bIns="36000" rtlCol="0" anchor="ctr" anchorCtr="0">
            <a:noAutofit/>
          </a:bodyPr>
          <a:lstStyle/>
          <a:p>
            <a:pPr>
              <a:lnSpc>
                <a:spcPts val="1800"/>
              </a:lnSpc>
            </a:pPr>
            <a:r>
              <a:rPr lang="en-GB" sz="1200" dirty="0">
                <a:solidFill>
                  <a:schemeClr val="bg1"/>
                </a:solidFill>
                <a:latin typeface="+mn-lt"/>
              </a:rPr>
              <a:t>FLW weight</a:t>
            </a:r>
            <a:endParaRPr lang="nl-NL" sz="1200" dirty="0" err="1">
              <a:solidFill>
                <a:schemeClr val="bg1"/>
              </a:solidFill>
              <a:latin typeface="+mn-lt"/>
            </a:endParaRPr>
          </a:p>
        </p:txBody>
      </p:sp>
      <p:sp>
        <p:nvSpPr>
          <p:cNvPr id="38" name="TextBox 37">
            <a:extLst>
              <a:ext uri="{FF2B5EF4-FFF2-40B4-BE49-F238E27FC236}">
                <a16:creationId xmlns:a16="http://schemas.microsoft.com/office/drawing/2014/main" id="{9E10D162-761A-2F29-1321-AD1AFB16A593}"/>
              </a:ext>
            </a:extLst>
          </p:cNvPr>
          <p:cNvSpPr txBox="1"/>
          <p:nvPr/>
        </p:nvSpPr>
        <p:spPr>
          <a:xfrm>
            <a:off x="4648735" y="2886577"/>
            <a:ext cx="1479699" cy="360000"/>
          </a:xfrm>
          <a:prstGeom prst="rect">
            <a:avLst/>
          </a:prstGeom>
          <a:solidFill>
            <a:schemeClr val="accent2"/>
          </a:solidFill>
        </p:spPr>
        <p:txBody>
          <a:bodyPr wrap="none" tIns="36000" bIns="36000" rtlCol="0" anchor="ctr" anchorCtr="0">
            <a:noAutofit/>
          </a:bodyPr>
          <a:lstStyle/>
          <a:p>
            <a:pPr>
              <a:lnSpc>
                <a:spcPts val="1800"/>
              </a:lnSpc>
            </a:pPr>
            <a:r>
              <a:rPr lang="en-GB" sz="1200" dirty="0">
                <a:solidFill>
                  <a:schemeClr val="bg1"/>
                </a:solidFill>
                <a:latin typeface="+mn-lt"/>
              </a:rPr>
              <a:t>FLW value</a:t>
            </a:r>
            <a:endParaRPr lang="nl-NL" sz="1200" dirty="0" err="1">
              <a:solidFill>
                <a:schemeClr val="bg1"/>
              </a:solidFill>
              <a:latin typeface="+mn-lt"/>
            </a:endParaRPr>
          </a:p>
        </p:txBody>
      </p:sp>
      <p:sp>
        <p:nvSpPr>
          <p:cNvPr id="39" name="TextBox 38">
            <a:extLst>
              <a:ext uri="{FF2B5EF4-FFF2-40B4-BE49-F238E27FC236}">
                <a16:creationId xmlns:a16="http://schemas.microsoft.com/office/drawing/2014/main" id="{ADAC9597-6C0E-3B56-4D9F-DA2C778DDC24}"/>
              </a:ext>
            </a:extLst>
          </p:cNvPr>
          <p:cNvSpPr txBox="1"/>
          <p:nvPr/>
        </p:nvSpPr>
        <p:spPr>
          <a:xfrm>
            <a:off x="4648735" y="3359141"/>
            <a:ext cx="1479700" cy="360000"/>
          </a:xfrm>
          <a:prstGeom prst="rect">
            <a:avLst/>
          </a:prstGeom>
          <a:solidFill>
            <a:schemeClr val="accent2"/>
          </a:solidFill>
        </p:spPr>
        <p:txBody>
          <a:bodyPr wrap="none" tIns="36000" bIns="36000" rtlCol="0" anchor="ctr" anchorCtr="0">
            <a:noAutofit/>
          </a:bodyPr>
          <a:lstStyle/>
          <a:p>
            <a:pPr>
              <a:lnSpc>
                <a:spcPts val="1800"/>
              </a:lnSpc>
            </a:pPr>
            <a:r>
              <a:rPr lang="en-GB" sz="1200" dirty="0">
                <a:solidFill>
                  <a:schemeClr val="bg1"/>
                </a:solidFill>
                <a:latin typeface="+mn-lt"/>
              </a:rPr>
              <a:t>FLW % prod/inputs</a:t>
            </a:r>
            <a:endParaRPr lang="nl-NL" sz="1200" dirty="0" err="1">
              <a:solidFill>
                <a:schemeClr val="bg1"/>
              </a:solidFill>
              <a:latin typeface="+mn-lt"/>
            </a:endParaRPr>
          </a:p>
        </p:txBody>
      </p:sp>
      <p:sp>
        <p:nvSpPr>
          <p:cNvPr id="40" name="TextBox 39">
            <a:extLst>
              <a:ext uri="{FF2B5EF4-FFF2-40B4-BE49-F238E27FC236}">
                <a16:creationId xmlns:a16="http://schemas.microsoft.com/office/drawing/2014/main" id="{BE3A7E09-3757-00A6-1EB7-62F8CA229515}"/>
              </a:ext>
            </a:extLst>
          </p:cNvPr>
          <p:cNvSpPr txBox="1"/>
          <p:nvPr/>
        </p:nvSpPr>
        <p:spPr>
          <a:xfrm>
            <a:off x="4648734" y="3845441"/>
            <a:ext cx="1479699" cy="360000"/>
          </a:xfrm>
          <a:prstGeom prst="rect">
            <a:avLst/>
          </a:prstGeom>
          <a:solidFill>
            <a:schemeClr val="accent2"/>
          </a:solidFill>
        </p:spPr>
        <p:txBody>
          <a:bodyPr wrap="none" tIns="36000" bIns="36000" rtlCol="0" anchor="ctr" anchorCtr="0">
            <a:noAutofit/>
          </a:bodyPr>
          <a:lstStyle/>
          <a:p>
            <a:pPr>
              <a:lnSpc>
                <a:spcPts val="1800"/>
              </a:lnSpc>
            </a:pPr>
            <a:r>
              <a:rPr lang="en-GB" sz="1200" dirty="0">
                <a:solidFill>
                  <a:schemeClr val="bg1"/>
                </a:solidFill>
                <a:latin typeface="+mn-lt"/>
              </a:rPr>
              <a:t>FLW kg per capita</a:t>
            </a:r>
            <a:endParaRPr lang="nl-NL" sz="1200" dirty="0" err="1">
              <a:solidFill>
                <a:schemeClr val="bg1"/>
              </a:solidFill>
              <a:latin typeface="+mn-lt"/>
            </a:endParaRPr>
          </a:p>
        </p:txBody>
      </p:sp>
      <p:sp>
        <p:nvSpPr>
          <p:cNvPr id="41" name="TextBox 40">
            <a:extLst>
              <a:ext uri="{FF2B5EF4-FFF2-40B4-BE49-F238E27FC236}">
                <a16:creationId xmlns:a16="http://schemas.microsoft.com/office/drawing/2014/main" id="{EB978942-A925-F161-0746-1AB627813F78}"/>
              </a:ext>
            </a:extLst>
          </p:cNvPr>
          <p:cNvSpPr txBox="1"/>
          <p:nvPr/>
        </p:nvSpPr>
        <p:spPr>
          <a:xfrm>
            <a:off x="6891054" y="2910745"/>
            <a:ext cx="516488" cy="300531"/>
          </a:xfrm>
          <a:prstGeom prst="rect">
            <a:avLst/>
          </a:prstGeom>
          <a:noFill/>
        </p:spPr>
        <p:txBody>
          <a:bodyPr wrap="none" rtlCol="0">
            <a:spAutoFit/>
          </a:bodyPr>
          <a:lstStyle/>
          <a:p>
            <a:pPr>
              <a:lnSpc>
                <a:spcPts val="1800"/>
              </a:lnSpc>
            </a:pPr>
            <a:r>
              <a:rPr lang="en-GB" sz="1200" dirty="0">
                <a:latin typeface="+mn-lt"/>
              </a:rPr>
              <a:t>price</a:t>
            </a:r>
            <a:endParaRPr lang="nl-NL" sz="1200" dirty="0" err="1">
              <a:latin typeface="+mn-lt"/>
            </a:endParaRPr>
          </a:p>
        </p:txBody>
      </p:sp>
      <p:sp>
        <p:nvSpPr>
          <p:cNvPr id="42" name="TextBox 41">
            <a:extLst>
              <a:ext uri="{FF2B5EF4-FFF2-40B4-BE49-F238E27FC236}">
                <a16:creationId xmlns:a16="http://schemas.microsoft.com/office/drawing/2014/main" id="{14944167-2F26-E87F-2131-3A9AA72A475C}"/>
              </a:ext>
            </a:extLst>
          </p:cNvPr>
          <p:cNvSpPr txBox="1"/>
          <p:nvPr/>
        </p:nvSpPr>
        <p:spPr>
          <a:xfrm>
            <a:off x="6891054" y="3378034"/>
            <a:ext cx="1351652" cy="300531"/>
          </a:xfrm>
          <a:prstGeom prst="rect">
            <a:avLst/>
          </a:prstGeom>
          <a:noFill/>
        </p:spPr>
        <p:txBody>
          <a:bodyPr wrap="none" rtlCol="0">
            <a:spAutoFit/>
          </a:bodyPr>
          <a:lstStyle/>
          <a:p>
            <a:pPr>
              <a:lnSpc>
                <a:spcPts val="1800"/>
              </a:lnSpc>
            </a:pPr>
            <a:r>
              <a:rPr lang="en-GB" sz="1200" dirty="0">
                <a:latin typeface="+mn-lt"/>
              </a:rPr>
              <a:t>prod/input weight</a:t>
            </a:r>
            <a:endParaRPr lang="nl-NL" sz="1200" dirty="0" err="1">
              <a:latin typeface="+mn-lt"/>
            </a:endParaRPr>
          </a:p>
        </p:txBody>
      </p:sp>
      <p:sp>
        <p:nvSpPr>
          <p:cNvPr id="43" name="TextBox 42">
            <a:extLst>
              <a:ext uri="{FF2B5EF4-FFF2-40B4-BE49-F238E27FC236}">
                <a16:creationId xmlns:a16="http://schemas.microsoft.com/office/drawing/2014/main" id="{281F711F-8B6E-0D18-483B-89D1F7DD870E}"/>
              </a:ext>
            </a:extLst>
          </p:cNvPr>
          <p:cNvSpPr txBox="1"/>
          <p:nvPr/>
        </p:nvSpPr>
        <p:spPr>
          <a:xfrm>
            <a:off x="6891054" y="3865578"/>
            <a:ext cx="1205779" cy="300531"/>
          </a:xfrm>
          <a:prstGeom prst="rect">
            <a:avLst/>
          </a:prstGeom>
          <a:noFill/>
        </p:spPr>
        <p:txBody>
          <a:bodyPr wrap="none" rtlCol="0">
            <a:spAutoFit/>
          </a:bodyPr>
          <a:lstStyle/>
          <a:p>
            <a:pPr>
              <a:lnSpc>
                <a:spcPts val="1800"/>
              </a:lnSpc>
            </a:pPr>
            <a:r>
              <a:rPr lang="en-GB" sz="1200" dirty="0">
                <a:latin typeface="+mn-lt"/>
              </a:rPr>
              <a:t>population size</a:t>
            </a:r>
            <a:endParaRPr lang="nl-NL" sz="1200" dirty="0" err="1">
              <a:latin typeface="+mn-lt"/>
            </a:endParaRPr>
          </a:p>
        </p:txBody>
      </p:sp>
      <p:sp>
        <p:nvSpPr>
          <p:cNvPr id="44" name="Vrije vorm: vorm 53">
            <a:extLst>
              <a:ext uri="{FF2B5EF4-FFF2-40B4-BE49-F238E27FC236}">
                <a16:creationId xmlns:a16="http://schemas.microsoft.com/office/drawing/2014/main" id="{35487320-37EF-D22D-3732-52DA125EFAB1}"/>
              </a:ext>
            </a:extLst>
          </p:cNvPr>
          <p:cNvSpPr/>
          <p:nvPr/>
        </p:nvSpPr>
        <p:spPr>
          <a:xfrm>
            <a:off x="3315263" y="3063015"/>
            <a:ext cx="1211693" cy="265761"/>
          </a:xfrm>
          <a:custGeom>
            <a:avLst/>
            <a:gdLst>
              <a:gd name="connsiteX0" fmla="*/ 0 w 1211693"/>
              <a:gd name="connsiteY0" fmla="*/ 265761 h 265761"/>
              <a:gd name="connsiteX1" fmla="*/ 0 w 1211693"/>
              <a:gd name="connsiteY1" fmla="*/ 0 h 265761"/>
              <a:gd name="connsiteX2" fmla="*/ 1211693 w 1211693"/>
              <a:gd name="connsiteY2" fmla="*/ 0 h 265761"/>
            </a:gdLst>
            <a:ahLst/>
            <a:cxnLst>
              <a:cxn ang="0">
                <a:pos x="connsiteX0" y="connsiteY0"/>
              </a:cxn>
              <a:cxn ang="0">
                <a:pos x="connsiteX1" y="connsiteY1"/>
              </a:cxn>
              <a:cxn ang="0">
                <a:pos x="connsiteX2" y="connsiteY2"/>
              </a:cxn>
            </a:cxnLst>
            <a:rect l="l" t="t" r="r" b="b"/>
            <a:pathLst>
              <a:path w="1211693" h="265761">
                <a:moveTo>
                  <a:pt x="0" y="265761"/>
                </a:moveTo>
                <a:lnTo>
                  <a:pt x="0" y="0"/>
                </a:lnTo>
                <a:lnTo>
                  <a:pt x="1211693" y="0"/>
                </a:lnTo>
              </a:path>
            </a:pathLst>
          </a:custGeom>
          <a:noFill/>
          <a:ln w="12700">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Vrije vorm: vorm 54">
            <a:extLst>
              <a:ext uri="{FF2B5EF4-FFF2-40B4-BE49-F238E27FC236}">
                <a16:creationId xmlns:a16="http://schemas.microsoft.com/office/drawing/2014/main" id="{AECB31AB-11BB-7A39-B094-35FD52A42537}"/>
              </a:ext>
            </a:extLst>
          </p:cNvPr>
          <p:cNvSpPr/>
          <p:nvPr/>
        </p:nvSpPr>
        <p:spPr>
          <a:xfrm flipV="1">
            <a:off x="3315263" y="3750082"/>
            <a:ext cx="1211693" cy="265761"/>
          </a:xfrm>
          <a:custGeom>
            <a:avLst/>
            <a:gdLst>
              <a:gd name="connsiteX0" fmla="*/ 0 w 1211693"/>
              <a:gd name="connsiteY0" fmla="*/ 265761 h 265761"/>
              <a:gd name="connsiteX1" fmla="*/ 0 w 1211693"/>
              <a:gd name="connsiteY1" fmla="*/ 0 h 265761"/>
              <a:gd name="connsiteX2" fmla="*/ 1211693 w 1211693"/>
              <a:gd name="connsiteY2" fmla="*/ 0 h 265761"/>
            </a:gdLst>
            <a:ahLst/>
            <a:cxnLst>
              <a:cxn ang="0">
                <a:pos x="connsiteX0" y="connsiteY0"/>
              </a:cxn>
              <a:cxn ang="0">
                <a:pos x="connsiteX1" y="connsiteY1"/>
              </a:cxn>
              <a:cxn ang="0">
                <a:pos x="connsiteX2" y="connsiteY2"/>
              </a:cxn>
            </a:cxnLst>
            <a:rect l="l" t="t" r="r" b="b"/>
            <a:pathLst>
              <a:path w="1211693" h="265761">
                <a:moveTo>
                  <a:pt x="0" y="265761"/>
                </a:moveTo>
                <a:lnTo>
                  <a:pt x="0" y="0"/>
                </a:lnTo>
                <a:lnTo>
                  <a:pt x="1211693" y="0"/>
                </a:lnTo>
              </a:path>
            </a:pathLst>
          </a:custGeom>
          <a:noFill/>
          <a:ln w="12700">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6" name="Rechte verbindingslijn 56">
            <a:extLst>
              <a:ext uri="{FF2B5EF4-FFF2-40B4-BE49-F238E27FC236}">
                <a16:creationId xmlns:a16="http://schemas.microsoft.com/office/drawing/2014/main" id="{0A6385E2-85CF-7B6D-B8BD-F06E70EED3BF}"/>
              </a:ext>
            </a:extLst>
          </p:cNvPr>
          <p:cNvCxnSpPr>
            <a:cxnSpLocks/>
          </p:cNvCxnSpPr>
          <p:nvPr/>
        </p:nvCxnSpPr>
        <p:spPr>
          <a:xfrm>
            <a:off x="3864804" y="3539141"/>
            <a:ext cx="662152" cy="0"/>
          </a:xfrm>
          <a:prstGeom prst="line">
            <a:avLst/>
          </a:prstGeom>
          <a:noFill/>
          <a:ln w="12700">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47" name="Rechte verbindingslijn 57">
            <a:extLst>
              <a:ext uri="{FF2B5EF4-FFF2-40B4-BE49-F238E27FC236}">
                <a16:creationId xmlns:a16="http://schemas.microsoft.com/office/drawing/2014/main" id="{26FE8500-D1FC-DE8D-B73A-3113A13AA3EF}"/>
              </a:ext>
            </a:extLst>
          </p:cNvPr>
          <p:cNvCxnSpPr>
            <a:cxnSpLocks/>
          </p:cNvCxnSpPr>
          <p:nvPr/>
        </p:nvCxnSpPr>
        <p:spPr>
          <a:xfrm flipH="1">
            <a:off x="6224398" y="3063015"/>
            <a:ext cx="662152" cy="0"/>
          </a:xfrm>
          <a:prstGeom prst="line">
            <a:avLst/>
          </a:prstGeom>
          <a:noFill/>
          <a:ln w="12700">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48" name="Rechte verbindingslijn 58">
            <a:extLst>
              <a:ext uri="{FF2B5EF4-FFF2-40B4-BE49-F238E27FC236}">
                <a16:creationId xmlns:a16="http://schemas.microsoft.com/office/drawing/2014/main" id="{71CF07F5-B3EA-5337-83D2-3091B7D9E461}"/>
              </a:ext>
            </a:extLst>
          </p:cNvPr>
          <p:cNvCxnSpPr>
            <a:cxnSpLocks/>
          </p:cNvCxnSpPr>
          <p:nvPr/>
        </p:nvCxnSpPr>
        <p:spPr>
          <a:xfrm flipH="1">
            <a:off x="6224398" y="3547242"/>
            <a:ext cx="662152" cy="0"/>
          </a:xfrm>
          <a:prstGeom prst="line">
            <a:avLst/>
          </a:prstGeom>
          <a:noFill/>
          <a:ln w="12700">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49" name="Rechte verbindingslijn 59">
            <a:extLst>
              <a:ext uri="{FF2B5EF4-FFF2-40B4-BE49-F238E27FC236}">
                <a16:creationId xmlns:a16="http://schemas.microsoft.com/office/drawing/2014/main" id="{6476D70C-17DD-8376-EB55-3B078D403D89}"/>
              </a:ext>
            </a:extLst>
          </p:cNvPr>
          <p:cNvCxnSpPr>
            <a:cxnSpLocks/>
          </p:cNvCxnSpPr>
          <p:nvPr/>
        </p:nvCxnSpPr>
        <p:spPr>
          <a:xfrm flipH="1">
            <a:off x="6224398" y="4031469"/>
            <a:ext cx="662152" cy="0"/>
          </a:xfrm>
          <a:prstGeom prst="line">
            <a:avLst/>
          </a:prstGeom>
          <a:noFill/>
          <a:ln w="12700">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5" name="Slide Number Placeholder 4">
            <a:extLst>
              <a:ext uri="{FF2B5EF4-FFF2-40B4-BE49-F238E27FC236}">
                <a16:creationId xmlns:a16="http://schemas.microsoft.com/office/drawing/2014/main" id="{2AD5407D-77CE-A01F-EEC7-CCDDBCF67286}"/>
              </a:ext>
            </a:extLst>
          </p:cNvPr>
          <p:cNvSpPr>
            <a:spLocks noGrp="1"/>
          </p:cNvSpPr>
          <p:nvPr>
            <p:ph type="sldNum" sz="quarter" idx="11"/>
          </p:nvPr>
        </p:nvSpPr>
        <p:spPr/>
        <p:txBody>
          <a:bodyPr/>
          <a:lstStyle/>
          <a:p>
            <a:fld id="{F25965E0-7062-474C-8671-DB3A3CE669B0}" type="slidenum">
              <a:rPr lang="nl-NL" smtClean="0"/>
              <a:pPr/>
              <a:t>22</a:t>
            </a:fld>
            <a:endParaRPr lang="nl-NL" dirty="0"/>
          </a:p>
        </p:txBody>
      </p:sp>
    </p:spTree>
    <p:extLst>
      <p:ext uri="{BB962C8B-B14F-4D97-AF65-F5344CB8AC3E}">
        <p14:creationId xmlns:p14="http://schemas.microsoft.com/office/powerpoint/2010/main" val="1861400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AA6F111C-1E35-3E9D-4C67-8F816A3708EA}"/>
              </a:ext>
            </a:extLst>
          </p:cNvPr>
          <p:cNvSpPr>
            <a:spLocks noGrp="1"/>
          </p:cNvSpPr>
          <p:nvPr>
            <p:ph type="body" sz="quarter" idx="10"/>
          </p:nvPr>
        </p:nvSpPr>
        <p:spPr>
          <a:xfrm>
            <a:off x="2707274" y="1459473"/>
            <a:ext cx="5855993" cy="2471305"/>
          </a:xfrm>
        </p:spPr>
        <p:txBody>
          <a:bodyPr/>
          <a:lstStyle/>
          <a:p>
            <a:r>
              <a:rPr lang="en-US" dirty="0"/>
              <a:t>There are various definitions (</a:t>
            </a:r>
            <a:r>
              <a:rPr lang="en-US" dirty="0">
                <a:hlinkClick r:id="rId2" action="ppaction://hlinksldjump"/>
              </a:rPr>
              <a:t>click here</a:t>
            </a:r>
            <a:r>
              <a:rPr lang="en-US" dirty="0"/>
              <a:t>      ), and they are complex</a:t>
            </a:r>
          </a:p>
          <a:p>
            <a:endParaRPr lang="en-US" b="1" dirty="0"/>
          </a:p>
          <a:p>
            <a:r>
              <a:rPr lang="en-US" b="1" dirty="0"/>
              <a:t>Advice </a:t>
            </a:r>
          </a:p>
          <a:p>
            <a:pPr lvl="1"/>
            <a:r>
              <a:rPr lang="en-US" dirty="0"/>
              <a:t>Use a standard definition, since it will extend your options for communication (external, instead of internal only). Moreover, it is aligned with national and/or international, and eventually legally binding goals</a:t>
            </a:r>
          </a:p>
          <a:p>
            <a:pPr lvl="1"/>
            <a:r>
              <a:rPr lang="en-US" dirty="0"/>
              <a:t>To support the quantification, translate the definition of FL(W) to your business </a:t>
            </a:r>
            <a:br>
              <a:rPr lang="en-US" dirty="0"/>
            </a:br>
            <a:r>
              <a:rPr lang="en-US" dirty="0"/>
              <a:t>by classifying the side streams into what is called FL(W) and what is not</a:t>
            </a:r>
            <a:br>
              <a:rPr lang="en-US" dirty="0"/>
            </a:br>
            <a:endParaRPr lang="en-US" dirty="0"/>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Step 2c) What FL(W) definition to use?</a:t>
            </a:r>
          </a:p>
        </p:txBody>
      </p:sp>
      <p:sp>
        <p:nvSpPr>
          <p:cNvPr id="8" name="Rechthoek 7">
            <a:hlinkClick r:id="rId3" action="ppaction://hlinksldjump"/>
            <a:extLst>
              <a:ext uri="{FF2B5EF4-FFF2-40B4-BE49-F238E27FC236}">
                <a16:creationId xmlns:a16="http://schemas.microsoft.com/office/drawing/2014/main" id="{0B085290-D4C7-D585-A28D-471655A80F78}"/>
              </a:ext>
            </a:extLst>
          </p:cNvPr>
          <p:cNvSpPr/>
          <p:nvPr/>
        </p:nvSpPr>
        <p:spPr>
          <a:xfrm>
            <a:off x="381000" y="164862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4" action="ppaction://hlinksldjump"/>
            <a:extLst>
              <a:ext uri="{FF2B5EF4-FFF2-40B4-BE49-F238E27FC236}">
                <a16:creationId xmlns:a16="http://schemas.microsoft.com/office/drawing/2014/main" id="{D5FFB55B-DA2F-B949-6388-D1C0562B646D}"/>
              </a:ext>
            </a:extLst>
          </p:cNvPr>
          <p:cNvSpPr/>
          <p:nvPr/>
        </p:nvSpPr>
        <p:spPr>
          <a:xfrm>
            <a:off x="381000" y="214141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5" action="ppaction://hlinksldjump"/>
            <a:extLst>
              <a:ext uri="{FF2B5EF4-FFF2-40B4-BE49-F238E27FC236}">
                <a16:creationId xmlns:a16="http://schemas.microsoft.com/office/drawing/2014/main" id="{6F467DFF-0443-3C00-9AD2-C765745A5381}"/>
              </a:ext>
            </a:extLst>
          </p:cNvPr>
          <p:cNvSpPr/>
          <p:nvPr/>
        </p:nvSpPr>
        <p:spPr>
          <a:xfrm>
            <a:off x="381000" y="3988800"/>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4" name="Rechthoek 6">
            <a:hlinkClick r:id="rId6" action="ppaction://hlinksldjump"/>
            <a:extLst>
              <a:ext uri="{FF2B5EF4-FFF2-40B4-BE49-F238E27FC236}">
                <a16:creationId xmlns:a16="http://schemas.microsoft.com/office/drawing/2014/main" id="{0F28DC16-32D7-0D98-945A-8E64B6F05AAA}"/>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5" name="Pijl: vijfhoek 18">
            <a:hlinkClick r:id="rId7" action="ppaction://hlinksldjump"/>
            <a:extLst>
              <a:ext uri="{FF2B5EF4-FFF2-40B4-BE49-F238E27FC236}">
                <a16:creationId xmlns:a16="http://schemas.microsoft.com/office/drawing/2014/main" id="{E399DCEB-F9BE-E185-F38C-DC6E1A860BCF}"/>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20" name="Rechthoek 6">
            <a:hlinkClick r:id="rId8" action="ppaction://hlinksldjump"/>
            <a:extLst>
              <a:ext uri="{FF2B5EF4-FFF2-40B4-BE49-F238E27FC236}">
                <a16:creationId xmlns:a16="http://schemas.microsoft.com/office/drawing/2014/main" id="{70467169-AE42-0209-63FB-FC1855B8128A}"/>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7" name="Vrije vorm: vorm 26">
            <a:hlinkClick r:id="rId9" action="ppaction://hlinksldjump"/>
            <a:extLst>
              <a:ext uri="{FF2B5EF4-FFF2-40B4-BE49-F238E27FC236}">
                <a16:creationId xmlns:a16="http://schemas.microsoft.com/office/drawing/2014/main" id="{02859494-7713-0977-DC11-2F22D56C25EE}"/>
              </a:ext>
            </a:extLst>
          </p:cNvPr>
          <p:cNvSpPr/>
          <p:nvPr/>
        </p:nvSpPr>
        <p:spPr>
          <a:xfrm>
            <a:off x="2574390" y="252000"/>
            <a:ext cx="146929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Scope a: Focus</a:t>
            </a:r>
          </a:p>
        </p:txBody>
      </p:sp>
      <p:sp>
        <p:nvSpPr>
          <p:cNvPr id="16" name="Vrije vorm: vorm 27">
            <a:hlinkClick r:id="rId10" action="ppaction://hlinksldjump"/>
            <a:extLst>
              <a:ext uri="{FF2B5EF4-FFF2-40B4-BE49-F238E27FC236}">
                <a16:creationId xmlns:a16="http://schemas.microsoft.com/office/drawing/2014/main" id="{1F63D68E-F3D1-A890-DD89-3C4753C7A74F}"/>
              </a:ext>
            </a:extLst>
          </p:cNvPr>
          <p:cNvSpPr/>
          <p:nvPr/>
        </p:nvSpPr>
        <p:spPr>
          <a:xfrm>
            <a:off x="4087750" y="252000"/>
            <a:ext cx="198793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Scope b: Quantification unit</a:t>
            </a:r>
          </a:p>
        </p:txBody>
      </p:sp>
      <p:sp>
        <p:nvSpPr>
          <p:cNvPr id="22" name="Vrije vorm: vorm 29">
            <a:hlinkClick r:id="rId11" action="ppaction://hlinksldjump"/>
            <a:extLst>
              <a:ext uri="{FF2B5EF4-FFF2-40B4-BE49-F238E27FC236}">
                <a16:creationId xmlns:a16="http://schemas.microsoft.com/office/drawing/2014/main" id="{E992E180-03CA-E2E2-AE35-326BA062EE31}"/>
              </a:ext>
            </a:extLst>
          </p:cNvPr>
          <p:cNvSpPr/>
          <p:nvPr/>
        </p:nvSpPr>
        <p:spPr>
          <a:xfrm>
            <a:off x="6119750" y="252000"/>
            <a:ext cx="1852168"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Scope c: Definition FL(W)</a:t>
            </a:r>
          </a:p>
        </p:txBody>
      </p:sp>
      <p:sp>
        <p:nvSpPr>
          <p:cNvPr id="4" name="TextBox 3">
            <a:hlinkClick r:id="" action="ppaction://hlinkshowjump?jump=lastslideviewed"/>
            <a:extLst>
              <a:ext uri="{FF2B5EF4-FFF2-40B4-BE49-F238E27FC236}">
                <a16:creationId xmlns:a16="http://schemas.microsoft.com/office/drawing/2014/main" id="{A74BF373-6D70-DBBC-50DC-0DBA535EB43E}"/>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18" name="Arrow: Right 17">
            <a:hlinkClick r:id="" action="ppaction://hlinkshowjump?jump=nextslide"/>
            <a:extLst>
              <a:ext uri="{FF2B5EF4-FFF2-40B4-BE49-F238E27FC236}">
                <a16:creationId xmlns:a16="http://schemas.microsoft.com/office/drawing/2014/main" id="{24725638-8CA8-7843-72FE-53DD67F94702}"/>
              </a:ext>
            </a:extLst>
          </p:cNvPr>
          <p:cNvSpPr/>
          <p:nvPr/>
        </p:nvSpPr>
        <p:spPr>
          <a:xfrm>
            <a:off x="7362613" y="4647600"/>
            <a:ext cx="602827" cy="36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19" name="TextBox 18">
            <a:extLst>
              <a:ext uri="{FF2B5EF4-FFF2-40B4-BE49-F238E27FC236}">
                <a16:creationId xmlns:a16="http://schemas.microsoft.com/office/drawing/2014/main" id="{70520184-B8A4-DF1B-38CC-3C16F5B9BE28}"/>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15" name="TextBox 14">
            <a:hlinkClick r:id="rId12" action="ppaction://hlinksldjump"/>
            <a:extLst>
              <a:ext uri="{FF2B5EF4-FFF2-40B4-BE49-F238E27FC236}">
                <a16:creationId xmlns:a16="http://schemas.microsoft.com/office/drawing/2014/main" id="{F511C5DC-35D7-4AEC-B465-85A198527BB1}"/>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1" name="Gelijkbenige driehoek 34">
            <a:hlinkClick r:id="rId2" action="ppaction://hlinksldjump"/>
            <a:extLst>
              <a:ext uri="{FF2B5EF4-FFF2-40B4-BE49-F238E27FC236}">
                <a16:creationId xmlns:a16="http://schemas.microsoft.com/office/drawing/2014/main" id="{745EAE9C-0068-BE61-B06F-CD1FC280D6B6}"/>
              </a:ext>
            </a:extLst>
          </p:cNvPr>
          <p:cNvSpPr/>
          <p:nvPr/>
        </p:nvSpPr>
        <p:spPr>
          <a:xfrm rot="5400000">
            <a:off x="5492179" y="1527773"/>
            <a:ext cx="221688" cy="19111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algn="ctr"/>
            <a:endParaRPr lang="nl-NL" sz="1400" dirty="0">
              <a:solidFill>
                <a:schemeClr val="tx1"/>
              </a:solidFill>
            </a:endParaRPr>
          </a:p>
        </p:txBody>
      </p:sp>
      <p:sp>
        <p:nvSpPr>
          <p:cNvPr id="2" name="Slide Number Placeholder 1">
            <a:extLst>
              <a:ext uri="{FF2B5EF4-FFF2-40B4-BE49-F238E27FC236}">
                <a16:creationId xmlns:a16="http://schemas.microsoft.com/office/drawing/2014/main" id="{5AF1466B-3D55-D060-2B8C-ACB983508BBE}"/>
              </a:ext>
            </a:extLst>
          </p:cNvPr>
          <p:cNvSpPr>
            <a:spLocks noGrp="1"/>
          </p:cNvSpPr>
          <p:nvPr>
            <p:ph type="sldNum" sz="quarter" idx="11"/>
          </p:nvPr>
        </p:nvSpPr>
        <p:spPr/>
        <p:txBody>
          <a:bodyPr/>
          <a:lstStyle/>
          <a:p>
            <a:fld id="{F25965E0-7062-474C-8671-DB3A3CE669B0}" type="slidenum">
              <a:rPr lang="nl-NL" smtClean="0"/>
              <a:pPr/>
              <a:t>23</a:t>
            </a:fld>
            <a:endParaRPr lang="nl-NL" dirty="0"/>
          </a:p>
        </p:txBody>
      </p:sp>
    </p:spTree>
    <p:extLst>
      <p:ext uri="{BB962C8B-B14F-4D97-AF65-F5344CB8AC3E}">
        <p14:creationId xmlns:p14="http://schemas.microsoft.com/office/powerpoint/2010/main" val="2651967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US" dirty="0"/>
              <a:t>Step 2: Make the goal(s) SMART: choose</a:t>
            </a:r>
            <a:endParaRPr lang="en-GB" dirty="0"/>
          </a:p>
        </p:txBody>
      </p:sp>
      <p:sp>
        <p:nvSpPr>
          <p:cNvPr id="8" name="Rechthoek 7">
            <a:hlinkClick r:id="rId2" action="ppaction://hlinksldjump"/>
            <a:extLst>
              <a:ext uri="{FF2B5EF4-FFF2-40B4-BE49-F238E27FC236}">
                <a16:creationId xmlns:a16="http://schemas.microsoft.com/office/drawing/2014/main" id="{0B085290-D4C7-D585-A28D-471655A80F78}"/>
              </a:ext>
            </a:extLst>
          </p:cNvPr>
          <p:cNvSpPr/>
          <p:nvPr/>
        </p:nvSpPr>
        <p:spPr>
          <a:xfrm>
            <a:off x="381000" y="164862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5FFB55B-DA2F-B949-6388-D1C0562B646D}"/>
              </a:ext>
            </a:extLst>
          </p:cNvPr>
          <p:cNvSpPr/>
          <p:nvPr/>
        </p:nvSpPr>
        <p:spPr>
          <a:xfrm>
            <a:off x="381000" y="214141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6F467DFF-0443-3C00-9AD2-C765745A5381}"/>
              </a:ext>
            </a:extLst>
          </p:cNvPr>
          <p:cNvSpPr/>
          <p:nvPr/>
        </p:nvSpPr>
        <p:spPr>
          <a:xfrm>
            <a:off x="381000" y="3988800"/>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4" name="Rechthoek 6">
            <a:hlinkClick r:id="rId5" action="ppaction://hlinksldjump"/>
            <a:extLst>
              <a:ext uri="{FF2B5EF4-FFF2-40B4-BE49-F238E27FC236}">
                <a16:creationId xmlns:a16="http://schemas.microsoft.com/office/drawing/2014/main" id="{0F28DC16-32D7-0D98-945A-8E64B6F05AAA}"/>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Vrije vorm: vorm 26">
            <a:hlinkClick r:id="rId6" action="ppaction://hlinksldjump"/>
            <a:extLst>
              <a:ext uri="{FF2B5EF4-FFF2-40B4-BE49-F238E27FC236}">
                <a16:creationId xmlns:a16="http://schemas.microsoft.com/office/drawing/2014/main" id="{358190A2-D73C-3785-209F-A04478BE22BD}"/>
              </a:ext>
            </a:extLst>
          </p:cNvPr>
          <p:cNvSpPr/>
          <p:nvPr/>
        </p:nvSpPr>
        <p:spPr>
          <a:xfrm>
            <a:off x="2960762" y="2245790"/>
            <a:ext cx="1713602" cy="4572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nl-NL"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EU </a:t>
            </a:r>
            <a:r>
              <a:rPr kumimoji="0" lang="nl-NL" sz="1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regulation</a:t>
            </a:r>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5" name="Vrije vorm: vorm 27">
            <a:hlinkClick r:id="rId7" action="ppaction://hlinksldjump"/>
            <a:extLst>
              <a:ext uri="{FF2B5EF4-FFF2-40B4-BE49-F238E27FC236}">
                <a16:creationId xmlns:a16="http://schemas.microsoft.com/office/drawing/2014/main" id="{56870070-B54D-71EA-55FA-0217064D2346}"/>
              </a:ext>
            </a:extLst>
          </p:cNvPr>
          <p:cNvSpPr/>
          <p:nvPr/>
        </p:nvSpPr>
        <p:spPr>
          <a:xfrm>
            <a:off x="2960762" y="2914600"/>
            <a:ext cx="1713602" cy="4572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nl-NL"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SDG 12.3</a:t>
            </a:r>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7" name="Vrije vorm: vorm 28">
            <a:hlinkClick r:id="rId8" action="ppaction://hlinksldjump"/>
            <a:extLst>
              <a:ext uri="{FF2B5EF4-FFF2-40B4-BE49-F238E27FC236}">
                <a16:creationId xmlns:a16="http://schemas.microsoft.com/office/drawing/2014/main" id="{B5C12E2F-F260-C026-BA9D-3A5B20F5ADA4}"/>
              </a:ext>
            </a:extLst>
          </p:cNvPr>
          <p:cNvSpPr/>
          <p:nvPr/>
        </p:nvSpPr>
        <p:spPr>
          <a:xfrm>
            <a:off x="2960762" y="3578962"/>
            <a:ext cx="1713602" cy="4572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nl-NL"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NL </a:t>
            </a:r>
            <a:r>
              <a:rPr kumimoji="0" lang="nl-NL" sz="1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government</a:t>
            </a:r>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8" name="Vrije vorm: vorm 29">
            <a:hlinkClick r:id="rId9" action="ppaction://hlinksldjump"/>
            <a:extLst>
              <a:ext uri="{FF2B5EF4-FFF2-40B4-BE49-F238E27FC236}">
                <a16:creationId xmlns:a16="http://schemas.microsoft.com/office/drawing/2014/main" id="{92C4003B-F3AE-D1D1-8E37-FD1FAF9C00D1}"/>
              </a:ext>
            </a:extLst>
          </p:cNvPr>
          <p:cNvSpPr/>
          <p:nvPr/>
        </p:nvSpPr>
        <p:spPr>
          <a:xfrm>
            <a:off x="5868318" y="2244422"/>
            <a:ext cx="1869195" cy="4572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nl-NL" sz="1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Own</a:t>
            </a:r>
            <a:r>
              <a:rPr kumimoji="0" lang="nl-NL"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 </a:t>
            </a:r>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7" name="Pijl: vijfhoek 18">
            <a:hlinkClick r:id="rId10" action="ppaction://hlinksldjump"/>
            <a:extLst>
              <a:ext uri="{FF2B5EF4-FFF2-40B4-BE49-F238E27FC236}">
                <a16:creationId xmlns:a16="http://schemas.microsoft.com/office/drawing/2014/main" id="{3C3A7A35-7111-F39B-0CF9-C888A21745B6}"/>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16" name="Rechthoek 6">
            <a:hlinkClick r:id="rId11" action="ppaction://hlinksldjump"/>
            <a:extLst>
              <a:ext uri="{FF2B5EF4-FFF2-40B4-BE49-F238E27FC236}">
                <a16:creationId xmlns:a16="http://schemas.microsoft.com/office/drawing/2014/main" id="{0070F3FE-0019-0229-B697-2867B106A995}"/>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26" name="TextBox 25">
            <a:hlinkClick r:id="" action="ppaction://hlinkshowjump?jump=lastslideviewed"/>
            <a:extLst>
              <a:ext uri="{FF2B5EF4-FFF2-40B4-BE49-F238E27FC236}">
                <a16:creationId xmlns:a16="http://schemas.microsoft.com/office/drawing/2014/main" id="{0A652015-E366-BDC8-EB83-E93C5273B28D}"/>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5" name="TextBox 4">
            <a:hlinkClick r:id="rId12" action="ppaction://hlinksldjump"/>
            <a:extLst>
              <a:ext uri="{FF2B5EF4-FFF2-40B4-BE49-F238E27FC236}">
                <a16:creationId xmlns:a16="http://schemas.microsoft.com/office/drawing/2014/main" id="{A719E0CC-B2B5-FD08-F5BA-D5CB246567A8}"/>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9" name="Rectangle: Rounded Corners 22">
            <a:extLst>
              <a:ext uri="{FF2B5EF4-FFF2-40B4-BE49-F238E27FC236}">
                <a16:creationId xmlns:a16="http://schemas.microsoft.com/office/drawing/2014/main" id="{64E316D7-E665-1C4F-D4EA-033D9D13F5BD}"/>
              </a:ext>
            </a:extLst>
          </p:cNvPr>
          <p:cNvSpPr/>
          <p:nvPr/>
        </p:nvSpPr>
        <p:spPr>
          <a:xfrm>
            <a:off x="2806071" y="1522477"/>
            <a:ext cx="2745956" cy="2705492"/>
          </a:xfrm>
          <a:prstGeom prst="rect">
            <a:avLst/>
          </a:prstGeom>
          <a:noFill/>
          <a:ln>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ctr"/>
            <a:r>
              <a:rPr lang="en-US" sz="1400" b="1" dirty="0">
                <a:solidFill>
                  <a:schemeClr val="accent2"/>
                </a:solidFill>
              </a:rPr>
              <a:t>Comply with external goal(s)</a:t>
            </a:r>
          </a:p>
        </p:txBody>
      </p:sp>
      <p:pic>
        <p:nvPicPr>
          <p:cNvPr id="30" name="Picture 2" descr="upload.wikimedia.org/wikipedia/commons/thumb/b/...">
            <a:extLst>
              <a:ext uri="{FF2B5EF4-FFF2-40B4-BE49-F238E27FC236}">
                <a16:creationId xmlns:a16="http://schemas.microsoft.com/office/drawing/2014/main" id="{DF8B41C4-5BD1-0C7D-E9ED-12A851D7F6E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flipH="1">
            <a:off x="4744528" y="2244780"/>
            <a:ext cx="673402" cy="4572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Printwear FLAGNL Flag Netherlands WorkWear4All">
            <a:extLst>
              <a:ext uri="{FF2B5EF4-FFF2-40B4-BE49-F238E27FC236}">
                <a16:creationId xmlns:a16="http://schemas.microsoft.com/office/drawing/2014/main" id="{288796A3-C8C6-DF36-3E9C-FB602C0DA81A}"/>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1848" t="3689" r="4449" b="2387"/>
          <a:stretch/>
        </p:blipFill>
        <p:spPr bwMode="auto">
          <a:xfrm>
            <a:off x="4744528" y="3578962"/>
            <a:ext cx="673402"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24" name="Picture 4" descr="UN flag">
            <a:extLst>
              <a:ext uri="{FF2B5EF4-FFF2-40B4-BE49-F238E27FC236}">
                <a16:creationId xmlns:a16="http://schemas.microsoft.com/office/drawing/2014/main" id="{5C0C6C23-6A93-2B4F-6122-87E2A202B9C0}"/>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7283" t="11882" r="5643" b="10143"/>
          <a:stretch/>
        </p:blipFill>
        <p:spPr bwMode="auto">
          <a:xfrm>
            <a:off x="4744528" y="2911871"/>
            <a:ext cx="673402" cy="457200"/>
          </a:xfrm>
          <a:prstGeom prst="rect">
            <a:avLst/>
          </a:prstGeom>
          <a:noFill/>
          <a:extLst>
            <a:ext uri="{909E8E84-426E-40DD-AFC4-6F175D3DCCD1}">
              <a14:hiddenFill xmlns:a14="http://schemas.microsoft.com/office/drawing/2010/main">
                <a:solidFill>
                  <a:srgbClr val="FFFFFF"/>
                </a:solidFill>
              </a14:hiddenFill>
            </a:ext>
          </a:extLst>
        </p:spPr>
      </p:pic>
      <p:sp>
        <p:nvSpPr>
          <p:cNvPr id="1025" name="Rectangle: Rounded Corners 22">
            <a:extLst>
              <a:ext uri="{FF2B5EF4-FFF2-40B4-BE49-F238E27FC236}">
                <a16:creationId xmlns:a16="http://schemas.microsoft.com/office/drawing/2014/main" id="{F030268C-CF4C-10A3-45ED-8151C449BA21}"/>
              </a:ext>
            </a:extLst>
          </p:cNvPr>
          <p:cNvSpPr/>
          <p:nvPr/>
        </p:nvSpPr>
        <p:spPr>
          <a:xfrm>
            <a:off x="5741776" y="1522477"/>
            <a:ext cx="2102813" cy="2705492"/>
          </a:xfrm>
          <a:prstGeom prst="rect">
            <a:avLst/>
          </a:prstGeom>
          <a:noFill/>
          <a:ln>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ctr"/>
            <a:r>
              <a:rPr lang="en-US" sz="1400" b="1" dirty="0">
                <a:solidFill>
                  <a:schemeClr val="accent2"/>
                </a:solidFill>
              </a:rPr>
              <a:t>Set your own goal(s)</a:t>
            </a:r>
          </a:p>
        </p:txBody>
      </p:sp>
      <p:sp>
        <p:nvSpPr>
          <p:cNvPr id="4" name="Slide Number Placeholder 3">
            <a:extLst>
              <a:ext uri="{FF2B5EF4-FFF2-40B4-BE49-F238E27FC236}">
                <a16:creationId xmlns:a16="http://schemas.microsoft.com/office/drawing/2014/main" id="{E07689B2-4DE4-BB2E-2960-A30E80E65128}"/>
              </a:ext>
            </a:extLst>
          </p:cNvPr>
          <p:cNvSpPr>
            <a:spLocks noGrp="1"/>
          </p:cNvSpPr>
          <p:nvPr>
            <p:ph type="sldNum" sz="quarter" idx="11"/>
          </p:nvPr>
        </p:nvSpPr>
        <p:spPr/>
        <p:txBody>
          <a:bodyPr/>
          <a:lstStyle/>
          <a:p>
            <a:fld id="{F25965E0-7062-474C-8671-DB3A3CE669B0}" type="slidenum">
              <a:rPr lang="nl-NL" smtClean="0"/>
              <a:pPr/>
              <a:t>24</a:t>
            </a:fld>
            <a:endParaRPr lang="nl-NL" dirty="0"/>
          </a:p>
        </p:txBody>
      </p:sp>
    </p:spTree>
    <p:extLst>
      <p:ext uri="{BB962C8B-B14F-4D97-AF65-F5344CB8AC3E}">
        <p14:creationId xmlns:p14="http://schemas.microsoft.com/office/powerpoint/2010/main" val="2985162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GB" dirty="0"/>
              <a:t>EU – Focus</a:t>
            </a:r>
          </a:p>
        </p:txBody>
      </p:sp>
      <p:sp>
        <p:nvSpPr>
          <p:cNvPr id="8" name="Rechthoek 7">
            <a:hlinkClick r:id="rId2" action="ppaction://hlinksldjump"/>
            <a:extLst>
              <a:ext uri="{FF2B5EF4-FFF2-40B4-BE49-F238E27FC236}">
                <a16:creationId xmlns:a16="http://schemas.microsoft.com/office/drawing/2014/main" id="{0B085290-D4C7-D585-A28D-471655A80F78}"/>
              </a:ext>
            </a:extLst>
          </p:cNvPr>
          <p:cNvSpPr/>
          <p:nvPr/>
        </p:nvSpPr>
        <p:spPr>
          <a:xfrm>
            <a:off x="381000" y="164862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5FFB55B-DA2F-B949-6388-D1C0562B646D}"/>
              </a:ext>
            </a:extLst>
          </p:cNvPr>
          <p:cNvSpPr/>
          <p:nvPr/>
        </p:nvSpPr>
        <p:spPr>
          <a:xfrm>
            <a:off x="381000" y="214141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6F467DFF-0443-3C00-9AD2-C765745A5381}"/>
              </a:ext>
            </a:extLst>
          </p:cNvPr>
          <p:cNvSpPr/>
          <p:nvPr/>
        </p:nvSpPr>
        <p:spPr>
          <a:xfrm>
            <a:off x="381000" y="3988800"/>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27" name="Vrije vorm: vorm 26">
            <a:hlinkClick r:id="rId5" action="ppaction://hlinksldjump"/>
            <a:extLst>
              <a:ext uri="{FF2B5EF4-FFF2-40B4-BE49-F238E27FC236}">
                <a16:creationId xmlns:a16="http://schemas.microsoft.com/office/drawing/2014/main" id="{20684FA8-499B-8E80-E581-3626683A60CA}"/>
              </a:ext>
            </a:extLst>
          </p:cNvPr>
          <p:cNvSpPr/>
          <p:nvPr/>
        </p:nvSpPr>
        <p:spPr>
          <a:xfrm>
            <a:off x="2574390" y="245102"/>
            <a:ext cx="1108005"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EU regulation</a:t>
            </a:r>
          </a:p>
        </p:txBody>
      </p:sp>
      <p:sp>
        <p:nvSpPr>
          <p:cNvPr id="28" name="Vrije vorm: vorm 27">
            <a:hlinkClick r:id="rId6" action="ppaction://hlinksldjump"/>
            <a:extLst>
              <a:ext uri="{FF2B5EF4-FFF2-40B4-BE49-F238E27FC236}">
                <a16:creationId xmlns:a16="http://schemas.microsoft.com/office/drawing/2014/main" id="{1CDCD279-DA0E-B2DB-F93B-E60AC6A7ECA8}"/>
              </a:ext>
            </a:extLst>
          </p:cNvPr>
          <p:cNvSpPr/>
          <p:nvPr/>
        </p:nvSpPr>
        <p:spPr>
          <a:xfrm>
            <a:off x="3732066" y="245102"/>
            <a:ext cx="867391"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SDG 12.3</a:t>
            </a:r>
          </a:p>
        </p:txBody>
      </p:sp>
      <p:sp>
        <p:nvSpPr>
          <p:cNvPr id="29" name="Vrije vorm: vorm 28">
            <a:hlinkClick r:id="rId7" action="ppaction://hlinksldjump"/>
            <a:extLst>
              <a:ext uri="{FF2B5EF4-FFF2-40B4-BE49-F238E27FC236}">
                <a16:creationId xmlns:a16="http://schemas.microsoft.com/office/drawing/2014/main" id="{2353BE42-059F-7C48-8264-B015B0E9B6C7}"/>
              </a:ext>
            </a:extLst>
          </p:cNvPr>
          <p:cNvSpPr/>
          <p:nvPr/>
        </p:nvSpPr>
        <p:spPr>
          <a:xfrm>
            <a:off x="4649128" y="245102"/>
            <a:ext cx="1204202"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NL government</a:t>
            </a:r>
          </a:p>
        </p:txBody>
      </p:sp>
      <p:sp>
        <p:nvSpPr>
          <p:cNvPr id="14" name="Rechthoek 6">
            <a:hlinkClick r:id="rId8" action="ppaction://hlinksldjump"/>
            <a:extLst>
              <a:ext uri="{FF2B5EF4-FFF2-40B4-BE49-F238E27FC236}">
                <a16:creationId xmlns:a16="http://schemas.microsoft.com/office/drawing/2014/main" id="{705BF5D8-1F6B-AED0-4BB7-098026E18126}"/>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Vrije vorm: vorm 16">
            <a:hlinkClick r:id="rId9" action="ppaction://hlinksldjump"/>
            <a:extLst>
              <a:ext uri="{FF2B5EF4-FFF2-40B4-BE49-F238E27FC236}">
                <a16:creationId xmlns:a16="http://schemas.microsoft.com/office/drawing/2014/main" id="{E1467FFB-E498-B46F-F1D4-6A88BEAD49B8}"/>
              </a:ext>
            </a:extLst>
          </p:cNvPr>
          <p:cNvSpPr/>
          <p:nvPr/>
        </p:nvSpPr>
        <p:spPr>
          <a:xfrm>
            <a:off x="5903001" y="245102"/>
            <a:ext cx="100800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Own goal(s)</a:t>
            </a:r>
          </a:p>
        </p:txBody>
      </p:sp>
      <p:sp>
        <p:nvSpPr>
          <p:cNvPr id="15" name="Pijl: vijfhoek 18">
            <a:hlinkClick r:id="rId10" action="ppaction://hlinksldjump"/>
            <a:extLst>
              <a:ext uri="{FF2B5EF4-FFF2-40B4-BE49-F238E27FC236}">
                <a16:creationId xmlns:a16="http://schemas.microsoft.com/office/drawing/2014/main" id="{0AE27781-B945-03AE-A183-A9B40CB82F6E}"/>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19" name="Rechthoek 6">
            <a:hlinkClick r:id="rId11" action="ppaction://hlinksldjump"/>
            <a:extLst>
              <a:ext uri="{FF2B5EF4-FFF2-40B4-BE49-F238E27FC236}">
                <a16:creationId xmlns:a16="http://schemas.microsoft.com/office/drawing/2014/main" id="{F4B2D6A5-388E-8AB9-097D-46B77015D5A8}"/>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7" name="TextBox 6">
            <a:hlinkClick r:id="" action="ppaction://hlinkshowjump?jump=lastslideviewed"/>
            <a:extLst>
              <a:ext uri="{FF2B5EF4-FFF2-40B4-BE49-F238E27FC236}">
                <a16:creationId xmlns:a16="http://schemas.microsoft.com/office/drawing/2014/main" id="{D77AE632-7BB2-A20E-80E7-BF1A27939C69}"/>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4" name="Vrije vorm: vorm 24">
            <a:hlinkClick r:id="rId12" action="ppaction://hlinksldjump"/>
            <a:extLst>
              <a:ext uri="{FF2B5EF4-FFF2-40B4-BE49-F238E27FC236}">
                <a16:creationId xmlns:a16="http://schemas.microsoft.com/office/drawing/2014/main" id="{1FE2D9CA-191F-1684-2BC6-7D15DE47BCC2}"/>
              </a:ext>
            </a:extLst>
          </p:cNvPr>
          <p:cNvSpPr/>
          <p:nvPr/>
        </p:nvSpPr>
        <p:spPr>
          <a:xfrm>
            <a:off x="3492375" y="559944"/>
            <a:ext cx="1363549"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Quantification unit</a:t>
            </a:r>
          </a:p>
        </p:txBody>
      </p:sp>
      <p:sp>
        <p:nvSpPr>
          <p:cNvPr id="22" name="Vrije vorm: vorm 26">
            <a:hlinkClick r:id="rId13" action="ppaction://hlinksldjump"/>
            <a:extLst>
              <a:ext uri="{FF2B5EF4-FFF2-40B4-BE49-F238E27FC236}">
                <a16:creationId xmlns:a16="http://schemas.microsoft.com/office/drawing/2014/main" id="{8FAA9111-46D4-8658-2F91-430FA1290089}"/>
              </a:ext>
            </a:extLst>
          </p:cNvPr>
          <p:cNvSpPr/>
          <p:nvPr/>
        </p:nvSpPr>
        <p:spPr>
          <a:xfrm>
            <a:off x="4904633" y="559944"/>
            <a:ext cx="975845"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Definition FLW</a:t>
            </a:r>
          </a:p>
        </p:txBody>
      </p:sp>
      <p:sp>
        <p:nvSpPr>
          <p:cNvPr id="23" name="Vrije vorm: vorm 27">
            <a:hlinkClick r:id="rId14" action="ppaction://hlinksldjump"/>
            <a:extLst>
              <a:ext uri="{FF2B5EF4-FFF2-40B4-BE49-F238E27FC236}">
                <a16:creationId xmlns:a16="http://schemas.microsoft.com/office/drawing/2014/main" id="{4D98EBF9-5446-8492-B61F-01BBEB0DBC51}"/>
              </a:ext>
            </a:extLst>
          </p:cNvPr>
          <p:cNvSpPr/>
          <p:nvPr/>
        </p:nvSpPr>
        <p:spPr>
          <a:xfrm>
            <a:off x="5929187" y="559944"/>
            <a:ext cx="78019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Indicators</a:t>
            </a:r>
          </a:p>
        </p:txBody>
      </p:sp>
      <p:sp>
        <p:nvSpPr>
          <p:cNvPr id="24" name="Vrije vorm: vorm 34">
            <a:hlinkClick r:id="rId5" action="ppaction://hlinksldjump"/>
            <a:extLst>
              <a:ext uri="{FF2B5EF4-FFF2-40B4-BE49-F238E27FC236}">
                <a16:creationId xmlns:a16="http://schemas.microsoft.com/office/drawing/2014/main" id="{4C2B9542-6ABE-05AC-D928-726F116B53D7}"/>
              </a:ext>
            </a:extLst>
          </p:cNvPr>
          <p:cNvSpPr/>
          <p:nvPr/>
        </p:nvSpPr>
        <p:spPr>
          <a:xfrm>
            <a:off x="2574390" y="559944"/>
            <a:ext cx="86927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Focus</a:t>
            </a:r>
          </a:p>
        </p:txBody>
      </p:sp>
      <p:sp>
        <p:nvSpPr>
          <p:cNvPr id="25" name="Vrije vorm: vorm 26">
            <a:hlinkClick r:id="rId15" action="ppaction://hlinksldjump"/>
            <a:extLst>
              <a:ext uri="{FF2B5EF4-FFF2-40B4-BE49-F238E27FC236}">
                <a16:creationId xmlns:a16="http://schemas.microsoft.com/office/drawing/2014/main" id="{54FF9457-4156-05F1-2336-ED45E7D02039}"/>
              </a:ext>
            </a:extLst>
          </p:cNvPr>
          <p:cNvSpPr/>
          <p:nvPr/>
        </p:nvSpPr>
        <p:spPr>
          <a:xfrm>
            <a:off x="6758091" y="559944"/>
            <a:ext cx="1169817"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More information</a:t>
            </a:r>
          </a:p>
        </p:txBody>
      </p:sp>
      <p:sp>
        <p:nvSpPr>
          <p:cNvPr id="5" name="TextBox 4">
            <a:hlinkClick r:id="rId16" action="ppaction://hlinksldjump"/>
            <a:extLst>
              <a:ext uri="{FF2B5EF4-FFF2-40B4-BE49-F238E27FC236}">
                <a16:creationId xmlns:a16="http://schemas.microsoft.com/office/drawing/2014/main" id="{11E8F797-43A5-0881-8293-C4797200C521}"/>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6"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graphicFrame>
        <p:nvGraphicFramePr>
          <p:cNvPr id="11" name="Table 10">
            <a:extLst>
              <a:ext uri="{FF2B5EF4-FFF2-40B4-BE49-F238E27FC236}">
                <a16:creationId xmlns:a16="http://schemas.microsoft.com/office/drawing/2014/main" id="{7273BFD7-88D5-9485-97CC-21B4374062C5}"/>
              </a:ext>
            </a:extLst>
          </p:cNvPr>
          <p:cNvGraphicFramePr>
            <a:graphicFrameLocks noGrp="1"/>
          </p:cNvGraphicFramePr>
          <p:nvPr>
            <p:extLst>
              <p:ext uri="{D42A27DB-BD31-4B8C-83A1-F6EECF244321}">
                <p14:modId xmlns:p14="http://schemas.microsoft.com/office/powerpoint/2010/main" val="3489779439"/>
              </p:ext>
            </p:extLst>
          </p:nvPr>
        </p:nvGraphicFramePr>
        <p:xfrm>
          <a:off x="2808288" y="1710272"/>
          <a:ext cx="5318436" cy="1855026"/>
        </p:xfrm>
        <a:graphic>
          <a:graphicData uri="http://schemas.openxmlformats.org/drawingml/2006/table">
            <a:tbl>
              <a:tblPr firstRow="1" bandRow="1">
                <a:tableStyleId>{E8034E78-7F5D-4C2E-B375-FC64B27BC917}</a:tableStyleId>
              </a:tblPr>
              <a:tblGrid>
                <a:gridCol w="1510963">
                  <a:extLst>
                    <a:ext uri="{9D8B030D-6E8A-4147-A177-3AD203B41FA5}">
                      <a16:colId xmlns:a16="http://schemas.microsoft.com/office/drawing/2014/main" val="1105621954"/>
                    </a:ext>
                  </a:extLst>
                </a:gridCol>
                <a:gridCol w="3807473">
                  <a:extLst>
                    <a:ext uri="{9D8B030D-6E8A-4147-A177-3AD203B41FA5}">
                      <a16:colId xmlns:a16="http://schemas.microsoft.com/office/drawing/2014/main" val="1464459842"/>
                    </a:ext>
                  </a:extLst>
                </a:gridCol>
              </a:tblGrid>
              <a:tr h="371666">
                <a:tc>
                  <a:txBody>
                    <a:bodyPr/>
                    <a:lstStyle/>
                    <a:p>
                      <a:r>
                        <a:rPr lang="en-GB" sz="1200" b="1" dirty="0"/>
                        <a:t>dimension</a:t>
                      </a:r>
                      <a:endParaRPr lang="nl-NL" sz="1200" b="1" dirty="0"/>
                    </a:p>
                  </a:txBody>
                  <a:tcPr marL="108000" marT="36000" anchor="ctr">
                    <a:lnL>
                      <a:noFill/>
                    </a:lnL>
                    <a:lnR w="12700" cap="flat" cmpd="sng" algn="ctr">
                      <a:solidFill>
                        <a:schemeClr val="bg1"/>
                      </a:solidFill>
                      <a:prstDash val="solid"/>
                      <a:round/>
                      <a:headEnd type="none" w="med" len="med"/>
                      <a:tailEnd type="none" w="med" len="med"/>
                    </a:lnR>
                    <a:lnT>
                      <a:noFill/>
                    </a:lnT>
                    <a:lnB w="25400" cmpd="sng">
                      <a:noFill/>
                    </a:lnB>
                    <a:lnTlToBr w="12700" cmpd="sng">
                      <a:noFill/>
                      <a:prstDash val="solid"/>
                    </a:lnTlToBr>
                    <a:lnBlToTr w="12700" cmpd="sng">
                      <a:noFill/>
                      <a:prstDash val="solid"/>
                    </a:lnBlToTr>
                    <a:solidFill>
                      <a:schemeClr val="accent2"/>
                    </a:solidFill>
                  </a:tcPr>
                </a:tc>
                <a:tc>
                  <a:txBody>
                    <a:bodyPr/>
                    <a:lstStyle/>
                    <a:p>
                      <a:r>
                        <a:rPr lang="en-GB" sz="1200" b="1" dirty="0"/>
                        <a:t>EU </a:t>
                      </a:r>
                      <a:endParaRPr lang="nl-NL" sz="1200" b="1" dirty="0"/>
                    </a:p>
                  </a:txBody>
                  <a:tcPr marL="108000" marT="36000" anchor="ctr">
                    <a:lnL w="12700" cap="flat" cmpd="sng" algn="ctr">
                      <a:solidFill>
                        <a:schemeClr val="bg1"/>
                      </a:solidFill>
                      <a:prstDash val="solid"/>
                      <a:round/>
                      <a:headEnd type="none" w="med" len="med"/>
                      <a:tailEnd type="none" w="med" len="med"/>
                    </a:lnL>
                    <a:lnR>
                      <a:noFill/>
                    </a:lnR>
                    <a:lnT>
                      <a:noFill/>
                    </a:lnT>
                    <a:lnB w="254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665121538"/>
                  </a:ext>
                </a:extLst>
              </a:tr>
              <a:tr h="370840">
                <a:tc>
                  <a:txBody>
                    <a:bodyPr/>
                    <a:lstStyle/>
                    <a:p>
                      <a:r>
                        <a:rPr lang="en-GB" sz="1200" b="0" dirty="0">
                          <a:solidFill>
                            <a:schemeClr val="accent2"/>
                          </a:solidFill>
                        </a:rPr>
                        <a:t>Product</a:t>
                      </a:r>
                      <a:endParaRPr lang="nl-NL" sz="1200" b="0" dirty="0">
                        <a:solidFill>
                          <a:schemeClr val="accent2"/>
                        </a:solidFill>
                      </a:endParaRPr>
                    </a:p>
                  </a:txBody>
                  <a:tcPr marL="108000" marT="36000" anchor="ctr">
                    <a:lnL>
                      <a:noFill/>
                    </a:lnL>
                    <a:lnR>
                      <a:noFill/>
                    </a:lnR>
                    <a:lnT w="254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Food in total</a:t>
                      </a:r>
                      <a:endParaRPr lang="nl-NL" sz="1200" b="0" dirty="0">
                        <a:solidFill>
                          <a:schemeClr val="tx1"/>
                        </a:solidFill>
                      </a:endParaRPr>
                    </a:p>
                  </a:txBody>
                  <a:tcPr marL="108000" marT="36000" anchor="ctr">
                    <a:lnL>
                      <a:noFill/>
                    </a:lnL>
                    <a:lnR>
                      <a:noFill/>
                    </a:lnR>
                    <a:lnT w="254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2894618"/>
                  </a:ext>
                </a:extLst>
              </a:tr>
              <a:tr h="370840">
                <a:tc>
                  <a:txBody>
                    <a:bodyPr/>
                    <a:lstStyle/>
                    <a:p>
                      <a:r>
                        <a:rPr lang="en-GB" sz="1200" b="0" dirty="0">
                          <a:solidFill>
                            <a:schemeClr val="accent2"/>
                          </a:solidFill>
                        </a:rPr>
                        <a:t>Boundary</a:t>
                      </a:r>
                      <a:endParaRPr lang="nl-NL" sz="1200" b="0" dirty="0">
                        <a:solidFill>
                          <a:schemeClr val="accent2"/>
                        </a:solidFill>
                      </a:endParaRPr>
                    </a:p>
                  </a:txBody>
                  <a:tcPr marL="108000" marT="36000" anchor="ctr">
                    <a:lnL>
                      <a:noFill/>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Country</a:t>
                      </a:r>
                      <a:endParaRPr lang="nl-NL" sz="1200" b="0" dirty="0">
                        <a:solidFill>
                          <a:schemeClr val="tx1"/>
                        </a:solidFill>
                      </a:endParaRPr>
                    </a:p>
                  </a:txBody>
                  <a:tcPr marL="108000" marT="36000" anchor="ctr">
                    <a:lnL>
                      <a:noFill/>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9083359"/>
                  </a:ext>
                </a:extLst>
              </a:tr>
              <a:tr h="370840">
                <a:tc>
                  <a:txBody>
                    <a:bodyPr/>
                    <a:lstStyle/>
                    <a:p>
                      <a:r>
                        <a:rPr lang="en-GB" sz="1200" b="0" dirty="0">
                          <a:solidFill>
                            <a:schemeClr val="accent2"/>
                          </a:solidFill>
                        </a:rPr>
                        <a:t>SCL</a:t>
                      </a:r>
                      <a:endParaRPr lang="nl-NL" sz="1200" b="0" dirty="0">
                        <a:solidFill>
                          <a:schemeClr val="accent2"/>
                        </a:solidFill>
                      </a:endParaRPr>
                    </a:p>
                  </a:txBody>
                  <a:tcPr marL="108000" marT="36000" anchor="ctr">
                    <a:lnL>
                      <a:noFill/>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Per SCL*/entire SC (here focus on loss part of SC)</a:t>
                      </a:r>
                      <a:endParaRPr lang="nl-NL" sz="1200" b="0" dirty="0">
                        <a:solidFill>
                          <a:schemeClr val="tx1"/>
                        </a:solidFill>
                      </a:endParaRPr>
                    </a:p>
                  </a:txBody>
                  <a:tcPr marL="108000" marT="36000" anchor="ctr">
                    <a:lnL>
                      <a:noFill/>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452721"/>
                  </a:ext>
                </a:extLst>
              </a:tr>
              <a:tr h="370840">
                <a:tc>
                  <a:txBody>
                    <a:bodyPr/>
                    <a:lstStyle/>
                    <a:p>
                      <a:r>
                        <a:rPr lang="en-GB" sz="1200" b="0" dirty="0">
                          <a:solidFill>
                            <a:schemeClr val="accent2"/>
                          </a:solidFill>
                        </a:rPr>
                        <a:t>Time</a:t>
                      </a:r>
                      <a:endParaRPr lang="nl-NL" sz="1200" b="0" dirty="0">
                        <a:solidFill>
                          <a:schemeClr val="accent2"/>
                        </a:solidFill>
                      </a:endParaRPr>
                    </a:p>
                  </a:txBody>
                  <a:tcPr marL="108000" marT="36000" anchor="ctr">
                    <a:lnL>
                      <a:noFill/>
                    </a:lnL>
                    <a:lnR>
                      <a:noFill/>
                    </a:lnR>
                    <a:lnT w="6350" cap="flat" cmpd="sng" algn="ctr">
                      <a:solidFill>
                        <a:schemeClr val="tx2"/>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r>
                        <a:rPr lang="en-GB" sz="1200" b="0" dirty="0">
                          <a:solidFill>
                            <a:schemeClr val="tx1"/>
                          </a:solidFill>
                        </a:rPr>
                        <a:t>Per year (reference year is 2020)</a:t>
                      </a:r>
                      <a:endParaRPr lang="nl-NL" sz="1200" b="0" dirty="0">
                        <a:solidFill>
                          <a:schemeClr val="tx1"/>
                        </a:solidFill>
                      </a:endParaRPr>
                    </a:p>
                  </a:txBody>
                  <a:tcPr marL="108000" marT="36000" anchor="ctr">
                    <a:lnL>
                      <a:noFill/>
                    </a:lnL>
                    <a:lnR>
                      <a:noFill/>
                    </a:lnR>
                    <a:lnT w="6350" cap="flat" cmpd="sng" algn="ctr">
                      <a:solidFill>
                        <a:schemeClr val="tx2"/>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532874631"/>
                  </a:ext>
                </a:extLst>
              </a:tr>
            </a:tbl>
          </a:graphicData>
        </a:graphic>
      </p:graphicFrame>
      <p:sp>
        <p:nvSpPr>
          <p:cNvPr id="12" name="TextBox 11">
            <a:extLst>
              <a:ext uri="{FF2B5EF4-FFF2-40B4-BE49-F238E27FC236}">
                <a16:creationId xmlns:a16="http://schemas.microsoft.com/office/drawing/2014/main" id="{CD4DA3DA-5FBB-DA6C-E093-78740B129D0D}"/>
              </a:ext>
            </a:extLst>
          </p:cNvPr>
          <p:cNvSpPr txBox="1"/>
          <p:nvPr/>
        </p:nvSpPr>
        <p:spPr>
          <a:xfrm>
            <a:off x="2736373" y="3857626"/>
            <a:ext cx="5224507" cy="400110"/>
          </a:xfrm>
          <a:prstGeom prst="rect">
            <a:avLst/>
          </a:prstGeom>
          <a:noFill/>
        </p:spPr>
        <p:txBody>
          <a:bodyPr wrap="none" rtlCol="0">
            <a:spAutoFit/>
          </a:bodyPr>
          <a:lstStyle/>
          <a:p>
            <a:r>
              <a:rPr lang="en-GB" sz="1000" dirty="0">
                <a:latin typeface="+mn-lt"/>
              </a:rPr>
              <a:t>*Confusing definitions: </a:t>
            </a:r>
          </a:p>
          <a:p>
            <a:r>
              <a:rPr lang="en-GB" sz="1000" dirty="0">
                <a:latin typeface="+mn-lt"/>
                <a:hlinkClick r:id="rId17"/>
              </a:rPr>
              <a:t>https://eur-lex.europa.eu/legal-content/EN/TXT/PDF/?uri=CELEX:02002R0178-20220701</a:t>
            </a:r>
            <a:endParaRPr lang="nl-NL" sz="1000" dirty="0" err="1">
              <a:latin typeface="+mn-lt"/>
            </a:endParaRPr>
          </a:p>
        </p:txBody>
      </p:sp>
      <p:pic>
        <p:nvPicPr>
          <p:cNvPr id="16" name="Picture 2" descr="upload.wikimedia.org/wikipedia/commons/thumb/b/...">
            <a:extLst>
              <a:ext uri="{FF2B5EF4-FFF2-40B4-BE49-F238E27FC236}">
                <a16:creationId xmlns:a16="http://schemas.microsoft.com/office/drawing/2014/main" id="{10064986-AAD4-8746-5806-02BEFF5B661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flipH="1">
            <a:off x="8224739" y="957226"/>
            <a:ext cx="554359" cy="369421"/>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9">
            <a:extLst>
              <a:ext uri="{FF2B5EF4-FFF2-40B4-BE49-F238E27FC236}">
                <a16:creationId xmlns:a16="http://schemas.microsoft.com/office/drawing/2014/main" id="{7FAFFA4D-E99A-96AF-D8E4-4FA986425493}"/>
              </a:ext>
            </a:extLst>
          </p:cNvPr>
          <p:cNvSpPr>
            <a:spLocks noGrp="1"/>
          </p:cNvSpPr>
          <p:nvPr>
            <p:ph type="sldNum" sz="quarter" idx="11"/>
          </p:nvPr>
        </p:nvSpPr>
        <p:spPr/>
        <p:txBody>
          <a:bodyPr/>
          <a:lstStyle/>
          <a:p>
            <a:fld id="{F25965E0-7062-474C-8671-DB3A3CE669B0}" type="slidenum">
              <a:rPr lang="nl-NL" smtClean="0"/>
              <a:pPr/>
              <a:t>25</a:t>
            </a:fld>
            <a:endParaRPr lang="nl-NL" dirty="0"/>
          </a:p>
        </p:txBody>
      </p:sp>
    </p:spTree>
    <p:extLst>
      <p:ext uri="{BB962C8B-B14F-4D97-AF65-F5344CB8AC3E}">
        <p14:creationId xmlns:p14="http://schemas.microsoft.com/office/powerpoint/2010/main" val="3768180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AB13AD7E-2C5C-B5AA-2CB6-A9B7FD8DEEA6}"/>
              </a:ext>
            </a:extLst>
          </p:cNvPr>
          <p:cNvSpPr>
            <a:spLocks noGrp="1"/>
          </p:cNvSpPr>
          <p:nvPr>
            <p:ph type="body" sz="quarter" idx="10"/>
          </p:nvPr>
        </p:nvSpPr>
        <p:spPr/>
        <p:txBody>
          <a:bodyPr/>
          <a:lstStyle/>
          <a:p>
            <a:r>
              <a:rPr lang="en-US" dirty="0"/>
              <a:t>There are two </a:t>
            </a:r>
            <a:r>
              <a:rPr lang="en-US" dirty="0">
                <a:solidFill>
                  <a:schemeClr val="accent2"/>
                </a:solidFill>
              </a:rPr>
              <a:t>quantification units</a:t>
            </a:r>
          </a:p>
          <a:p>
            <a:pPr lvl="1"/>
            <a:r>
              <a:rPr lang="en-US" dirty="0"/>
              <a:t>weight in tons</a:t>
            </a:r>
          </a:p>
          <a:p>
            <a:pPr lvl="1"/>
            <a:r>
              <a:rPr lang="en-US" dirty="0"/>
              <a:t>kg per capita</a:t>
            </a:r>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GB" dirty="0"/>
              <a:t>EU - </a:t>
            </a:r>
            <a:r>
              <a:rPr lang="en-GB" dirty="0">
                <a:solidFill>
                  <a:schemeClr val="accent2"/>
                </a:solidFill>
              </a:rPr>
              <a:t>Quantification unit</a:t>
            </a:r>
          </a:p>
        </p:txBody>
      </p:sp>
      <p:sp>
        <p:nvSpPr>
          <p:cNvPr id="8" name="Rechthoek 7">
            <a:hlinkClick r:id="rId2" action="ppaction://hlinksldjump"/>
            <a:extLst>
              <a:ext uri="{FF2B5EF4-FFF2-40B4-BE49-F238E27FC236}">
                <a16:creationId xmlns:a16="http://schemas.microsoft.com/office/drawing/2014/main" id="{0B085290-D4C7-D585-A28D-471655A80F78}"/>
              </a:ext>
            </a:extLst>
          </p:cNvPr>
          <p:cNvSpPr/>
          <p:nvPr/>
        </p:nvSpPr>
        <p:spPr>
          <a:xfrm>
            <a:off x="381000" y="164862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5FFB55B-DA2F-B949-6388-D1C0562B646D}"/>
              </a:ext>
            </a:extLst>
          </p:cNvPr>
          <p:cNvSpPr/>
          <p:nvPr/>
        </p:nvSpPr>
        <p:spPr>
          <a:xfrm>
            <a:off x="381000" y="214141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6F467DFF-0443-3C00-9AD2-C765745A5381}"/>
              </a:ext>
            </a:extLst>
          </p:cNvPr>
          <p:cNvSpPr/>
          <p:nvPr/>
        </p:nvSpPr>
        <p:spPr>
          <a:xfrm>
            <a:off x="381000" y="3988800"/>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4" name="Rechthoek 6">
            <a:hlinkClick r:id="rId5" action="ppaction://hlinksldjump"/>
            <a:extLst>
              <a:ext uri="{FF2B5EF4-FFF2-40B4-BE49-F238E27FC236}">
                <a16:creationId xmlns:a16="http://schemas.microsoft.com/office/drawing/2014/main" id="{705BF5D8-1F6B-AED0-4BB7-098026E18126}"/>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15" name="Pijl: vijfhoek 18">
            <a:hlinkClick r:id="rId6" action="ppaction://hlinksldjump"/>
            <a:extLst>
              <a:ext uri="{FF2B5EF4-FFF2-40B4-BE49-F238E27FC236}">
                <a16:creationId xmlns:a16="http://schemas.microsoft.com/office/drawing/2014/main" id="{0AE27781-B945-03AE-A183-A9B40CB82F6E}"/>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19" name="Rechthoek 6">
            <a:hlinkClick r:id="rId7" action="ppaction://hlinksldjump"/>
            <a:extLst>
              <a:ext uri="{FF2B5EF4-FFF2-40B4-BE49-F238E27FC236}">
                <a16:creationId xmlns:a16="http://schemas.microsoft.com/office/drawing/2014/main" id="{F4B2D6A5-388E-8AB9-097D-46B77015D5A8}"/>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7" name="TextBox 6">
            <a:hlinkClick r:id="" action="ppaction://hlinkshowjump?jump=lastslideviewed"/>
            <a:extLst>
              <a:ext uri="{FF2B5EF4-FFF2-40B4-BE49-F238E27FC236}">
                <a16:creationId xmlns:a16="http://schemas.microsoft.com/office/drawing/2014/main" id="{D77AE632-7BB2-A20E-80E7-BF1A27939C69}"/>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5" name="Vrije vorm: vorm 26">
            <a:hlinkClick r:id="rId8" action="ppaction://hlinksldjump"/>
            <a:extLst>
              <a:ext uri="{FF2B5EF4-FFF2-40B4-BE49-F238E27FC236}">
                <a16:creationId xmlns:a16="http://schemas.microsoft.com/office/drawing/2014/main" id="{7A9D9813-65A7-27A3-37B8-F07258768F4A}"/>
              </a:ext>
            </a:extLst>
          </p:cNvPr>
          <p:cNvSpPr/>
          <p:nvPr/>
        </p:nvSpPr>
        <p:spPr>
          <a:xfrm>
            <a:off x="2574390" y="245102"/>
            <a:ext cx="1108005"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EU regulation</a:t>
            </a:r>
          </a:p>
        </p:txBody>
      </p:sp>
      <p:sp>
        <p:nvSpPr>
          <p:cNvPr id="16" name="Vrije vorm: vorm 27">
            <a:hlinkClick r:id="rId9" action="ppaction://hlinksldjump"/>
            <a:extLst>
              <a:ext uri="{FF2B5EF4-FFF2-40B4-BE49-F238E27FC236}">
                <a16:creationId xmlns:a16="http://schemas.microsoft.com/office/drawing/2014/main" id="{2CD1454F-665B-B109-E60D-C8AB36B30E2C}"/>
              </a:ext>
            </a:extLst>
          </p:cNvPr>
          <p:cNvSpPr/>
          <p:nvPr/>
        </p:nvSpPr>
        <p:spPr>
          <a:xfrm>
            <a:off x="3732066" y="245102"/>
            <a:ext cx="867391"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SDG 12.3</a:t>
            </a:r>
          </a:p>
        </p:txBody>
      </p:sp>
      <p:sp>
        <p:nvSpPr>
          <p:cNvPr id="17" name="Vrije vorm: vorm 28">
            <a:hlinkClick r:id="rId10" action="ppaction://hlinksldjump"/>
            <a:extLst>
              <a:ext uri="{FF2B5EF4-FFF2-40B4-BE49-F238E27FC236}">
                <a16:creationId xmlns:a16="http://schemas.microsoft.com/office/drawing/2014/main" id="{47449312-CE9D-5285-B511-098A138F5B61}"/>
              </a:ext>
            </a:extLst>
          </p:cNvPr>
          <p:cNvSpPr/>
          <p:nvPr/>
        </p:nvSpPr>
        <p:spPr>
          <a:xfrm>
            <a:off x="4649128" y="245102"/>
            <a:ext cx="1204202"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NL government</a:t>
            </a:r>
          </a:p>
        </p:txBody>
      </p:sp>
      <p:sp>
        <p:nvSpPr>
          <p:cNvPr id="20" name="Vrije vorm: vorm 24">
            <a:hlinkClick r:id="rId11" action="ppaction://hlinksldjump"/>
            <a:extLst>
              <a:ext uri="{FF2B5EF4-FFF2-40B4-BE49-F238E27FC236}">
                <a16:creationId xmlns:a16="http://schemas.microsoft.com/office/drawing/2014/main" id="{E3C87B3B-DB9C-68E1-8319-ADA4214A517F}"/>
              </a:ext>
            </a:extLst>
          </p:cNvPr>
          <p:cNvSpPr/>
          <p:nvPr/>
        </p:nvSpPr>
        <p:spPr>
          <a:xfrm>
            <a:off x="3492152" y="561600"/>
            <a:ext cx="1363549"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Quantification unit</a:t>
            </a:r>
          </a:p>
        </p:txBody>
      </p:sp>
      <p:sp>
        <p:nvSpPr>
          <p:cNvPr id="21" name="Vrije vorm: vorm 26">
            <a:hlinkClick r:id="rId12" action="ppaction://hlinksldjump"/>
            <a:extLst>
              <a:ext uri="{FF2B5EF4-FFF2-40B4-BE49-F238E27FC236}">
                <a16:creationId xmlns:a16="http://schemas.microsoft.com/office/drawing/2014/main" id="{BD1AD3C8-CBF5-7E82-BC07-D0FDFFA85FE0}"/>
              </a:ext>
            </a:extLst>
          </p:cNvPr>
          <p:cNvSpPr/>
          <p:nvPr/>
        </p:nvSpPr>
        <p:spPr>
          <a:xfrm>
            <a:off x="4904187" y="561600"/>
            <a:ext cx="975845"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Definition FLW</a:t>
            </a:r>
          </a:p>
        </p:txBody>
      </p:sp>
      <p:sp>
        <p:nvSpPr>
          <p:cNvPr id="26" name="Vrije vorm: vorm 27">
            <a:hlinkClick r:id="rId13" action="ppaction://hlinksldjump"/>
            <a:extLst>
              <a:ext uri="{FF2B5EF4-FFF2-40B4-BE49-F238E27FC236}">
                <a16:creationId xmlns:a16="http://schemas.microsoft.com/office/drawing/2014/main" id="{82924D50-81AB-D1B4-BFD5-18AA4D71EC14}"/>
              </a:ext>
            </a:extLst>
          </p:cNvPr>
          <p:cNvSpPr/>
          <p:nvPr/>
        </p:nvSpPr>
        <p:spPr>
          <a:xfrm>
            <a:off x="5928518" y="561600"/>
            <a:ext cx="78019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Indicators</a:t>
            </a:r>
          </a:p>
        </p:txBody>
      </p:sp>
      <p:sp>
        <p:nvSpPr>
          <p:cNvPr id="30" name="Vrije vorm: vorm 34">
            <a:hlinkClick r:id="rId14" action="ppaction://hlinksldjump"/>
            <a:extLst>
              <a:ext uri="{FF2B5EF4-FFF2-40B4-BE49-F238E27FC236}">
                <a16:creationId xmlns:a16="http://schemas.microsoft.com/office/drawing/2014/main" id="{61D0CEB3-9092-2193-9C96-53680AFB33DA}"/>
              </a:ext>
            </a:extLst>
          </p:cNvPr>
          <p:cNvSpPr/>
          <p:nvPr/>
        </p:nvSpPr>
        <p:spPr>
          <a:xfrm>
            <a:off x="2574390" y="561600"/>
            <a:ext cx="86927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Focus</a:t>
            </a:r>
          </a:p>
        </p:txBody>
      </p:sp>
      <p:sp>
        <p:nvSpPr>
          <p:cNvPr id="31" name="Vrije vorm: vorm 26">
            <a:hlinkClick r:id="rId15" action="ppaction://hlinksldjump"/>
            <a:extLst>
              <a:ext uri="{FF2B5EF4-FFF2-40B4-BE49-F238E27FC236}">
                <a16:creationId xmlns:a16="http://schemas.microsoft.com/office/drawing/2014/main" id="{73EC6E85-1033-62BD-5D5C-A81B8CC12B7B}"/>
              </a:ext>
            </a:extLst>
          </p:cNvPr>
          <p:cNvSpPr/>
          <p:nvPr/>
        </p:nvSpPr>
        <p:spPr>
          <a:xfrm>
            <a:off x="6757200" y="561600"/>
            <a:ext cx="1169817"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More information</a:t>
            </a:r>
          </a:p>
        </p:txBody>
      </p:sp>
      <p:sp>
        <p:nvSpPr>
          <p:cNvPr id="2" name="Vrije vorm: vorm 16">
            <a:hlinkClick r:id="rId16" action="ppaction://hlinksldjump"/>
            <a:extLst>
              <a:ext uri="{FF2B5EF4-FFF2-40B4-BE49-F238E27FC236}">
                <a16:creationId xmlns:a16="http://schemas.microsoft.com/office/drawing/2014/main" id="{0272FC78-B78F-E314-62AE-AA9676E83D13}"/>
              </a:ext>
            </a:extLst>
          </p:cNvPr>
          <p:cNvSpPr/>
          <p:nvPr/>
        </p:nvSpPr>
        <p:spPr>
          <a:xfrm>
            <a:off x="5903001" y="245102"/>
            <a:ext cx="100800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Own goal(s)</a:t>
            </a:r>
          </a:p>
        </p:txBody>
      </p:sp>
      <p:sp>
        <p:nvSpPr>
          <p:cNvPr id="4" name="TextBox 3">
            <a:hlinkClick r:id="rId17" action="ppaction://hlinksldjump"/>
            <a:extLst>
              <a:ext uri="{FF2B5EF4-FFF2-40B4-BE49-F238E27FC236}">
                <a16:creationId xmlns:a16="http://schemas.microsoft.com/office/drawing/2014/main" id="{38548C3F-844F-D421-519B-729F67A6D0CE}"/>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7"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pic>
        <p:nvPicPr>
          <p:cNvPr id="11" name="Picture 2" descr="upload.wikimedia.org/wikipedia/commons/thumb/b/...">
            <a:extLst>
              <a:ext uri="{FF2B5EF4-FFF2-40B4-BE49-F238E27FC236}">
                <a16:creationId xmlns:a16="http://schemas.microsoft.com/office/drawing/2014/main" id="{FBDA532E-7DC6-65F2-374D-8E0382F3C44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flipH="1">
            <a:off x="8224739" y="957226"/>
            <a:ext cx="554359" cy="36942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11">
            <a:extLst>
              <a:ext uri="{FF2B5EF4-FFF2-40B4-BE49-F238E27FC236}">
                <a16:creationId xmlns:a16="http://schemas.microsoft.com/office/drawing/2014/main" id="{1C32058E-4FC6-F443-3F14-B20826EAA86E}"/>
              </a:ext>
            </a:extLst>
          </p:cNvPr>
          <p:cNvSpPr>
            <a:spLocks noGrp="1"/>
          </p:cNvSpPr>
          <p:nvPr>
            <p:ph type="sldNum" sz="quarter" idx="11"/>
          </p:nvPr>
        </p:nvSpPr>
        <p:spPr/>
        <p:txBody>
          <a:bodyPr/>
          <a:lstStyle/>
          <a:p>
            <a:fld id="{F25965E0-7062-474C-8671-DB3A3CE669B0}" type="slidenum">
              <a:rPr lang="nl-NL" smtClean="0"/>
              <a:pPr/>
              <a:t>26</a:t>
            </a:fld>
            <a:endParaRPr lang="nl-NL" dirty="0"/>
          </a:p>
        </p:txBody>
      </p:sp>
    </p:spTree>
    <p:extLst>
      <p:ext uri="{BB962C8B-B14F-4D97-AF65-F5344CB8AC3E}">
        <p14:creationId xmlns:p14="http://schemas.microsoft.com/office/powerpoint/2010/main" val="3856102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2707274" y="1459473"/>
            <a:ext cx="5855993" cy="2471305"/>
          </a:xfrm>
        </p:spPr>
        <p:txBody>
          <a:bodyPr/>
          <a:lstStyle/>
          <a:p>
            <a:r>
              <a:rPr lang="en-US" dirty="0"/>
              <a:t>Food waste is all unprocessed, partially processed or processed product that, produced for human consumption intend to be, or reasonably expected to be ingested by humans, but which the holder discards or intends or is required to discard. It is including edible and inedible parts, but excluding animal feed, ingredients and chemicals as destination (see </a:t>
            </a:r>
            <a:r>
              <a:rPr lang="en-US" dirty="0">
                <a:hlinkClick r:id="rId2" action="ppaction://hlinksldjump"/>
              </a:rPr>
              <a:t>Ladder of Moerman</a:t>
            </a:r>
            <a:r>
              <a:rPr lang="en-US" dirty="0"/>
              <a:t>       ).</a:t>
            </a:r>
          </a:p>
          <a:p>
            <a:r>
              <a:rPr lang="en-GB" dirty="0"/>
              <a:t>Starts after harvest (left on field is no food loss)</a:t>
            </a:r>
          </a:p>
          <a:p>
            <a:endParaRPr lang="en-GB" dirty="0"/>
          </a:p>
          <a:p>
            <a:endParaRPr lang="en-GB" dirty="0"/>
          </a:p>
          <a:p>
            <a:endParaRPr lang="en-GB" dirty="0"/>
          </a:p>
          <a:p>
            <a:endParaRPr lang="en-GB" dirty="0"/>
          </a:p>
          <a:p>
            <a:r>
              <a:rPr lang="en-GB" sz="900" dirty="0"/>
              <a:t>*note that EU does not differentiate between food loss and food waste</a:t>
            </a:r>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EU – Definition Food Waste* </a:t>
            </a:r>
          </a:p>
        </p:txBody>
      </p:sp>
      <p:sp>
        <p:nvSpPr>
          <p:cNvPr id="8" name="Rechthoek 7">
            <a:hlinkClick r:id="rId3" action="ppaction://hlinksldjump"/>
            <a:extLst>
              <a:ext uri="{FF2B5EF4-FFF2-40B4-BE49-F238E27FC236}">
                <a16:creationId xmlns:a16="http://schemas.microsoft.com/office/drawing/2014/main" id="{0B085290-D4C7-D585-A28D-471655A80F78}"/>
              </a:ext>
            </a:extLst>
          </p:cNvPr>
          <p:cNvSpPr/>
          <p:nvPr/>
        </p:nvSpPr>
        <p:spPr>
          <a:xfrm>
            <a:off x="381000" y="164862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4" action="ppaction://hlinksldjump"/>
            <a:extLst>
              <a:ext uri="{FF2B5EF4-FFF2-40B4-BE49-F238E27FC236}">
                <a16:creationId xmlns:a16="http://schemas.microsoft.com/office/drawing/2014/main" id="{D5FFB55B-DA2F-B949-6388-D1C0562B646D}"/>
              </a:ext>
            </a:extLst>
          </p:cNvPr>
          <p:cNvSpPr/>
          <p:nvPr/>
        </p:nvSpPr>
        <p:spPr>
          <a:xfrm>
            <a:off x="381000" y="214141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5" action="ppaction://hlinksldjump"/>
            <a:extLst>
              <a:ext uri="{FF2B5EF4-FFF2-40B4-BE49-F238E27FC236}">
                <a16:creationId xmlns:a16="http://schemas.microsoft.com/office/drawing/2014/main" id="{6F467DFF-0443-3C00-9AD2-C765745A5381}"/>
              </a:ext>
            </a:extLst>
          </p:cNvPr>
          <p:cNvSpPr/>
          <p:nvPr/>
        </p:nvSpPr>
        <p:spPr>
          <a:xfrm>
            <a:off x="381000" y="3988800"/>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4" name="Rechthoek 6">
            <a:hlinkClick r:id="rId6" action="ppaction://hlinksldjump"/>
            <a:extLst>
              <a:ext uri="{FF2B5EF4-FFF2-40B4-BE49-F238E27FC236}">
                <a16:creationId xmlns:a16="http://schemas.microsoft.com/office/drawing/2014/main" id="{705BF5D8-1F6B-AED0-4BB7-098026E18126}"/>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15" name="Pijl: vijfhoek 18">
            <a:hlinkClick r:id="rId7" action="ppaction://hlinksldjump"/>
            <a:extLst>
              <a:ext uri="{FF2B5EF4-FFF2-40B4-BE49-F238E27FC236}">
                <a16:creationId xmlns:a16="http://schemas.microsoft.com/office/drawing/2014/main" id="{0AE27781-B945-03AE-A183-A9B40CB82F6E}"/>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19" name="Rechthoek 6">
            <a:hlinkClick r:id="rId8" action="ppaction://hlinksldjump"/>
            <a:extLst>
              <a:ext uri="{FF2B5EF4-FFF2-40B4-BE49-F238E27FC236}">
                <a16:creationId xmlns:a16="http://schemas.microsoft.com/office/drawing/2014/main" id="{F4B2D6A5-388E-8AB9-097D-46B77015D5A8}"/>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7" name="TextBox 6">
            <a:hlinkClick r:id="" action="ppaction://hlinkshowjump?jump=lastslideviewed"/>
            <a:extLst>
              <a:ext uri="{FF2B5EF4-FFF2-40B4-BE49-F238E27FC236}">
                <a16:creationId xmlns:a16="http://schemas.microsoft.com/office/drawing/2014/main" id="{D77AE632-7BB2-A20E-80E7-BF1A27939C69}"/>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16" name="Vrije vorm: vorm 26">
            <a:hlinkClick r:id="rId9" action="ppaction://hlinksldjump"/>
            <a:extLst>
              <a:ext uri="{FF2B5EF4-FFF2-40B4-BE49-F238E27FC236}">
                <a16:creationId xmlns:a16="http://schemas.microsoft.com/office/drawing/2014/main" id="{26567896-6001-0D54-89E1-35B47011E95E}"/>
              </a:ext>
            </a:extLst>
          </p:cNvPr>
          <p:cNvSpPr/>
          <p:nvPr/>
        </p:nvSpPr>
        <p:spPr>
          <a:xfrm>
            <a:off x="2574390" y="245102"/>
            <a:ext cx="1108005"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EU regulation</a:t>
            </a:r>
          </a:p>
        </p:txBody>
      </p:sp>
      <p:sp>
        <p:nvSpPr>
          <p:cNvPr id="17" name="Vrije vorm: vorm 27">
            <a:hlinkClick r:id="rId10" action="ppaction://hlinksldjump"/>
            <a:extLst>
              <a:ext uri="{FF2B5EF4-FFF2-40B4-BE49-F238E27FC236}">
                <a16:creationId xmlns:a16="http://schemas.microsoft.com/office/drawing/2014/main" id="{EE705BEC-FCB4-3122-56EE-A0FD25D2E4C6}"/>
              </a:ext>
            </a:extLst>
          </p:cNvPr>
          <p:cNvSpPr/>
          <p:nvPr/>
        </p:nvSpPr>
        <p:spPr>
          <a:xfrm>
            <a:off x="3732066" y="245102"/>
            <a:ext cx="867391"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SDG 12.3</a:t>
            </a:r>
          </a:p>
        </p:txBody>
      </p:sp>
      <p:sp>
        <p:nvSpPr>
          <p:cNvPr id="18" name="Vrije vorm: vorm 28">
            <a:hlinkClick r:id="rId11" action="ppaction://hlinksldjump"/>
            <a:extLst>
              <a:ext uri="{FF2B5EF4-FFF2-40B4-BE49-F238E27FC236}">
                <a16:creationId xmlns:a16="http://schemas.microsoft.com/office/drawing/2014/main" id="{A12B921E-5C2C-91EB-3E57-904E733C4F0E}"/>
              </a:ext>
            </a:extLst>
          </p:cNvPr>
          <p:cNvSpPr/>
          <p:nvPr/>
        </p:nvSpPr>
        <p:spPr>
          <a:xfrm>
            <a:off x="4649128" y="245102"/>
            <a:ext cx="1204202"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NL government</a:t>
            </a:r>
          </a:p>
        </p:txBody>
      </p:sp>
      <p:sp>
        <p:nvSpPr>
          <p:cNvPr id="21" name="Vrije vorm: vorm 24">
            <a:hlinkClick r:id="rId12" action="ppaction://hlinksldjump"/>
            <a:extLst>
              <a:ext uri="{FF2B5EF4-FFF2-40B4-BE49-F238E27FC236}">
                <a16:creationId xmlns:a16="http://schemas.microsoft.com/office/drawing/2014/main" id="{A02BCE9D-57D1-2CF0-F407-DBFF0A0E03AB}"/>
              </a:ext>
            </a:extLst>
          </p:cNvPr>
          <p:cNvSpPr/>
          <p:nvPr/>
        </p:nvSpPr>
        <p:spPr>
          <a:xfrm>
            <a:off x="3492152" y="561600"/>
            <a:ext cx="1363549"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Quantification unit</a:t>
            </a:r>
          </a:p>
        </p:txBody>
      </p:sp>
      <p:sp>
        <p:nvSpPr>
          <p:cNvPr id="26" name="Vrije vorm: vorm 26">
            <a:hlinkClick r:id="rId13" action="ppaction://hlinksldjump"/>
            <a:extLst>
              <a:ext uri="{FF2B5EF4-FFF2-40B4-BE49-F238E27FC236}">
                <a16:creationId xmlns:a16="http://schemas.microsoft.com/office/drawing/2014/main" id="{31176710-0122-6B49-F14D-AAB0A414254B}"/>
              </a:ext>
            </a:extLst>
          </p:cNvPr>
          <p:cNvSpPr/>
          <p:nvPr/>
        </p:nvSpPr>
        <p:spPr>
          <a:xfrm>
            <a:off x="4904187" y="561600"/>
            <a:ext cx="975845"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Definition FLW</a:t>
            </a:r>
          </a:p>
        </p:txBody>
      </p:sp>
      <p:sp>
        <p:nvSpPr>
          <p:cNvPr id="30" name="Vrije vorm: vorm 27">
            <a:hlinkClick r:id="rId14" action="ppaction://hlinksldjump"/>
            <a:extLst>
              <a:ext uri="{FF2B5EF4-FFF2-40B4-BE49-F238E27FC236}">
                <a16:creationId xmlns:a16="http://schemas.microsoft.com/office/drawing/2014/main" id="{C8A9DD98-0EF4-07B6-6F32-06FE144787E1}"/>
              </a:ext>
            </a:extLst>
          </p:cNvPr>
          <p:cNvSpPr/>
          <p:nvPr/>
        </p:nvSpPr>
        <p:spPr>
          <a:xfrm>
            <a:off x="5928518" y="561600"/>
            <a:ext cx="78019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Indicators</a:t>
            </a:r>
          </a:p>
        </p:txBody>
      </p:sp>
      <p:sp>
        <p:nvSpPr>
          <p:cNvPr id="31" name="Vrije vorm: vorm 34">
            <a:hlinkClick r:id="rId15" action="ppaction://hlinksldjump"/>
            <a:extLst>
              <a:ext uri="{FF2B5EF4-FFF2-40B4-BE49-F238E27FC236}">
                <a16:creationId xmlns:a16="http://schemas.microsoft.com/office/drawing/2014/main" id="{6856A5DF-489F-7B9D-841F-2D9B6514BFD9}"/>
              </a:ext>
            </a:extLst>
          </p:cNvPr>
          <p:cNvSpPr/>
          <p:nvPr/>
        </p:nvSpPr>
        <p:spPr>
          <a:xfrm>
            <a:off x="2574390" y="561600"/>
            <a:ext cx="86927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Focus</a:t>
            </a:r>
          </a:p>
        </p:txBody>
      </p:sp>
      <p:sp>
        <p:nvSpPr>
          <p:cNvPr id="1024" name="Vrije vorm: vorm 26">
            <a:hlinkClick r:id="rId16" action="ppaction://hlinksldjump"/>
            <a:extLst>
              <a:ext uri="{FF2B5EF4-FFF2-40B4-BE49-F238E27FC236}">
                <a16:creationId xmlns:a16="http://schemas.microsoft.com/office/drawing/2014/main" id="{D7DA8AAC-8B4B-A4B3-10BA-B5DE5617B75D}"/>
              </a:ext>
            </a:extLst>
          </p:cNvPr>
          <p:cNvSpPr/>
          <p:nvPr/>
        </p:nvSpPr>
        <p:spPr>
          <a:xfrm>
            <a:off x="6757200" y="561600"/>
            <a:ext cx="1169817"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More information</a:t>
            </a:r>
          </a:p>
        </p:txBody>
      </p:sp>
      <p:sp>
        <p:nvSpPr>
          <p:cNvPr id="2" name="Vrije vorm: vorm 16">
            <a:hlinkClick r:id="rId17" action="ppaction://hlinksldjump"/>
            <a:extLst>
              <a:ext uri="{FF2B5EF4-FFF2-40B4-BE49-F238E27FC236}">
                <a16:creationId xmlns:a16="http://schemas.microsoft.com/office/drawing/2014/main" id="{151CADFA-81B2-FC4A-C86E-0A507A8CF4A3}"/>
              </a:ext>
            </a:extLst>
          </p:cNvPr>
          <p:cNvSpPr/>
          <p:nvPr/>
        </p:nvSpPr>
        <p:spPr>
          <a:xfrm>
            <a:off x="5903001" y="245102"/>
            <a:ext cx="100800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Own goal(s)</a:t>
            </a:r>
          </a:p>
        </p:txBody>
      </p:sp>
      <p:sp>
        <p:nvSpPr>
          <p:cNvPr id="20" name="TextBox 19">
            <a:hlinkClick r:id="rId18" action="ppaction://hlinksldjump"/>
            <a:extLst>
              <a:ext uri="{FF2B5EF4-FFF2-40B4-BE49-F238E27FC236}">
                <a16:creationId xmlns:a16="http://schemas.microsoft.com/office/drawing/2014/main" id="{2B3F417C-DBCC-7B4C-1895-BB6E28D1471A}"/>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8"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pic>
        <p:nvPicPr>
          <p:cNvPr id="22" name="Picture 2" descr="upload.wikimedia.org/wikipedia/commons/thumb/b/...">
            <a:extLst>
              <a:ext uri="{FF2B5EF4-FFF2-40B4-BE49-F238E27FC236}">
                <a16:creationId xmlns:a16="http://schemas.microsoft.com/office/drawing/2014/main" id="{358202A8-26C8-A5B6-A621-2E714829EB6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flipH="1">
            <a:off x="8224739" y="957226"/>
            <a:ext cx="554359" cy="369421"/>
          </a:xfrm>
          <a:prstGeom prst="rect">
            <a:avLst/>
          </a:prstGeom>
          <a:noFill/>
          <a:extLst>
            <a:ext uri="{909E8E84-426E-40DD-AFC4-6F175D3DCCD1}">
              <a14:hiddenFill xmlns:a14="http://schemas.microsoft.com/office/drawing/2010/main">
                <a:solidFill>
                  <a:srgbClr val="FFFFFF"/>
                </a:solidFill>
              </a14:hiddenFill>
            </a:ext>
          </a:extLst>
        </p:spPr>
      </p:pic>
      <p:sp>
        <p:nvSpPr>
          <p:cNvPr id="23" name="Gelijkbenige driehoek 34">
            <a:hlinkClick r:id="rId2" action="ppaction://hlinksldjump"/>
            <a:extLst>
              <a:ext uri="{FF2B5EF4-FFF2-40B4-BE49-F238E27FC236}">
                <a16:creationId xmlns:a16="http://schemas.microsoft.com/office/drawing/2014/main" id="{BCE5181D-B2CD-D707-82B6-064D1FE6EDDE}"/>
              </a:ext>
            </a:extLst>
          </p:cNvPr>
          <p:cNvSpPr/>
          <p:nvPr/>
        </p:nvSpPr>
        <p:spPr>
          <a:xfrm rot="5400000">
            <a:off x="7315803" y="2339588"/>
            <a:ext cx="221688" cy="19111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algn="ctr"/>
            <a:endParaRPr lang="nl-NL" sz="1400" dirty="0">
              <a:solidFill>
                <a:schemeClr val="tx1"/>
              </a:solidFill>
            </a:endParaRPr>
          </a:p>
        </p:txBody>
      </p:sp>
      <p:sp>
        <p:nvSpPr>
          <p:cNvPr id="4" name="Slide Number Placeholder 3">
            <a:extLst>
              <a:ext uri="{FF2B5EF4-FFF2-40B4-BE49-F238E27FC236}">
                <a16:creationId xmlns:a16="http://schemas.microsoft.com/office/drawing/2014/main" id="{9B4686A2-476D-C947-4F27-94E9F777883A}"/>
              </a:ext>
            </a:extLst>
          </p:cNvPr>
          <p:cNvSpPr>
            <a:spLocks noGrp="1"/>
          </p:cNvSpPr>
          <p:nvPr>
            <p:ph type="sldNum" sz="quarter" idx="11"/>
          </p:nvPr>
        </p:nvSpPr>
        <p:spPr/>
        <p:txBody>
          <a:bodyPr/>
          <a:lstStyle/>
          <a:p>
            <a:fld id="{F25965E0-7062-474C-8671-DB3A3CE669B0}" type="slidenum">
              <a:rPr lang="nl-NL" smtClean="0"/>
              <a:pPr/>
              <a:t>27</a:t>
            </a:fld>
            <a:endParaRPr lang="nl-NL" dirty="0"/>
          </a:p>
        </p:txBody>
      </p:sp>
    </p:spTree>
    <p:extLst>
      <p:ext uri="{BB962C8B-B14F-4D97-AF65-F5344CB8AC3E}">
        <p14:creationId xmlns:p14="http://schemas.microsoft.com/office/powerpoint/2010/main" val="3467740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GB" dirty="0"/>
              <a:t>EU – Indicators for food waste</a:t>
            </a:r>
          </a:p>
        </p:txBody>
      </p:sp>
      <p:sp>
        <p:nvSpPr>
          <p:cNvPr id="8" name="Rechthoek 7">
            <a:hlinkClick r:id="rId2" action="ppaction://hlinksldjump"/>
            <a:extLst>
              <a:ext uri="{FF2B5EF4-FFF2-40B4-BE49-F238E27FC236}">
                <a16:creationId xmlns:a16="http://schemas.microsoft.com/office/drawing/2014/main" id="{0B085290-D4C7-D585-A28D-471655A80F78}"/>
              </a:ext>
            </a:extLst>
          </p:cNvPr>
          <p:cNvSpPr/>
          <p:nvPr/>
        </p:nvSpPr>
        <p:spPr>
          <a:xfrm>
            <a:off x="381000" y="164862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5FFB55B-DA2F-B949-6388-D1C0562B646D}"/>
              </a:ext>
            </a:extLst>
          </p:cNvPr>
          <p:cNvSpPr/>
          <p:nvPr/>
        </p:nvSpPr>
        <p:spPr>
          <a:xfrm>
            <a:off x="381000" y="214141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6F467DFF-0443-3C00-9AD2-C765745A5381}"/>
              </a:ext>
            </a:extLst>
          </p:cNvPr>
          <p:cNvSpPr/>
          <p:nvPr/>
        </p:nvSpPr>
        <p:spPr>
          <a:xfrm>
            <a:off x="381000" y="3988800"/>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2D0282A9-4CF4-EB21-E82A-1D3A21F59AF8}"/>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7" name="Pijl: vijfhoek 18">
            <a:hlinkClick r:id="rId6" action="ppaction://hlinksldjump"/>
            <a:extLst>
              <a:ext uri="{FF2B5EF4-FFF2-40B4-BE49-F238E27FC236}">
                <a16:creationId xmlns:a16="http://schemas.microsoft.com/office/drawing/2014/main" id="{7E93B350-0CA9-9F14-C770-A1DEFA0F627A}"/>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17" name="Rechthoek 6">
            <a:hlinkClick r:id="rId7" action="ppaction://hlinksldjump"/>
            <a:extLst>
              <a:ext uri="{FF2B5EF4-FFF2-40B4-BE49-F238E27FC236}">
                <a16:creationId xmlns:a16="http://schemas.microsoft.com/office/drawing/2014/main" id="{AA8F9C33-69CF-EB0F-F7DD-0C0767CD6C06}"/>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5" name="TextBox 4">
            <a:hlinkClick r:id="" action="ppaction://hlinkshowjump?jump=lastslideviewed"/>
            <a:extLst>
              <a:ext uri="{FF2B5EF4-FFF2-40B4-BE49-F238E27FC236}">
                <a16:creationId xmlns:a16="http://schemas.microsoft.com/office/drawing/2014/main" id="{96317840-AB47-F1B3-4808-F738D7BAC656}"/>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18" name="Vrije vorm: vorm 26">
            <a:hlinkClick r:id="rId8" action="ppaction://hlinksldjump"/>
            <a:extLst>
              <a:ext uri="{FF2B5EF4-FFF2-40B4-BE49-F238E27FC236}">
                <a16:creationId xmlns:a16="http://schemas.microsoft.com/office/drawing/2014/main" id="{378A1AC1-9F7E-F2B4-B72F-5C9F7679BD7B}"/>
              </a:ext>
            </a:extLst>
          </p:cNvPr>
          <p:cNvSpPr/>
          <p:nvPr/>
        </p:nvSpPr>
        <p:spPr>
          <a:xfrm>
            <a:off x="2574390" y="245102"/>
            <a:ext cx="1108005"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EU regulation</a:t>
            </a:r>
          </a:p>
        </p:txBody>
      </p:sp>
      <p:sp>
        <p:nvSpPr>
          <p:cNvPr id="19" name="Vrije vorm: vorm 27">
            <a:hlinkClick r:id="rId9" action="ppaction://hlinksldjump"/>
            <a:extLst>
              <a:ext uri="{FF2B5EF4-FFF2-40B4-BE49-F238E27FC236}">
                <a16:creationId xmlns:a16="http://schemas.microsoft.com/office/drawing/2014/main" id="{95685A7E-CC6D-E674-FC4E-BF9905938EC5}"/>
              </a:ext>
            </a:extLst>
          </p:cNvPr>
          <p:cNvSpPr/>
          <p:nvPr/>
        </p:nvSpPr>
        <p:spPr>
          <a:xfrm>
            <a:off x="3732066" y="245102"/>
            <a:ext cx="867391"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SDG 12.3</a:t>
            </a:r>
          </a:p>
        </p:txBody>
      </p:sp>
      <p:sp>
        <p:nvSpPr>
          <p:cNvPr id="26" name="Vrije vorm: vorm 28">
            <a:hlinkClick r:id="rId10" action="ppaction://hlinksldjump"/>
            <a:extLst>
              <a:ext uri="{FF2B5EF4-FFF2-40B4-BE49-F238E27FC236}">
                <a16:creationId xmlns:a16="http://schemas.microsoft.com/office/drawing/2014/main" id="{4FD2FFFF-05A7-2623-B38B-7B1918EE0DF1}"/>
              </a:ext>
            </a:extLst>
          </p:cNvPr>
          <p:cNvSpPr/>
          <p:nvPr/>
        </p:nvSpPr>
        <p:spPr>
          <a:xfrm>
            <a:off x="4649128" y="245102"/>
            <a:ext cx="1204202"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NL government</a:t>
            </a:r>
          </a:p>
        </p:txBody>
      </p:sp>
      <p:sp>
        <p:nvSpPr>
          <p:cNvPr id="30" name="Vrije vorm: vorm 24">
            <a:hlinkClick r:id="rId11" action="ppaction://hlinksldjump"/>
            <a:extLst>
              <a:ext uri="{FF2B5EF4-FFF2-40B4-BE49-F238E27FC236}">
                <a16:creationId xmlns:a16="http://schemas.microsoft.com/office/drawing/2014/main" id="{DE5E87F9-1660-562F-6807-0EF4AA1B0DCD}"/>
              </a:ext>
            </a:extLst>
          </p:cNvPr>
          <p:cNvSpPr/>
          <p:nvPr/>
        </p:nvSpPr>
        <p:spPr>
          <a:xfrm>
            <a:off x="3492152" y="561600"/>
            <a:ext cx="1363549"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Quantification unit</a:t>
            </a:r>
          </a:p>
        </p:txBody>
      </p:sp>
      <p:sp>
        <p:nvSpPr>
          <p:cNvPr id="31" name="Vrije vorm: vorm 26">
            <a:hlinkClick r:id="rId12" action="ppaction://hlinksldjump"/>
            <a:extLst>
              <a:ext uri="{FF2B5EF4-FFF2-40B4-BE49-F238E27FC236}">
                <a16:creationId xmlns:a16="http://schemas.microsoft.com/office/drawing/2014/main" id="{C9E00C51-F1A4-73C7-2041-F280C811F0C3}"/>
              </a:ext>
            </a:extLst>
          </p:cNvPr>
          <p:cNvSpPr/>
          <p:nvPr/>
        </p:nvSpPr>
        <p:spPr>
          <a:xfrm>
            <a:off x="4904187" y="561600"/>
            <a:ext cx="975845"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Definition FLW</a:t>
            </a:r>
          </a:p>
        </p:txBody>
      </p:sp>
      <p:sp>
        <p:nvSpPr>
          <p:cNvPr id="32" name="Vrije vorm: vorm 27">
            <a:hlinkClick r:id="rId13" action="ppaction://hlinksldjump"/>
            <a:extLst>
              <a:ext uri="{FF2B5EF4-FFF2-40B4-BE49-F238E27FC236}">
                <a16:creationId xmlns:a16="http://schemas.microsoft.com/office/drawing/2014/main" id="{9107E8A4-FC5F-1460-2B32-A80A573FB709}"/>
              </a:ext>
            </a:extLst>
          </p:cNvPr>
          <p:cNvSpPr/>
          <p:nvPr/>
        </p:nvSpPr>
        <p:spPr>
          <a:xfrm>
            <a:off x="5928518" y="561600"/>
            <a:ext cx="78019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Indicators</a:t>
            </a:r>
          </a:p>
        </p:txBody>
      </p:sp>
      <p:sp>
        <p:nvSpPr>
          <p:cNvPr id="33" name="Vrije vorm: vorm 34">
            <a:hlinkClick r:id="rId14" action="ppaction://hlinksldjump"/>
            <a:extLst>
              <a:ext uri="{FF2B5EF4-FFF2-40B4-BE49-F238E27FC236}">
                <a16:creationId xmlns:a16="http://schemas.microsoft.com/office/drawing/2014/main" id="{B9A58E8F-67C0-075D-19FD-405A286EC61A}"/>
              </a:ext>
            </a:extLst>
          </p:cNvPr>
          <p:cNvSpPr/>
          <p:nvPr/>
        </p:nvSpPr>
        <p:spPr>
          <a:xfrm>
            <a:off x="2574390" y="561600"/>
            <a:ext cx="86927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Focus</a:t>
            </a:r>
          </a:p>
        </p:txBody>
      </p:sp>
      <p:sp>
        <p:nvSpPr>
          <p:cNvPr id="34" name="Vrije vorm: vorm 26">
            <a:hlinkClick r:id="rId15" action="ppaction://hlinksldjump"/>
            <a:extLst>
              <a:ext uri="{FF2B5EF4-FFF2-40B4-BE49-F238E27FC236}">
                <a16:creationId xmlns:a16="http://schemas.microsoft.com/office/drawing/2014/main" id="{8CE2873C-6FE2-0774-AD79-AD9DE2385D5A}"/>
              </a:ext>
            </a:extLst>
          </p:cNvPr>
          <p:cNvSpPr/>
          <p:nvPr/>
        </p:nvSpPr>
        <p:spPr>
          <a:xfrm>
            <a:off x="6757200" y="561600"/>
            <a:ext cx="1169817"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More information</a:t>
            </a:r>
          </a:p>
        </p:txBody>
      </p:sp>
      <p:sp>
        <p:nvSpPr>
          <p:cNvPr id="2" name="Vrije vorm: vorm 16">
            <a:hlinkClick r:id="rId16" action="ppaction://hlinksldjump"/>
            <a:extLst>
              <a:ext uri="{FF2B5EF4-FFF2-40B4-BE49-F238E27FC236}">
                <a16:creationId xmlns:a16="http://schemas.microsoft.com/office/drawing/2014/main" id="{E79C4EE7-6C49-BEE3-2E7A-A7D69AA98CE4}"/>
              </a:ext>
            </a:extLst>
          </p:cNvPr>
          <p:cNvSpPr/>
          <p:nvPr/>
        </p:nvSpPr>
        <p:spPr>
          <a:xfrm>
            <a:off x="5903001" y="245102"/>
            <a:ext cx="100800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Own goal(s)</a:t>
            </a:r>
          </a:p>
        </p:txBody>
      </p:sp>
      <p:sp>
        <p:nvSpPr>
          <p:cNvPr id="4" name="TextBox 3">
            <a:hlinkClick r:id="rId17" action="ppaction://hlinksldjump"/>
            <a:extLst>
              <a:ext uri="{FF2B5EF4-FFF2-40B4-BE49-F238E27FC236}">
                <a16:creationId xmlns:a16="http://schemas.microsoft.com/office/drawing/2014/main" id="{9C07ECBE-C5F0-8EE8-0024-3ACC93B737BA}"/>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7"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graphicFrame>
        <p:nvGraphicFramePr>
          <p:cNvPr id="11" name="Table 20">
            <a:extLst>
              <a:ext uri="{FF2B5EF4-FFF2-40B4-BE49-F238E27FC236}">
                <a16:creationId xmlns:a16="http://schemas.microsoft.com/office/drawing/2014/main" id="{B8B72932-E631-F2A5-2576-FE5B5E539BAE}"/>
              </a:ext>
            </a:extLst>
          </p:cNvPr>
          <p:cNvGraphicFramePr>
            <a:graphicFrameLocks noGrp="1"/>
          </p:cNvGraphicFramePr>
          <p:nvPr>
            <p:extLst>
              <p:ext uri="{D42A27DB-BD31-4B8C-83A1-F6EECF244321}">
                <p14:modId xmlns:p14="http://schemas.microsoft.com/office/powerpoint/2010/main" val="1195782661"/>
              </p:ext>
            </p:extLst>
          </p:nvPr>
        </p:nvGraphicFramePr>
        <p:xfrm>
          <a:off x="2808288" y="1729798"/>
          <a:ext cx="5901519" cy="1198880"/>
        </p:xfrm>
        <a:graphic>
          <a:graphicData uri="http://schemas.openxmlformats.org/drawingml/2006/table">
            <a:tbl>
              <a:tblPr firstRow="1" bandRow="1">
                <a:tableStyleId>{E8034E78-7F5D-4C2E-B375-FC64B27BC917}</a:tableStyleId>
              </a:tblPr>
              <a:tblGrid>
                <a:gridCol w="703263">
                  <a:extLst>
                    <a:ext uri="{9D8B030D-6E8A-4147-A177-3AD203B41FA5}">
                      <a16:colId xmlns:a16="http://schemas.microsoft.com/office/drawing/2014/main" val="2883863233"/>
                    </a:ext>
                  </a:extLst>
                </a:gridCol>
                <a:gridCol w="767198">
                  <a:extLst>
                    <a:ext uri="{9D8B030D-6E8A-4147-A177-3AD203B41FA5}">
                      <a16:colId xmlns:a16="http://schemas.microsoft.com/office/drawing/2014/main" val="369153480"/>
                    </a:ext>
                  </a:extLst>
                </a:gridCol>
                <a:gridCol w="970472">
                  <a:extLst>
                    <a:ext uri="{9D8B030D-6E8A-4147-A177-3AD203B41FA5}">
                      <a16:colId xmlns:a16="http://schemas.microsoft.com/office/drawing/2014/main" val="36787969"/>
                    </a:ext>
                  </a:extLst>
                </a:gridCol>
                <a:gridCol w="983587">
                  <a:extLst>
                    <a:ext uri="{9D8B030D-6E8A-4147-A177-3AD203B41FA5}">
                      <a16:colId xmlns:a16="http://schemas.microsoft.com/office/drawing/2014/main" val="2095852818"/>
                    </a:ext>
                  </a:extLst>
                </a:gridCol>
                <a:gridCol w="790851">
                  <a:extLst>
                    <a:ext uri="{9D8B030D-6E8A-4147-A177-3AD203B41FA5}">
                      <a16:colId xmlns:a16="http://schemas.microsoft.com/office/drawing/2014/main" val="2105644572"/>
                    </a:ext>
                  </a:extLst>
                </a:gridCol>
                <a:gridCol w="843074">
                  <a:extLst>
                    <a:ext uri="{9D8B030D-6E8A-4147-A177-3AD203B41FA5}">
                      <a16:colId xmlns:a16="http://schemas.microsoft.com/office/drawing/2014/main" val="2044313289"/>
                    </a:ext>
                  </a:extLst>
                </a:gridCol>
                <a:gridCol w="843074">
                  <a:extLst>
                    <a:ext uri="{9D8B030D-6E8A-4147-A177-3AD203B41FA5}">
                      <a16:colId xmlns:a16="http://schemas.microsoft.com/office/drawing/2014/main" val="3095493511"/>
                    </a:ext>
                  </a:extLst>
                </a:gridCol>
              </a:tblGrid>
              <a:tr h="370840">
                <a:tc>
                  <a:txBody>
                    <a:bodyPr/>
                    <a:lstStyle/>
                    <a:p>
                      <a:r>
                        <a:rPr lang="en-GB" sz="1200" b="0" dirty="0"/>
                        <a:t>Region</a:t>
                      </a:r>
                      <a:endParaRPr lang="nl-NL" sz="1200" b="0" dirty="0"/>
                    </a:p>
                  </a:txBody>
                  <a:tcPr>
                    <a:lnL>
                      <a:noFill/>
                    </a:lnL>
                    <a:lnR w="12700" cap="flat" cmpd="sng" algn="ctr">
                      <a:solidFill>
                        <a:schemeClr val="bg1"/>
                      </a:solidFill>
                      <a:prstDash val="solid"/>
                      <a:round/>
                      <a:headEnd type="none" w="med" len="med"/>
                      <a:tailEnd type="none" w="med" len="med"/>
                    </a:lnR>
                    <a:lnT>
                      <a:noFill/>
                    </a:lnT>
                    <a:lnB w="25400" cmpd="sng">
                      <a:noFill/>
                    </a:lnB>
                    <a:lnTlToBr w="12700" cmpd="sng">
                      <a:noFill/>
                      <a:prstDash val="solid"/>
                    </a:lnTlToBr>
                    <a:lnBlToTr w="12700" cmpd="sng">
                      <a:noFill/>
                      <a:prstDash val="solid"/>
                    </a:lnBlToTr>
                    <a:solidFill>
                      <a:schemeClr val="accent2"/>
                    </a:solidFill>
                  </a:tcPr>
                </a:tc>
                <a:tc>
                  <a:txBody>
                    <a:bodyPr/>
                    <a:lstStyle/>
                    <a:p>
                      <a:r>
                        <a:rPr lang="en-GB" sz="1200" b="0" dirty="0"/>
                        <a:t>Total</a:t>
                      </a:r>
                      <a:endParaRPr lang="nl-NL" sz="12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25400" cmpd="sng">
                      <a:noFill/>
                    </a:lnB>
                    <a:lnTlToBr w="12700" cmpd="sng">
                      <a:noFill/>
                      <a:prstDash val="solid"/>
                    </a:lnTlToBr>
                    <a:lnBlToTr w="12700" cmpd="sng">
                      <a:noFill/>
                      <a:prstDash val="solid"/>
                    </a:lnBlToTr>
                    <a:solidFill>
                      <a:schemeClr val="accent2"/>
                    </a:solidFill>
                  </a:tcPr>
                </a:tc>
                <a:tc>
                  <a:txBody>
                    <a:bodyPr/>
                    <a:lstStyle/>
                    <a:p>
                      <a:r>
                        <a:rPr lang="en-GB" sz="1200" b="0" dirty="0"/>
                        <a:t>Primary production</a:t>
                      </a:r>
                      <a:endParaRPr lang="nl-NL" sz="12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25400" cmpd="sng">
                      <a:noFill/>
                    </a:lnB>
                    <a:lnTlToBr w="12700" cmpd="sng">
                      <a:noFill/>
                      <a:prstDash val="solid"/>
                    </a:lnTlToBr>
                    <a:lnBlToTr w="12700" cmpd="sng">
                      <a:noFill/>
                      <a:prstDash val="solid"/>
                    </a:lnBlToTr>
                    <a:solidFill>
                      <a:schemeClr val="accent2"/>
                    </a:solidFill>
                  </a:tcPr>
                </a:tc>
                <a:tc>
                  <a:txBody>
                    <a:bodyPr/>
                    <a:lstStyle/>
                    <a:p>
                      <a:r>
                        <a:rPr lang="en-GB" sz="1200" b="0" dirty="0"/>
                        <a:t>Processing</a:t>
                      </a:r>
                      <a:endParaRPr lang="nl-NL" sz="12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25400" cmpd="sng">
                      <a:noFill/>
                    </a:lnB>
                    <a:lnTlToBr w="12700" cmpd="sng">
                      <a:noFill/>
                      <a:prstDash val="solid"/>
                    </a:lnTlToBr>
                    <a:lnBlToTr w="12700" cmpd="sng">
                      <a:noFill/>
                      <a:prstDash val="solid"/>
                    </a:lnBlToTr>
                    <a:solidFill>
                      <a:schemeClr val="accent2"/>
                    </a:solidFill>
                  </a:tcPr>
                </a:tc>
                <a:tc>
                  <a:txBody>
                    <a:bodyPr/>
                    <a:lstStyle/>
                    <a:p>
                      <a:r>
                        <a:rPr lang="en-GB" sz="1200" b="0" dirty="0"/>
                        <a:t>Retail / </a:t>
                      </a:r>
                      <a:r>
                        <a:rPr lang="en-GB" sz="1200" b="0" dirty="0" err="1"/>
                        <a:t>distrib</a:t>
                      </a:r>
                      <a:r>
                        <a:rPr lang="en-GB" sz="1200" b="0" dirty="0"/>
                        <a:t>.</a:t>
                      </a:r>
                      <a:endParaRPr lang="nl-NL" sz="12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25400" cmpd="sng">
                      <a:noFill/>
                    </a:lnB>
                    <a:lnTlToBr w="12700" cmpd="sng">
                      <a:noFill/>
                      <a:prstDash val="solid"/>
                    </a:lnTlToBr>
                    <a:lnBlToTr w="12700" cmpd="sng">
                      <a:noFill/>
                      <a:prstDash val="solid"/>
                    </a:lnBlToTr>
                    <a:solidFill>
                      <a:schemeClr val="accent2"/>
                    </a:solidFill>
                  </a:tcPr>
                </a:tc>
                <a:tc>
                  <a:txBody>
                    <a:bodyPr/>
                    <a:lstStyle/>
                    <a:p>
                      <a:r>
                        <a:rPr lang="en-GB" sz="1200" b="0" dirty="0"/>
                        <a:t>Out of home</a:t>
                      </a:r>
                      <a:endParaRPr lang="nl-NL" sz="12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25400" cmpd="sng">
                      <a:noFill/>
                    </a:lnB>
                    <a:lnTlToBr w="12700" cmpd="sng">
                      <a:noFill/>
                      <a:prstDash val="solid"/>
                    </a:lnTlToBr>
                    <a:lnBlToTr w="12700" cmpd="sng">
                      <a:noFill/>
                      <a:prstDash val="solid"/>
                    </a:lnBlToTr>
                    <a:solidFill>
                      <a:schemeClr val="accent2"/>
                    </a:solidFill>
                  </a:tcPr>
                </a:tc>
                <a:tc>
                  <a:txBody>
                    <a:bodyPr/>
                    <a:lstStyle/>
                    <a:p>
                      <a:r>
                        <a:rPr lang="en-GB" sz="1200" b="0" dirty="0"/>
                        <a:t>House-holds</a:t>
                      </a:r>
                      <a:endParaRPr lang="nl-NL" sz="1200" b="0" dirty="0"/>
                    </a:p>
                  </a:txBody>
                  <a:tcPr>
                    <a:lnL w="12700" cap="flat" cmpd="sng" algn="ctr">
                      <a:solidFill>
                        <a:schemeClr val="bg1"/>
                      </a:solidFill>
                      <a:prstDash val="solid"/>
                      <a:round/>
                      <a:headEnd type="none" w="med" len="med"/>
                      <a:tailEnd type="none" w="med" len="med"/>
                    </a:lnL>
                    <a:lnR>
                      <a:noFill/>
                    </a:lnR>
                    <a:lnT>
                      <a:noFill/>
                    </a:lnT>
                    <a:lnB w="254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315599281"/>
                  </a:ext>
                </a:extLst>
              </a:tr>
              <a:tr h="370840">
                <a:tc>
                  <a:txBody>
                    <a:bodyPr/>
                    <a:lstStyle/>
                    <a:p>
                      <a:r>
                        <a:rPr lang="en-GB" sz="1200" b="1" dirty="0">
                          <a:solidFill>
                            <a:schemeClr val="tx1"/>
                          </a:solidFill>
                        </a:rPr>
                        <a:t>EU</a:t>
                      </a:r>
                      <a:endParaRPr lang="nl-NL" sz="1200" b="1" dirty="0">
                        <a:solidFill>
                          <a:schemeClr val="tx1"/>
                        </a:solidFill>
                      </a:endParaRPr>
                    </a:p>
                  </a:txBody>
                  <a:tcPr anchor="ctr">
                    <a:lnL>
                      <a:noFill/>
                    </a:lnL>
                    <a:lnR>
                      <a:noFill/>
                    </a:lnR>
                    <a:lnT w="254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dirty="0">
                          <a:solidFill>
                            <a:schemeClr val="tx1"/>
                          </a:solidFill>
                        </a:rPr>
                        <a:t>58400</a:t>
                      </a:r>
                      <a:endParaRPr lang="nl-NL" sz="1200" dirty="0">
                        <a:solidFill>
                          <a:schemeClr val="tx1"/>
                        </a:solidFill>
                      </a:endParaRPr>
                    </a:p>
                  </a:txBody>
                  <a:tcPr anchor="ctr">
                    <a:lnL>
                      <a:noFill/>
                    </a:lnL>
                    <a:lnR>
                      <a:noFill/>
                    </a:lnR>
                    <a:lnT w="254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dirty="0">
                          <a:solidFill>
                            <a:schemeClr val="tx1"/>
                          </a:solidFill>
                        </a:rPr>
                        <a:t>5100</a:t>
                      </a:r>
                      <a:endParaRPr lang="nl-NL" sz="1200" dirty="0">
                        <a:solidFill>
                          <a:schemeClr val="tx1"/>
                        </a:solidFill>
                      </a:endParaRPr>
                    </a:p>
                  </a:txBody>
                  <a:tcPr anchor="ctr">
                    <a:lnL>
                      <a:noFill/>
                    </a:lnL>
                    <a:lnR>
                      <a:noFill/>
                    </a:lnR>
                    <a:lnT w="254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dirty="0">
                          <a:solidFill>
                            <a:schemeClr val="tx1"/>
                          </a:solidFill>
                        </a:rPr>
                        <a:t>12400</a:t>
                      </a:r>
                      <a:endParaRPr lang="nl-NL" sz="1200" dirty="0">
                        <a:solidFill>
                          <a:schemeClr val="tx1"/>
                        </a:solidFill>
                      </a:endParaRPr>
                    </a:p>
                  </a:txBody>
                  <a:tcPr anchor="ctr">
                    <a:lnL>
                      <a:noFill/>
                    </a:lnL>
                    <a:lnR>
                      <a:noFill/>
                    </a:lnR>
                    <a:lnT w="254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dirty="0">
                          <a:solidFill>
                            <a:schemeClr val="tx1"/>
                          </a:solidFill>
                        </a:rPr>
                        <a:t>4200</a:t>
                      </a:r>
                      <a:endParaRPr lang="nl-NL" sz="1200" dirty="0">
                        <a:solidFill>
                          <a:schemeClr val="tx1"/>
                        </a:solidFill>
                      </a:endParaRPr>
                    </a:p>
                  </a:txBody>
                  <a:tcPr anchor="ctr">
                    <a:lnL>
                      <a:noFill/>
                    </a:lnL>
                    <a:lnR>
                      <a:noFill/>
                    </a:lnR>
                    <a:lnT w="254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dirty="0">
                          <a:solidFill>
                            <a:schemeClr val="tx1"/>
                          </a:solidFill>
                        </a:rPr>
                        <a:t>5400</a:t>
                      </a:r>
                      <a:endParaRPr lang="nl-NL" sz="1200" dirty="0">
                        <a:solidFill>
                          <a:schemeClr val="tx1"/>
                        </a:solidFill>
                      </a:endParaRPr>
                    </a:p>
                  </a:txBody>
                  <a:tcPr anchor="ctr">
                    <a:lnL>
                      <a:noFill/>
                    </a:lnL>
                    <a:lnR>
                      <a:noFill/>
                    </a:lnR>
                    <a:lnT w="254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dirty="0">
                          <a:solidFill>
                            <a:schemeClr val="tx1"/>
                          </a:solidFill>
                        </a:rPr>
                        <a:t>31300</a:t>
                      </a:r>
                      <a:endParaRPr lang="nl-NL" sz="1200" dirty="0">
                        <a:solidFill>
                          <a:schemeClr val="tx1"/>
                        </a:solidFill>
                      </a:endParaRPr>
                    </a:p>
                  </a:txBody>
                  <a:tcPr anchor="ctr">
                    <a:lnL>
                      <a:noFill/>
                    </a:lnL>
                    <a:lnR>
                      <a:noFill/>
                    </a:lnR>
                    <a:lnT w="254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6692076"/>
                  </a:ext>
                </a:extLst>
              </a:tr>
              <a:tr h="370840">
                <a:tc>
                  <a:txBody>
                    <a:bodyPr/>
                    <a:lstStyle/>
                    <a:p>
                      <a:r>
                        <a:rPr lang="en-GB" sz="1200" b="1" dirty="0">
                          <a:solidFill>
                            <a:schemeClr val="tx1"/>
                          </a:solidFill>
                        </a:rPr>
                        <a:t>NL</a:t>
                      </a:r>
                      <a:endParaRPr lang="nl-NL" sz="1200" b="1" dirty="0">
                        <a:solidFill>
                          <a:schemeClr val="tx1"/>
                        </a:solidFill>
                      </a:endParaRPr>
                    </a:p>
                  </a:txBody>
                  <a:tcPr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dirty="0">
                          <a:solidFill>
                            <a:schemeClr val="tx1"/>
                          </a:solidFill>
                        </a:rPr>
                        <a:t>2587</a:t>
                      </a:r>
                      <a:endParaRPr lang="nl-NL" sz="1200" dirty="0">
                        <a:solidFill>
                          <a:schemeClr val="tx1"/>
                        </a:solidFill>
                      </a:endParaRPr>
                    </a:p>
                  </a:txBody>
                  <a:tcPr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dirty="0">
                          <a:solidFill>
                            <a:schemeClr val="tx1"/>
                          </a:solidFill>
                        </a:rPr>
                        <a:t>315</a:t>
                      </a:r>
                      <a:endParaRPr lang="nl-NL" sz="1200" dirty="0">
                        <a:solidFill>
                          <a:schemeClr val="tx1"/>
                        </a:solidFill>
                      </a:endParaRPr>
                    </a:p>
                  </a:txBody>
                  <a:tcPr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dirty="0">
                          <a:solidFill>
                            <a:schemeClr val="tx1"/>
                          </a:solidFill>
                        </a:rPr>
                        <a:t>1131</a:t>
                      </a:r>
                      <a:endParaRPr lang="nl-NL" sz="1200" dirty="0">
                        <a:solidFill>
                          <a:schemeClr val="tx1"/>
                        </a:solidFill>
                      </a:endParaRPr>
                    </a:p>
                  </a:txBody>
                  <a:tcPr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dirty="0">
                          <a:solidFill>
                            <a:schemeClr val="tx1"/>
                          </a:solidFill>
                        </a:rPr>
                        <a:t>210</a:t>
                      </a:r>
                      <a:endParaRPr lang="nl-NL" sz="1200" dirty="0">
                        <a:solidFill>
                          <a:schemeClr val="tx1"/>
                        </a:solidFill>
                      </a:endParaRPr>
                    </a:p>
                  </a:txBody>
                  <a:tcPr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dirty="0">
                          <a:solidFill>
                            <a:schemeClr val="tx1"/>
                          </a:solidFill>
                        </a:rPr>
                        <a:t>83</a:t>
                      </a:r>
                      <a:endParaRPr lang="nl-NL" sz="1200" dirty="0">
                        <a:solidFill>
                          <a:schemeClr val="tx1"/>
                        </a:solidFill>
                      </a:endParaRPr>
                    </a:p>
                  </a:txBody>
                  <a:tcPr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dirty="0">
                          <a:solidFill>
                            <a:schemeClr val="tx1"/>
                          </a:solidFill>
                        </a:rPr>
                        <a:t>848</a:t>
                      </a:r>
                      <a:endParaRPr lang="nl-NL" sz="1200" dirty="0">
                        <a:solidFill>
                          <a:schemeClr val="tx1"/>
                        </a:solidFill>
                      </a:endParaRPr>
                    </a:p>
                  </a:txBody>
                  <a:tcPr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7561836"/>
                  </a:ext>
                </a:extLst>
              </a:tr>
            </a:tbl>
          </a:graphicData>
        </a:graphic>
      </p:graphicFrame>
      <p:sp>
        <p:nvSpPr>
          <p:cNvPr id="12" name="TextBox 11">
            <a:extLst>
              <a:ext uri="{FF2B5EF4-FFF2-40B4-BE49-F238E27FC236}">
                <a16:creationId xmlns:a16="http://schemas.microsoft.com/office/drawing/2014/main" id="{B2131DFA-C5E3-3358-2582-EA6E0D5A5BE3}"/>
              </a:ext>
            </a:extLst>
          </p:cNvPr>
          <p:cNvSpPr txBox="1"/>
          <p:nvPr/>
        </p:nvSpPr>
        <p:spPr>
          <a:xfrm>
            <a:off x="2707274" y="3360770"/>
            <a:ext cx="6133836" cy="1015663"/>
          </a:xfrm>
          <a:prstGeom prst="rect">
            <a:avLst/>
          </a:prstGeom>
          <a:noFill/>
        </p:spPr>
        <p:txBody>
          <a:bodyPr wrap="square" rtlCol="0">
            <a:spAutoFit/>
          </a:bodyPr>
          <a:lstStyle/>
          <a:p>
            <a:r>
              <a:rPr lang="en-GB" sz="1200" i="1" dirty="0">
                <a:latin typeface="+mn-lt"/>
              </a:rPr>
              <a:t>Indicator</a:t>
            </a:r>
            <a:r>
              <a:rPr lang="en-GB" sz="1200" dirty="0">
                <a:latin typeface="+mn-lt"/>
              </a:rPr>
              <a:t> = total fresh mass in tons </a:t>
            </a:r>
            <a:r>
              <a:rPr lang="en-GB" sz="1200" dirty="0">
                <a:solidFill>
                  <a:schemeClr val="accent2"/>
                </a:solidFill>
                <a:latin typeface="+mn-lt"/>
              </a:rPr>
              <a:t>(QU) </a:t>
            </a:r>
            <a:r>
              <a:rPr lang="en-GB" sz="1200" dirty="0">
                <a:latin typeface="+mn-lt"/>
              </a:rPr>
              <a:t>of food </a:t>
            </a:r>
            <a:r>
              <a:rPr lang="en-GB" sz="1200" dirty="0">
                <a:solidFill>
                  <a:schemeClr val="accent2"/>
                </a:solidFill>
                <a:latin typeface="+mn-lt"/>
              </a:rPr>
              <a:t>(product)</a:t>
            </a:r>
            <a:r>
              <a:rPr lang="en-GB" sz="1200" dirty="0">
                <a:solidFill>
                  <a:srgbClr val="3F9C35"/>
                </a:solidFill>
                <a:latin typeface="+mn-lt"/>
              </a:rPr>
              <a:t> </a:t>
            </a:r>
            <a:r>
              <a:rPr lang="en-GB" sz="1200" dirty="0">
                <a:latin typeface="+mn-lt"/>
              </a:rPr>
              <a:t>waste per supply chain </a:t>
            </a:r>
            <a:br>
              <a:rPr lang="en-GB" sz="1200" dirty="0">
                <a:latin typeface="+mn-lt"/>
              </a:rPr>
            </a:br>
            <a:r>
              <a:rPr lang="en-GB" sz="1200" dirty="0">
                <a:latin typeface="+mn-lt"/>
              </a:rPr>
              <a:t>link </a:t>
            </a:r>
            <a:r>
              <a:rPr lang="en-GB" sz="1200" dirty="0">
                <a:solidFill>
                  <a:schemeClr val="accent2"/>
                </a:solidFill>
                <a:latin typeface="+mn-lt"/>
              </a:rPr>
              <a:t>(SCLs) </a:t>
            </a:r>
            <a:r>
              <a:rPr lang="en-GB" sz="1200" dirty="0">
                <a:latin typeface="+mn-lt"/>
              </a:rPr>
              <a:t>per country </a:t>
            </a:r>
            <a:r>
              <a:rPr lang="en-GB" sz="1200" dirty="0">
                <a:solidFill>
                  <a:schemeClr val="accent2"/>
                </a:solidFill>
                <a:latin typeface="+mn-lt"/>
              </a:rPr>
              <a:t>(region) </a:t>
            </a:r>
            <a:r>
              <a:rPr lang="en-GB" sz="1200" dirty="0">
                <a:latin typeface="+mn-lt"/>
              </a:rPr>
              <a:t>per year </a:t>
            </a:r>
            <a:r>
              <a:rPr lang="en-GB" sz="1200" dirty="0">
                <a:solidFill>
                  <a:schemeClr val="accent2"/>
                </a:solidFill>
                <a:latin typeface="+mn-lt"/>
              </a:rPr>
              <a:t>(time period)</a:t>
            </a:r>
          </a:p>
          <a:p>
            <a:endParaRPr lang="nl-NL" sz="1200" dirty="0">
              <a:latin typeface="+mn-lt"/>
            </a:endParaRPr>
          </a:p>
          <a:p>
            <a:r>
              <a:rPr lang="nl-NL" sz="1200" dirty="0" err="1">
                <a:latin typeface="+mn-lt"/>
              </a:rPr>
              <a:t>Other</a:t>
            </a:r>
            <a:r>
              <a:rPr lang="nl-NL" sz="1200" dirty="0">
                <a:latin typeface="+mn-lt"/>
              </a:rPr>
              <a:t> indicator (</a:t>
            </a:r>
            <a:r>
              <a:rPr lang="nl-NL" sz="1200" dirty="0" err="1">
                <a:latin typeface="+mn-lt"/>
              </a:rPr>
              <a:t>derived</a:t>
            </a:r>
            <a:r>
              <a:rPr lang="nl-NL" sz="1200" dirty="0">
                <a:latin typeface="+mn-lt"/>
              </a:rPr>
              <a:t>) = food waste in kg per capita per </a:t>
            </a:r>
            <a:r>
              <a:rPr lang="nl-NL" sz="1200" dirty="0" err="1">
                <a:latin typeface="+mn-lt"/>
              </a:rPr>
              <a:t>supply</a:t>
            </a:r>
            <a:r>
              <a:rPr lang="nl-NL" sz="1200" dirty="0">
                <a:latin typeface="+mn-lt"/>
              </a:rPr>
              <a:t> chain link per </a:t>
            </a:r>
            <a:br>
              <a:rPr lang="nl-NL" sz="1200" dirty="0">
                <a:latin typeface="+mn-lt"/>
              </a:rPr>
            </a:br>
            <a:r>
              <a:rPr lang="nl-NL" sz="1200" dirty="0">
                <a:latin typeface="+mn-lt"/>
              </a:rPr>
              <a:t>country per </a:t>
            </a:r>
            <a:r>
              <a:rPr lang="nl-NL" sz="1200" dirty="0" err="1">
                <a:latin typeface="+mn-lt"/>
              </a:rPr>
              <a:t>year</a:t>
            </a:r>
            <a:endParaRPr lang="nl-NL" sz="1200" dirty="0">
              <a:latin typeface="+mn-lt"/>
            </a:endParaRPr>
          </a:p>
        </p:txBody>
      </p:sp>
      <p:sp>
        <p:nvSpPr>
          <p:cNvPr id="14" name="TextBox 13">
            <a:extLst>
              <a:ext uri="{FF2B5EF4-FFF2-40B4-BE49-F238E27FC236}">
                <a16:creationId xmlns:a16="http://schemas.microsoft.com/office/drawing/2014/main" id="{7BC92046-A958-C4F6-120B-457CBC887979}"/>
              </a:ext>
            </a:extLst>
          </p:cNvPr>
          <p:cNvSpPr txBox="1"/>
          <p:nvPr/>
        </p:nvSpPr>
        <p:spPr>
          <a:xfrm>
            <a:off x="6752466" y="2928678"/>
            <a:ext cx="2088644" cy="246221"/>
          </a:xfrm>
          <a:prstGeom prst="rect">
            <a:avLst/>
          </a:prstGeom>
          <a:noFill/>
        </p:spPr>
        <p:txBody>
          <a:bodyPr wrap="square" rtlCol="0">
            <a:spAutoFit/>
          </a:bodyPr>
          <a:lstStyle/>
          <a:p>
            <a:r>
              <a:rPr lang="en-GB" sz="1000" i="1" dirty="0">
                <a:latin typeface="+mn-lt"/>
              </a:rPr>
              <a:t>FLW weight (kton) Data: EU 2021</a:t>
            </a:r>
            <a:endParaRPr lang="nl-NL" sz="1000" i="1" dirty="0" err="1">
              <a:latin typeface="+mn-lt"/>
            </a:endParaRPr>
          </a:p>
        </p:txBody>
      </p:sp>
      <p:pic>
        <p:nvPicPr>
          <p:cNvPr id="16" name="Picture 2" descr="upload.wikimedia.org/wikipedia/commons/thumb/b/...">
            <a:extLst>
              <a:ext uri="{FF2B5EF4-FFF2-40B4-BE49-F238E27FC236}">
                <a16:creationId xmlns:a16="http://schemas.microsoft.com/office/drawing/2014/main" id="{A4EE27E3-F7D7-9377-80CD-32B3809E33B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flipH="1">
            <a:off x="8224739" y="957226"/>
            <a:ext cx="554359" cy="369421"/>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9">
            <a:extLst>
              <a:ext uri="{FF2B5EF4-FFF2-40B4-BE49-F238E27FC236}">
                <a16:creationId xmlns:a16="http://schemas.microsoft.com/office/drawing/2014/main" id="{9F236BD8-414D-5B91-7068-D06D350DECDA}"/>
              </a:ext>
            </a:extLst>
          </p:cNvPr>
          <p:cNvSpPr>
            <a:spLocks noGrp="1"/>
          </p:cNvSpPr>
          <p:nvPr>
            <p:ph type="sldNum" sz="quarter" idx="11"/>
          </p:nvPr>
        </p:nvSpPr>
        <p:spPr/>
        <p:txBody>
          <a:bodyPr/>
          <a:lstStyle/>
          <a:p>
            <a:fld id="{F25965E0-7062-474C-8671-DB3A3CE669B0}" type="slidenum">
              <a:rPr lang="nl-NL" smtClean="0"/>
              <a:pPr/>
              <a:t>28</a:t>
            </a:fld>
            <a:endParaRPr lang="nl-NL" dirty="0"/>
          </a:p>
        </p:txBody>
      </p:sp>
    </p:spTree>
    <p:extLst>
      <p:ext uri="{BB962C8B-B14F-4D97-AF65-F5344CB8AC3E}">
        <p14:creationId xmlns:p14="http://schemas.microsoft.com/office/powerpoint/2010/main" val="4014574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A6EE2C9-5CFF-FBD1-EA50-52D001C7112A}"/>
              </a:ext>
            </a:extLst>
          </p:cNvPr>
          <p:cNvSpPr>
            <a:spLocks noGrp="1"/>
          </p:cNvSpPr>
          <p:nvPr>
            <p:ph type="body" sz="quarter" idx="10"/>
          </p:nvPr>
        </p:nvSpPr>
        <p:spPr>
          <a:xfrm>
            <a:off x="2707274" y="1459473"/>
            <a:ext cx="5855993" cy="2471305"/>
          </a:xfrm>
        </p:spPr>
        <p:txBody>
          <a:bodyPr/>
          <a:lstStyle/>
          <a:p>
            <a:r>
              <a:rPr lang="en-GB" noProof="0" dirty="0"/>
              <a:t>EU food waste hub (special website)</a:t>
            </a:r>
            <a:br>
              <a:rPr lang="en-GB" noProof="0" dirty="0"/>
            </a:br>
            <a:r>
              <a:rPr lang="en-GB" noProof="0" dirty="0">
                <a:hlinkClick r:id="rId2"/>
              </a:rPr>
              <a:t>https://ec.europa.eu/food/safety/food_waste/eu-food-loss-waste-prevention-hub/news</a:t>
            </a:r>
            <a:r>
              <a:rPr lang="en-GB" noProof="0" dirty="0"/>
              <a:t> </a:t>
            </a:r>
            <a:br>
              <a:rPr lang="en-GB" noProof="0" dirty="0"/>
            </a:br>
            <a:br>
              <a:rPr lang="en-GB" noProof="0" dirty="0"/>
            </a:br>
            <a:r>
              <a:rPr lang="en-GB" noProof="0" dirty="0"/>
              <a:t>EU document how to monitor</a:t>
            </a:r>
            <a:br>
              <a:rPr lang="en-GB" noProof="0" dirty="0"/>
            </a:br>
            <a:r>
              <a:rPr lang="en-GB" noProof="0" dirty="0">
                <a:hlinkClick r:id="rId3"/>
              </a:rPr>
              <a:t>https://ec.europa.eu/eurostat/documents/342366/351811/Food+-+Guidance+on+food+waste+reporting.pdf/5581b0a2-b09e-adc0-4e0a-b20062dfe564?t=1654175854418</a:t>
            </a:r>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EU – More information?</a:t>
            </a:r>
          </a:p>
        </p:txBody>
      </p:sp>
      <p:sp>
        <p:nvSpPr>
          <p:cNvPr id="8" name="Rechthoek 7">
            <a:hlinkClick r:id="rId4" action="ppaction://hlinksldjump"/>
            <a:extLst>
              <a:ext uri="{FF2B5EF4-FFF2-40B4-BE49-F238E27FC236}">
                <a16:creationId xmlns:a16="http://schemas.microsoft.com/office/drawing/2014/main" id="{0B085290-D4C7-D585-A28D-471655A80F78}"/>
              </a:ext>
            </a:extLst>
          </p:cNvPr>
          <p:cNvSpPr/>
          <p:nvPr/>
        </p:nvSpPr>
        <p:spPr>
          <a:xfrm>
            <a:off x="381000" y="164862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5" action="ppaction://hlinksldjump"/>
            <a:extLst>
              <a:ext uri="{FF2B5EF4-FFF2-40B4-BE49-F238E27FC236}">
                <a16:creationId xmlns:a16="http://schemas.microsoft.com/office/drawing/2014/main" id="{D5FFB55B-DA2F-B949-6388-D1C0562B646D}"/>
              </a:ext>
            </a:extLst>
          </p:cNvPr>
          <p:cNvSpPr/>
          <p:nvPr/>
        </p:nvSpPr>
        <p:spPr>
          <a:xfrm>
            <a:off x="381000" y="214141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6" action="ppaction://hlinksldjump"/>
            <a:extLst>
              <a:ext uri="{FF2B5EF4-FFF2-40B4-BE49-F238E27FC236}">
                <a16:creationId xmlns:a16="http://schemas.microsoft.com/office/drawing/2014/main" id="{6F467DFF-0443-3C00-9AD2-C765745A5381}"/>
              </a:ext>
            </a:extLst>
          </p:cNvPr>
          <p:cNvSpPr/>
          <p:nvPr/>
        </p:nvSpPr>
        <p:spPr>
          <a:xfrm>
            <a:off x="381000" y="3988800"/>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7" action="ppaction://hlinksldjump"/>
            <a:extLst>
              <a:ext uri="{FF2B5EF4-FFF2-40B4-BE49-F238E27FC236}">
                <a16:creationId xmlns:a16="http://schemas.microsoft.com/office/drawing/2014/main" id="{2D0282A9-4CF4-EB21-E82A-1D3A21F59AF8}"/>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7" name="Pijl: vijfhoek 18">
            <a:hlinkClick r:id="rId8" action="ppaction://hlinksldjump"/>
            <a:extLst>
              <a:ext uri="{FF2B5EF4-FFF2-40B4-BE49-F238E27FC236}">
                <a16:creationId xmlns:a16="http://schemas.microsoft.com/office/drawing/2014/main" id="{1ECE1440-A808-DA93-0123-05AE7823AB50}"/>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17" name="Rechthoek 6">
            <a:hlinkClick r:id="rId9" action="ppaction://hlinksldjump"/>
            <a:extLst>
              <a:ext uri="{FF2B5EF4-FFF2-40B4-BE49-F238E27FC236}">
                <a16:creationId xmlns:a16="http://schemas.microsoft.com/office/drawing/2014/main" id="{EB2EFC2B-C567-0C3B-937D-3028D46098CB}"/>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5" name="TextBox 4">
            <a:hlinkClick r:id="" action="ppaction://hlinkshowjump?jump=lastslideviewed"/>
            <a:extLst>
              <a:ext uri="{FF2B5EF4-FFF2-40B4-BE49-F238E27FC236}">
                <a16:creationId xmlns:a16="http://schemas.microsoft.com/office/drawing/2014/main" id="{E627EFA8-1C82-9EEA-28B0-615BB37C9DBD}"/>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23" name="Vrije vorm: vorm 26">
            <a:hlinkClick r:id="rId10" action="ppaction://hlinksldjump"/>
            <a:extLst>
              <a:ext uri="{FF2B5EF4-FFF2-40B4-BE49-F238E27FC236}">
                <a16:creationId xmlns:a16="http://schemas.microsoft.com/office/drawing/2014/main" id="{C659CCE9-F472-E8FC-FA70-9537657E99C7}"/>
              </a:ext>
            </a:extLst>
          </p:cNvPr>
          <p:cNvSpPr/>
          <p:nvPr/>
        </p:nvSpPr>
        <p:spPr>
          <a:xfrm>
            <a:off x="2574390" y="245102"/>
            <a:ext cx="1108005"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EU regulation</a:t>
            </a:r>
          </a:p>
        </p:txBody>
      </p:sp>
      <p:sp>
        <p:nvSpPr>
          <p:cNvPr id="25" name="Vrije vorm: vorm 27">
            <a:hlinkClick r:id="rId11" action="ppaction://hlinksldjump"/>
            <a:extLst>
              <a:ext uri="{FF2B5EF4-FFF2-40B4-BE49-F238E27FC236}">
                <a16:creationId xmlns:a16="http://schemas.microsoft.com/office/drawing/2014/main" id="{CBCC2219-5A3F-74B3-0E3F-86BE6DD955D4}"/>
              </a:ext>
            </a:extLst>
          </p:cNvPr>
          <p:cNvSpPr/>
          <p:nvPr/>
        </p:nvSpPr>
        <p:spPr>
          <a:xfrm>
            <a:off x="3732066" y="245102"/>
            <a:ext cx="867391"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SDG 12.3</a:t>
            </a:r>
          </a:p>
        </p:txBody>
      </p:sp>
      <p:sp>
        <p:nvSpPr>
          <p:cNvPr id="26" name="Vrije vorm: vorm 28">
            <a:hlinkClick r:id="rId12" action="ppaction://hlinksldjump"/>
            <a:extLst>
              <a:ext uri="{FF2B5EF4-FFF2-40B4-BE49-F238E27FC236}">
                <a16:creationId xmlns:a16="http://schemas.microsoft.com/office/drawing/2014/main" id="{5AC0CB7C-B99D-B789-F066-830044D5288F}"/>
              </a:ext>
            </a:extLst>
          </p:cNvPr>
          <p:cNvSpPr/>
          <p:nvPr/>
        </p:nvSpPr>
        <p:spPr>
          <a:xfrm>
            <a:off x="4649128" y="245102"/>
            <a:ext cx="1204202"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NL government</a:t>
            </a:r>
          </a:p>
        </p:txBody>
      </p:sp>
      <p:sp>
        <p:nvSpPr>
          <p:cNvPr id="28" name="Vrije vorm: vorm 24">
            <a:hlinkClick r:id="rId13" action="ppaction://hlinksldjump"/>
            <a:extLst>
              <a:ext uri="{FF2B5EF4-FFF2-40B4-BE49-F238E27FC236}">
                <a16:creationId xmlns:a16="http://schemas.microsoft.com/office/drawing/2014/main" id="{42F7878C-36AE-AC1A-6503-44D19AAD83CF}"/>
              </a:ext>
            </a:extLst>
          </p:cNvPr>
          <p:cNvSpPr/>
          <p:nvPr/>
        </p:nvSpPr>
        <p:spPr>
          <a:xfrm>
            <a:off x="3492152" y="561600"/>
            <a:ext cx="1363549"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Quantification unit</a:t>
            </a:r>
          </a:p>
        </p:txBody>
      </p:sp>
      <p:sp>
        <p:nvSpPr>
          <p:cNvPr id="29" name="Vrije vorm: vorm 26">
            <a:hlinkClick r:id="rId14" action="ppaction://hlinksldjump"/>
            <a:extLst>
              <a:ext uri="{FF2B5EF4-FFF2-40B4-BE49-F238E27FC236}">
                <a16:creationId xmlns:a16="http://schemas.microsoft.com/office/drawing/2014/main" id="{3482833C-AD80-28EB-36B4-15E862596095}"/>
              </a:ext>
            </a:extLst>
          </p:cNvPr>
          <p:cNvSpPr/>
          <p:nvPr/>
        </p:nvSpPr>
        <p:spPr>
          <a:xfrm>
            <a:off x="4904187" y="561600"/>
            <a:ext cx="975845"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Definition FLW</a:t>
            </a:r>
          </a:p>
        </p:txBody>
      </p:sp>
      <p:sp>
        <p:nvSpPr>
          <p:cNvPr id="30" name="Vrije vorm: vorm 27">
            <a:hlinkClick r:id="rId15" action="ppaction://hlinksldjump"/>
            <a:extLst>
              <a:ext uri="{FF2B5EF4-FFF2-40B4-BE49-F238E27FC236}">
                <a16:creationId xmlns:a16="http://schemas.microsoft.com/office/drawing/2014/main" id="{7BC8B136-3931-F0B7-4C30-5189C3C69F51}"/>
              </a:ext>
            </a:extLst>
          </p:cNvPr>
          <p:cNvSpPr/>
          <p:nvPr/>
        </p:nvSpPr>
        <p:spPr>
          <a:xfrm>
            <a:off x="5928518" y="561600"/>
            <a:ext cx="78019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Indicators</a:t>
            </a:r>
          </a:p>
        </p:txBody>
      </p:sp>
      <p:sp>
        <p:nvSpPr>
          <p:cNvPr id="31" name="Vrije vorm: vorm 34">
            <a:hlinkClick r:id="rId16" action="ppaction://hlinksldjump"/>
            <a:extLst>
              <a:ext uri="{FF2B5EF4-FFF2-40B4-BE49-F238E27FC236}">
                <a16:creationId xmlns:a16="http://schemas.microsoft.com/office/drawing/2014/main" id="{71A004BA-53ED-9BD8-B3B4-5F170FD236D1}"/>
              </a:ext>
            </a:extLst>
          </p:cNvPr>
          <p:cNvSpPr/>
          <p:nvPr/>
        </p:nvSpPr>
        <p:spPr>
          <a:xfrm>
            <a:off x="2574390" y="561600"/>
            <a:ext cx="86927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Focus</a:t>
            </a:r>
          </a:p>
        </p:txBody>
      </p:sp>
      <p:sp>
        <p:nvSpPr>
          <p:cNvPr id="32" name="Vrije vorm: vorm 26">
            <a:hlinkClick r:id="rId17" action="ppaction://hlinksldjump"/>
            <a:extLst>
              <a:ext uri="{FF2B5EF4-FFF2-40B4-BE49-F238E27FC236}">
                <a16:creationId xmlns:a16="http://schemas.microsoft.com/office/drawing/2014/main" id="{290B34CB-E3AE-3F5C-2D84-44E897E4A190}"/>
              </a:ext>
            </a:extLst>
          </p:cNvPr>
          <p:cNvSpPr/>
          <p:nvPr/>
        </p:nvSpPr>
        <p:spPr>
          <a:xfrm>
            <a:off x="6757200" y="561600"/>
            <a:ext cx="1169817"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More information</a:t>
            </a:r>
          </a:p>
        </p:txBody>
      </p:sp>
      <p:sp>
        <p:nvSpPr>
          <p:cNvPr id="2" name="Vrije vorm: vorm 16">
            <a:hlinkClick r:id="rId18" action="ppaction://hlinksldjump"/>
            <a:extLst>
              <a:ext uri="{FF2B5EF4-FFF2-40B4-BE49-F238E27FC236}">
                <a16:creationId xmlns:a16="http://schemas.microsoft.com/office/drawing/2014/main" id="{C7F3E19D-83A4-8660-EA64-51554258F675}"/>
              </a:ext>
            </a:extLst>
          </p:cNvPr>
          <p:cNvSpPr/>
          <p:nvPr/>
        </p:nvSpPr>
        <p:spPr>
          <a:xfrm>
            <a:off x="5903001" y="245102"/>
            <a:ext cx="100800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Own goal(s)</a:t>
            </a:r>
          </a:p>
        </p:txBody>
      </p:sp>
      <p:sp>
        <p:nvSpPr>
          <p:cNvPr id="4" name="Arrow: Right 3">
            <a:hlinkClick r:id="rId19" action="ppaction://hlinksldjump"/>
            <a:extLst>
              <a:ext uri="{FF2B5EF4-FFF2-40B4-BE49-F238E27FC236}">
                <a16:creationId xmlns:a16="http://schemas.microsoft.com/office/drawing/2014/main" id="{A4463F46-2F4B-4F32-838C-03A9998F932C}"/>
              </a:ext>
            </a:extLst>
          </p:cNvPr>
          <p:cNvSpPr/>
          <p:nvPr/>
        </p:nvSpPr>
        <p:spPr>
          <a:xfrm>
            <a:off x="7362613" y="4647600"/>
            <a:ext cx="602827" cy="36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5BD58B3B-A310-766F-B2CD-F5CF7291C998}"/>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16" name="TextBox 15">
            <a:hlinkClick r:id="rId20" action="ppaction://hlinksldjump"/>
            <a:extLst>
              <a:ext uri="{FF2B5EF4-FFF2-40B4-BE49-F238E27FC236}">
                <a16:creationId xmlns:a16="http://schemas.microsoft.com/office/drawing/2014/main" id="{62973C4D-842D-7BF1-D939-D80804C26312}"/>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20"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pic>
        <p:nvPicPr>
          <p:cNvPr id="11" name="Picture 2" descr="upload.wikimedia.org/wikipedia/commons/thumb/b/...">
            <a:extLst>
              <a:ext uri="{FF2B5EF4-FFF2-40B4-BE49-F238E27FC236}">
                <a16:creationId xmlns:a16="http://schemas.microsoft.com/office/drawing/2014/main" id="{A6E158F6-48DE-85B1-6144-BDF8D9369A2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flipH="1">
            <a:off x="8224739" y="957226"/>
            <a:ext cx="554359" cy="36942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11">
            <a:extLst>
              <a:ext uri="{FF2B5EF4-FFF2-40B4-BE49-F238E27FC236}">
                <a16:creationId xmlns:a16="http://schemas.microsoft.com/office/drawing/2014/main" id="{AA2081CF-54B2-D4D6-1795-68C99B3D4499}"/>
              </a:ext>
            </a:extLst>
          </p:cNvPr>
          <p:cNvSpPr>
            <a:spLocks noGrp="1"/>
          </p:cNvSpPr>
          <p:nvPr>
            <p:ph type="sldNum" sz="quarter" idx="11"/>
          </p:nvPr>
        </p:nvSpPr>
        <p:spPr/>
        <p:txBody>
          <a:bodyPr/>
          <a:lstStyle/>
          <a:p>
            <a:fld id="{F25965E0-7062-474C-8671-DB3A3CE669B0}" type="slidenum">
              <a:rPr lang="nl-NL" smtClean="0"/>
              <a:pPr/>
              <a:t>29</a:t>
            </a:fld>
            <a:endParaRPr lang="nl-NL" dirty="0"/>
          </a:p>
        </p:txBody>
      </p:sp>
    </p:spTree>
    <p:extLst>
      <p:ext uri="{BB962C8B-B14F-4D97-AF65-F5344CB8AC3E}">
        <p14:creationId xmlns:p14="http://schemas.microsoft.com/office/powerpoint/2010/main" val="1863134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9BFF51-AF4C-2BB9-282C-00855EA0DDA4}"/>
              </a:ext>
            </a:extLst>
          </p:cNvPr>
          <p:cNvSpPr>
            <a:spLocks noGrp="1"/>
          </p:cNvSpPr>
          <p:nvPr>
            <p:ph type="body" sz="quarter" idx="10"/>
          </p:nvPr>
        </p:nvSpPr>
        <p:spPr>
          <a:xfrm>
            <a:off x="3657600" y="909915"/>
            <a:ext cx="5200304" cy="3454980"/>
          </a:xfrm>
        </p:spPr>
        <p:txBody>
          <a:bodyPr/>
          <a:lstStyle/>
          <a:p>
            <a:pPr>
              <a:spcBef>
                <a:spcPts val="3200"/>
              </a:spcBef>
            </a:pPr>
            <a:r>
              <a:rPr lang="nl-NL" dirty="0" err="1"/>
              <a:t>please</a:t>
            </a:r>
            <a:r>
              <a:rPr lang="nl-NL" dirty="0"/>
              <a:t> click on </a:t>
            </a:r>
            <a:r>
              <a:rPr lang="nl-NL" dirty="0" err="1"/>
              <a:t>arrow</a:t>
            </a:r>
            <a:r>
              <a:rPr lang="nl-NL" dirty="0"/>
              <a:t> </a:t>
            </a:r>
            <a:r>
              <a:rPr lang="nl-NL" dirty="0" err="1"/>
              <a:t>to</a:t>
            </a:r>
            <a:r>
              <a:rPr lang="nl-NL" dirty="0"/>
              <a:t> go </a:t>
            </a:r>
            <a:r>
              <a:rPr lang="nl-NL" dirty="0" err="1"/>
              <a:t>to</a:t>
            </a:r>
            <a:r>
              <a:rPr lang="nl-NL" dirty="0"/>
              <a:t> next slide </a:t>
            </a:r>
            <a:br>
              <a:rPr lang="nl-NL" dirty="0"/>
            </a:br>
            <a:r>
              <a:rPr lang="nl-NL" dirty="0"/>
              <a:t>(</a:t>
            </a:r>
            <a:r>
              <a:rPr lang="nl-NL" dirty="0" err="1"/>
              <a:t>this</a:t>
            </a:r>
            <a:r>
              <a:rPr lang="nl-NL" dirty="0"/>
              <a:t> </a:t>
            </a:r>
            <a:r>
              <a:rPr lang="nl-NL" dirty="0" err="1"/>
              <a:t>arrow</a:t>
            </a:r>
            <a:r>
              <a:rPr lang="nl-NL" dirty="0"/>
              <a:t> is </a:t>
            </a:r>
            <a:r>
              <a:rPr lang="nl-NL" dirty="0" err="1"/>
              <a:t>there</a:t>
            </a:r>
            <a:r>
              <a:rPr lang="nl-NL" dirty="0"/>
              <a:t> </a:t>
            </a:r>
            <a:r>
              <a:rPr lang="nl-NL" dirty="0" err="1"/>
              <a:t>only</a:t>
            </a:r>
            <a:r>
              <a:rPr lang="nl-NL" dirty="0"/>
              <a:t> </a:t>
            </a:r>
            <a:r>
              <a:rPr lang="nl-NL" dirty="0" err="1"/>
              <a:t>if</a:t>
            </a:r>
            <a:r>
              <a:rPr lang="nl-NL" dirty="0"/>
              <a:t> we want </a:t>
            </a:r>
            <a:r>
              <a:rPr lang="nl-NL" dirty="0" err="1"/>
              <a:t>you</a:t>
            </a:r>
            <a:r>
              <a:rPr lang="nl-NL" dirty="0"/>
              <a:t> </a:t>
            </a:r>
            <a:r>
              <a:rPr lang="nl-NL" dirty="0" err="1"/>
              <a:t>not</a:t>
            </a:r>
            <a:r>
              <a:rPr lang="nl-NL" dirty="0"/>
              <a:t> </a:t>
            </a:r>
            <a:r>
              <a:rPr lang="nl-NL" dirty="0" err="1"/>
              <a:t>to</a:t>
            </a:r>
            <a:r>
              <a:rPr lang="nl-NL" dirty="0"/>
              <a:t> skip relevant info)</a:t>
            </a:r>
          </a:p>
          <a:p>
            <a:pPr>
              <a:spcBef>
                <a:spcPts val="3200"/>
              </a:spcBef>
            </a:pPr>
            <a:r>
              <a:rPr lang="nl-NL" dirty="0" err="1"/>
              <a:t>this</a:t>
            </a:r>
            <a:r>
              <a:rPr lang="nl-NL" dirty="0"/>
              <a:t> </a:t>
            </a:r>
            <a:r>
              <a:rPr lang="nl-NL" dirty="0" err="1"/>
              <a:t>can</a:t>
            </a:r>
            <a:r>
              <a:rPr lang="nl-NL" dirty="0"/>
              <a:t> </a:t>
            </a:r>
            <a:r>
              <a:rPr lang="nl-NL" dirty="0" err="1"/>
              <a:t>be</a:t>
            </a:r>
            <a:r>
              <a:rPr lang="nl-NL" dirty="0"/>
              <a:t> </a:t>
            </a:r>
            <a:r>
              <a:rPr lang="nl-NL" dirty="0" err="1"/>
              <a:t>used</a:t>
            </a:r>
            <a:r>
              <a:rPr lang="nl-NL" dirty="0"/>
              <a:t> </a:t>
            </a:r>
            <a:r>
              <a:rPr lang="nl-NL" dirty="0" err="1"/>
              <a:t>to</a:t>
            </a:r>
            <a:r>
              <a:rPr lang="nl-NL" dirty="0"/>
              <a:t> go </a:t>
            </a:r>
            <a:r>
              <a:rPr lang="nl-NL" dirty="0" err="1"/>
              <a:t>to</a:t>
            </a:r>
            <a:r>
              <a:rPr lang="nl-NL" dirty="0"/>
              <a:t> </a:t>
            </a:r>
            <a:r>
              <a:rPr lang="nl-NL" dirty="0" err="1"/>
              <a:t>previous</a:t>
            </a:r>
            <a:r>
              <a:rPr lang="nl-NL" dirty="0"/>
              <a:t> (</a:t>
            </a:r>
            <a:r>
              <a:rPr lang="nl-NL" dirty="0" err="1"/>
              <a:t>whatever</a:t>
            </a:r>
            <a:r>
              <a:rPr lang="nl-NL" dirty="0"/>
              <a:t> </a:t>
            </a:r>
            <a:r>
              <a:rPr lang="nl-NL" dirty="0" err="1"/>
              <a:t>number</a:t>
            </a:r>
            <a:r>
              <a:rPr lang="nl-NL" dirty="0"/>
              <a:t>) slide </a:t>
            </a:r>
            <a:br>
              <a:rPr lang="nl-NL" dirty="0"/>
            </a:br>
            <a:r>
              <a:rPr lang="nl-NL" dirty="0"/>
              <a:t>(</a:t>
            </a:r>
            <a:r>
              <a:rPr lang="nl-NL" dirty="0" err="1"/>
              <a:t>only</a:t>
            </a:r>
            <a:r>
              <a:rPr lang="nl-NL" dirty="0"/>
              <a:t> 1 back)</a:t>
            </a:r>
          </a:p>
          <a:p>
            <a:pPr>
              <a:spcBef>
                <a:spcPts val="3200"/>
              </a:spcBef>
            </a:pPr>
            <a:r>
              <a:rPr lang="nl-NL" dirty="0"/>
              <a:t>end of </a:t>
            </a:r>
            <a:r>
              <a:rPr lang="nl-NL" dirty="0" err="1"/>
              <a:t>subtopic</a:t>
            </a:r>
            <a:r>
              <a:rPr lang="nl-NL" dirty="0"/>
              <a:t> (in most cases </a:t>
            </a:r>
            <a:r>
              <a:rPr lang="nl-NL" dirty="0" err="1"/>
              <a:t>you</a:t>
            </a:r>
            <a:r>
              <a:rPr lang="nl-NL" dirty="0"/>
              <a:t> select </a:t>
            </a:r>
            <a:r>
              <a:rPr lang="nl-NL" dirty="0" err="1"/>
              <a:t>another</a:t>
            </a:r>
            <a:r>
              <a:rPr lang="nl-NL" dirty="0"/>
              <a:t> block at </a:t>
            </a:r>
            <a:r>
              <a:rPr lang="nl-NL" dirty="0" err="1"/>
              <a:t>the</a:t>
            </a:r>
            <a:r>
              <a:rPr lang="nl-NL" dirty="0"/>
              <a:t> top </a:t>
            </a:r>
            <a:br>
              <a:rPr lang="nl-NL" dirty="0"/>
            </a:br>
            <a:r>
              <a:rPr lang="nl-NL" dirty="0"/>
              <a:t>or on </a:t>
            </a:r>
            <a:r>
              <a:rPr lang="nl-NL" dirty="0" err="1"/>
              <a:t>the</a:t>
            </a:r>
            <a:r>
              <a:rPr lang="nl-NL" dirty="0"/>
              <a:t> side)</a:t>
            </a:r>
          </a:p>
          <a:p>
            <a:pPr>
              <a:spcBef>
                <a:spcPts val="3200"/>
              </a:spcBef>
            </a:pPr>
            <a:r>
              <a:rPr lang="nl-NL" dirty="0"/>
              <a:t>click </a:t>
            </a:r>
            <a:r>
              <a:rPr lang="nl-NL" dirty="0" err="1"/>
              <a:t>to</a:t>
            </a:r>
            <a:r>
              <a:rPr lang="nl-NL" dirty="0"/>
              <a:t> go </a:t>
            </a:r>
            <a:r>
              <a:rPr lang="nl-NL" dirty="0" err="1"/>
              <a:t>to</a:t>
            </a:r>
            <a:r>
              <a:rPr lang="nl-NL" dirty="0"/>
              <a:t> </a:t>
            </a:r>
            <a:r>
              <a:rPr lang="nl-NL" dirty="0" err="1"/>
              <a:t>reference</a:t>
            </a:r>
            <a:r>
              <a:rPr lang="nl-NL" dirty="0"/>
              <a:t> list</a:t>
            </a:r>
          </a:p>
          <a:p>
            <a:pPr>
              <a:spcBef>
                <a:spcPts val="3200"/>
              </a:spcBef>
            </a:pPr>
            <a:r>
              <a:rPr lang="nl-NL" dirty="0"/>
              <a:t>click </a:t>
            </a:r>
            <a:r>
              <a:rPr lang="nl-NL" dirty="0" err="1"/>
              <a:t>to</a:t>
            </a:r>
            <a:r>
              <a:rPr lang="nl-NL" dirty="0"/>
              <a:t> go </a:t>
            </a:r>
            <a:r>
              <a:rPr lang="nl-NL" dirty="0" err="1"/>
              <a:t>to</a:t>
            </a:r>
            <a:r>
              <a:rPr lang="nl-NL" dirty="0"/>
              <a:t> </a:t>
            </a:r>
            <a:r>
              <a:rPr lang="nl-NL" dirty="0" err="1"/>
              <a:t>abbreviations</a:t>
            </a:r>
            <a:endParaRPr lang="nl-NL" dirty="0"/>
          </a:p>
        </p:txBody>
      </p:sp>
      <p:sp>
        <p:nvSpPr>
          <p:cNvPr id="19" name="Title 18">
            <a:extLst>
              <a:ext uri="{FF2B5EF4-FFF2-40B4-BE49-F238E27FC236}">
                <a16:creationId xmlns:a16="http://schemas.microsoft.com/office/drawing/2014/main" id="{259F86DA-B1A5-8756-FCAB-9DD264CC584A}"/>
              </a:ext>
            </a:extLst>
          </p:cNvPr>
          <p:cNvSpPr>
            <a:spLocks noGrp="1"/>
          </p:cNvSpPr>
          <p:nvPr>
            <p:ph type="title"/>
          </p:nvPr>
        </p:nvSpPr>
        <p:spPr>
          <a:xfrm>
            <a:off x="3657600" y="341234"/>
            <a:ext cx="4905667" cy="335963"/>
          </a:xfrm>
        </p:spPr>
        <p:txBody>
          <a:bodyPr/>
          <a:lstStyle/>
          <a:p>
            <a:r>
              <a:rPr lang="en-US" dirty="0"/>
              <a:t>Legend</a:t>
            </a:r>
          </a:p>
        </p:txBody>
      </p:sp>
      <p:sp>
        <p:nvSpPr>
          <p:cNvPr id="5" name="Arrow: Right 4">
            <a:extLst>
              <a:ext uri="{FF2B5EF4-FFF2-40B4-BE49-F238E27FC236}">
                <a16:creationId xmlns:a16="http://schemas.microsoft.com/office/drawing/2014/main" id="{F86A3485-A70A-44AE-2D71-96BD3CEDEDDF}"/>
              </a:ext>
            </a:extLst>
          </p:cNvPr>
          <p:cNvSpPr/>
          <p:nvPr/>
        </p:nvSpPr>
        <p:spPr>
          <a:xfrm>
            <a:off x="2849119" y="969921"/>
            <a:ext cx="602827" cy="36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9E8A6C8A-A240-9CCC-6952-9F35C8E8CCB4}"/>
              </a:ext>
            </a:extLst>
          </p:cNvPr>
          <p:cNvSpPr txBox="1"/>
          <p:nvPr/>
        </p:nvSpPr>
        <p:spPr>
          <a:xfrm>
            <a:off x="2982257" y="182168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207C1CAF-C688-92D8-4F11-324A71866DD6}"/>
              </a:ext>
            </a:extLst>
          </p:cNvPr>
          <p:cNvSpPr txBox="1"/>
          <p:nvPr/>
        </p:nvSpPr>
        <p:spPr>
          <a:xfrm>
            <a:off x="2995169" y="2651399"/>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947CFC45-7C45-4CE6-EF1C-0249CD5040B0}"/>
              </a:ext>
            </a:extLst>
          </p:cNvPr>
          <p:cNvSpPr txBox="1"/>
          <p:nvPr/>
        </p:nvSpPr>
        <p:spPr>
          <a:xfrm>
            <a:off x="2995851" y="3355568"/>
            <a:ext cx="296662" cy="309109"/>
          </a:xfrm>
          <a:prstGeom prst="rect">
            <a:avLst/>
          </a:prstGeom>
          <a:solidFill>
            <a:schemeClr val="accent4">
              <a:lumMod val="40000"/>
              <a:lumOff val="60000"/>
            </a:schemeClr>
          </a:solidFill>
          <a:ln w="38100">
            <a:solidFill>
              <a:schemeClr val="accent4">
                <a:lumMod val="75000"/>
              </a:schemeClr>
            </a:solidFill>
          </a:ln>
        </p:spPr>
        <p:txBody>
          <a:bodyPr wrap="square" tIns="108000" rtlCol="0" anchor="ctr" anchorCtr="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7900">
                    <a:lumMod val="75000"/>
                  </a:srgbClr>
                </a:solidFill>
                <a:effectLst/>
                <a:uLnTx/>
                <a:uFillTx/>
                <a:latin typeface="Arial" panose="020B0604020202020204" pitchFamily="34" charset="0"/>
                <a:ea typeface="+mn-ea"/>
                <a:cs typeface="+mn-cs"/>
              </a:rPr>
              <a:t>R</a:t>
            </a:r>
            <a:endParaRPr kumimoji="0" lang="nl-NL" sz="1400" b="0" i="0" u="none" strike="noStrike" kern="1200" cap="none" spc="0" normalizeH="0" baseline="0" noProof="0" dirty="0" err="1">
              <a:ln>
                <a:noFill/>
              </a:ln>
              <a:solidFill>
                <a:srgbClr val="FF7900">
                  <a:lumMod val="75000"/>
                </a:srgbClr>
              </a:solidFill>
              <a:effectLst/>
              <a:uLnTx/>
              <a:uFillTx/>
              <a:latin typeface="Arial" panose="020B0604020202020204" pitchFamily="34" charset="0"/>
              <a:ea typeface="+mn-ea"/>
              <a:cs typeface="+mn-cs"/>
            </a:endParaRPr>
          </a:p>
        </p:txBody>
      </p:sp>
      <p:sp>
        <p:nvSpPr>
          <p:cNvPr id="10" name="Arrow: Right 9">
            <a:hlinkClick r:id="" action="ppaction://hlinkshowjump?jump=nextslide"/>
            <a:extLst>
              <a:ext uri="{FF2B5EF4-FFF2-40B4-BE49-F238E27FC236}">
                <a16:creationId xmlns:a16="http://schemas.microsoft.com/office/drawing/2014/main" id="{DD2A4C02-AF17-E5A9-036C-21A7E585DFC0}"/>
              </a:ext>
            </a:extLst>
          </p:cNvPr>
          <p:cNvSpPr/>
          <p:nvPr/>
        </p:nvSpPr>
        <p:spPr>
          <a:xfrm>
            <a:off x="7366285" y="4647850"/>
            <a:ext cx="602827" cy="36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11" name="TextBox 10">
            <a:extLst>
              <a:ext uri="{FF2B5EF4-FFF2-40B4-BE49-F238E27FC236}">
                <a16:creationId xmlns:a16="http://schemas.microsoft.com/office/drawing/2014/main" id="{9694E042-908D-6F18-0D51-1BB455F53F8C}"/>
              </a:ext>
            </a:extLst>
          </p:cNvPr>
          <p:cNvSpPr txBox="1"/>
          <p:nvPr/>
        </p:nvSpPr>
        <p:spPr>
          <a:xfrm>
            <a:off x="3001519" y="3944401"/>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0" name="Rechthoek 8">
            <a:extLst>
              <a:ext uri="{FF2B5EF4-FFF2-40B4-BE49-F238E27FC236}">
                <a16:creationId xmlns:a16="http://schemas.microsoft.com/office/drawing/2014/main" id="{7F1033CB-D1EE-7903-DBB3-283E2165766A}"/>
              </a:ext>
            </a:extLst>
          </p:cNvPr>
          <p:cNvSpPr/>
          <p:nvPr/>
        </p:nvSpPr>
        <p:spPr>
          <a:xfrm>
            <a:off x="381000" y="171450"/>
            <a:ext cx="1763308" cy="3176108"/>
          </a:xfrm>
          <a:prstGeom prst="rect">
            <a:avLst/>
          </a:prstGeom>
          <a:gradFill>
            <a:gsLst>
              <a:gs pos="0">
                <a:schemeClr val="accent2"/>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endParaRPr lang="nl-NL" sz="1400" dirty="0">
              <a:solidFill>
                <a:schemeClr val="tx1"/>
              </a:solidFill>
            </a:endParaRPr>
          </a:p>
        </p:txBody>
      </p:sp>
      <p:sp>
        <p:nvSpPr>
          <p:cNvPr id="21" name="TextBox 20">
            <a:extLst>
              <a:ext uri="{FF2B5EF4-FFF2-40B4-BE49-F238E27FC236}">
                <a16:creationId xmlns:a16="http://schemas.microsoft.com/office/drawing/2014/main" id="{08EF2981-C2CC-A7CD-937B-4C3A53BFEFC3}"/>
              </a:ext>
            </a:extLst>
          </p:cNvPr>
          <p:cNvSpPr txBox="1"/>
          <p:nvPr/>
        </p:nvSpPr>
        <p:spPr>
          <a:xfrm>
            <a:off x="381000" y="178142"/>
            <a:ext cx="1763308" cy="323165"/>
          </a:xfrm>
          <a:prstGeom prst="rect">
            <a:avLst/>
          </a:prstGeom>
          <a:noFill/>
        </p:spPr>
        <p:txBody>
          <a:bodyPr wrap="square" rtlCol="0">
            <a:spAutoFit/>
          </a:bodyPr>
          <a:lstStyle/>
          <a:p>
            <a:pPr algn="ctr">
              <a:lnSpc>
                <a:spcPts val="1800"/>
              </a:lnSpc>
            </a:pPr>
            <a:r>
              <a:rPr lang="en-GB" sz="1500" b="1" dirty="0">
                <a:solidFill>
                  <a:schemeClr val="bg1"/>
                </a:solidFill>
                <a:latin typeface="+mn-lt"/>
              </a:rPr>
              <a:t>FL quantification</a:t>
            </a:r>
            <a:endParaRPr lang="nl-NL" sz="1500" b="1" dirty="0">
              <a:solidFill>
                <a:schemeClr val="bg1"/>
              </a:solidFill>
              <a:latin typeface="+mn-lt"/>
            </a:endParaRPr>
          </a:p>
        </p:txBody>
      </p:sp>
      <p:pic>
        <p:nvPicPr>
          <p:cNvPr id="22" name="Picture 2" descr="Food waste: who is responsible?">
            <a:extLst>
              <a:ext uri="{FF2B5EF4-FFF2-40B4-BE49-F238E27FC236}">
                <a16:creationId xmlns:a16="http://schemas.microsoft.com/office/drawing/2014/main" id="{C49F3E10-49B9-005A-23F9-6A550C001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410465"/>
            <a:ext cx="1763308" cy="106787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FFFF6D0-9140-A831-18BF-7BA1BC733557}"/>
              </a:ext>
            </a:extLst>
          </p:cNvPr>
          <p:cNvSpPr>
            <a:spLocks noGrp="1"/>
          </p:cNvSpPr>
          <p:nvPr>
            <p:ph type="sldNum" sz="quarter" idx="11"/>
          </p:nvPr>
        </p:nvSpPr>
        <p:spPr/>
        <p:txBody>
          <a:bodyPr/>
          <a:lstStyle/>
          <a:p>
            <a:fld id="{F25965E0-7062-474C-8671-DB3A3CE669B0}" type="slidenum">
              <a:rPr lang="nl-NL" smtClean="0"/>
              <a:pPr/>
              <a:t>3</a:t>
            </a:fld>
            <a:endParaRPr lang="nl-NL" dirty="0"/>
          </a:p>
        </p:txBody>
      </p:sp>
    </p:spTree>
    <p:extLst>
      <p:ext uri="{BB962C8B-B14F-4D97-AF65-F5344CB8AC3E}">
        <p14:creationId xmlns:p14="http://schemas.microsoft.com/office/powerpoint/2010/main" val="1400608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GB" dirty="0"/>
              <a:t>SDG 12.3 – Focus</a:t>
            </a:r>
          </a:p>
        </p:txBody>
      </p:sp>
      <p:sp>
        <p:nvSpPr>
          <p:cNvPr id="8" name="Rechthoek 7">
            <a:hlinkClick r:id="rId2" action="ppaction://hlinksldjump"/>
            <a:extLst>
              <a:ext uri="{FF2B5EF4-FFF2-40B4-BE49-F238E27FC236}">
                <a16:creationId xmlns:a16="http://schemas.microsoft.com/office/drawing/2014/main" id="{0B085290-D4C7-D585-A28D-471655A80F78}"/>
              </a:ext>
            </a:extLst>
          </p:cNvPr>
          <p:cNvSpPr/>
          <p:nvPr/>
        </p:nvSpPr>
        <p:spPr>
          <a:xfrm>
            <a:off x="381000" y="164862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5FFB55B-DA2F-B949-6388-D1C0562B646D}"/>
              </a:ext>
            </a:extLst>
          </p:cNvPr>
          <p:cNvSpPr/>
          <p:nvPr/>
        </p:nvSpPr>
        <p:spPr>
          <a:xfrm>
            <a:off x="381000" y="214141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6F467DFF-0443-3C00-9AD2-C765745A5381}"/>
              </a:ext>
            </a:extLst>
          </p:cNvPr>
          <p:cNvSpPr/>
          <p:nvPr/>
        </p:nvSpPr>
        <p:spPr>
          <a:xfrm>
            <a:off x="381000" y="3988800"/>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ED3FAC44-DB74-9999-8506-C33A04779DF7}"/>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17" name="Pijl: vijfhoek 18">
            <a:hlinkClick r:id="rId6" action="ppaction://hlinksldjump"/>
            <a:extLst>
              <a:ext uri="{FF2B5EF4-FFF2-40B4-BE49-F238E27FC236}">
                <a16:creationId xmlns:a16="http://schemas.microsoft.com/office/drawing/2014/main" id="{5F1D7FEA-1473-ACDA-4233-D8C9D66AD20E}"/>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18" name="Rechthoek 6">
            <a:hlinkClick r:id="rId7" action="ppaction://hlinksldjump"/>
            <a:extLst>
              <a:ext uri="{FF2B5EF4-FFF2-40B4-BE49-F238E27FC236}">
                <a16:creationId xmlns:a16="http://schemas.microsoft.com/office/drawing/2014/main" id="{40EAFE04-3BA6-090F-D0A2-223C79A0073D}"/>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9" name="TextBox 18">
            <a:hlinkClick r:id="" action="ppaction://hlinkshowjump?jump=lastslideviewed"/>
            <a:extLst>
              <a:ext uri="{FF2B5EF4-FFF2-40B4-BE49-F238E27FC236}">
                <a16:creationId xmlns:a16="http://schemas.microsoft.com/office/drawing/2014/main" id="{817850E6-4664-6303-16D3-771D9C7B3795}"/>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4" name="Vrije vorm: vorm 24">
            <a:hlinkClick r:id="rId8" action="ppaction://hlinksldjump"/>
            <a:extLst>
              <a:ext uri="{FF2B5EF4-FFF2-40B4-BE49-F238E27FC236}">
                <a16:creationId xmlns:a16="http://schemas.microsoft.com/office/drawing/2014/main" id="{FECF0E58-77FF-D697-EB41-9C13AEC3BDF2}"/>
              </a:ext>
            </a:extLst>
          </p:cNvPr>
          <p:cNvSpPr/>
          <p:nvPr/>
        </p:nvSpPr>
        <p:spPr>
          <a:xfrm>
            <a:off x="3492152" y="561600"/>
            <a:ext cx="1363549"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Quantification unit</a:t>
            </a:r>
          </a:p>
        </p:txBody>
      </p:sp>
      <p:sp>
        <p:nvSpPr>
          <p:cNvPr id="5" name="Vrije vorm: vorm 26">
            <a:hlinkClick r:id="rId9" action="ppaction://hlinksldjump"/>
            <a:extLst>
              <a:ext uri="{FF2B5EF4-FFF2-40B4-BE49-F238E27FC236}">
                <a16:creationId xmlns:a16="http://schemas.microsoft.com/office/drawing/2014/main" id="{9BC6B49A-677E-0C5B-CC07-4532063AD06D}"/>
              </a:ext>
            </a:extLst>
          </p:cNvPr>
          <p:cNvSpPr/>
          <p:nvPr/>
        </p:nvSpPr>
        <p:spPr>
          <a:xfrm>
            <a:off x="4904187" y="561600"/>
            <a:ext cx="975845"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Definition FLW</a:t>
            </a:r>
          </a:p>
        </p:txBody>
      </p:sp>
      <p:sp>
        <p:nvSpPr>
          <p:cNvPr id="7" name="Vrije vorm: vorm 27">
            <a:hlinkClick r:id="rId10" action="ppaction://hlinksldjump"/>
            <a:extLst>
              <a:ext uri="{FF2B5EF4-FFF2-40B4-BE49-F238E27FC236}">
                <a16:creationId xmlns:a16="http://schemas.microsoft.com/office/drawing/2014/main" id="{FFB4404E-3E9A-88EB-A80E-58E1C494C625}"/>
              </a:ext>
            </a:extLst>
          </p:cNvPr>
          <p:cNvSpPr/>
          <p:nvPr/>
        </p:nvSpPr>
        <p:spPr>
          <a:xfrm>
            <a:off x="5928518" y="561600"/>
            <a:ext cx="78019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Indicators</a:t>
            </a:r>
          </a:p>
        </p:txBody>
      </p:sp>
      <p:sp>
        <p:nvSpPr>
          <p:cNvPr id="21" name="Vrije vorm: vorm 34">
            <a:hlinkClick r:id="rId11" action="ppaction://hlinksldjump"/>
            <a:extLst>
              <a:ext uri="{FF2B5EF4-FFF2-40B4-BE49-F238E27FC236}">
                <a16:creationId xmlns:a16="http://schemas.microsoft.com/office/drawing/2014/main" id="{6C5BB830-7E42-789A-CE6E-592EBEF422D2}"/>
              </a:ext>
            </a:extLst>
          </p:cNvPr>
          <p:cNvSpPr/>
          <p:nvPr/>
        </p:nvSpPr>
        <p:spPr>
          <a:xfrm>
            <a:off x="2574390" y="561600"/>
            <a:ext cx="86927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Focus</a:t>
            </a:r>
          </a:p>
        </p:txBody>
      </p:sp>
      <p:sp>
        <p:nvSpPr>
          <p:cNvPr id="22" name="Vrije vorm: vorm 26">
            <a:hlinkClick r:id="rId12" action="ppaction://hlinksldjump"/>
            <a:extLst>
              <a:ext uri="{FF2B5EF4-FFF2-40B4-BE49-F238E27FC236}">
                <a16:creationId xmlns:a16="http://schemas.microsoft.com/office/drawing/2014/main" id="{54CBA5CE-BC3D-44CF-35A1-252A3568C188}"/>
              </a:ext>
            </a:extLst>
          </p:cNvPr>
          <p:cNvSpPr/>
          <p:nvPr/>
        </p:nvSpPr>
        <p:spPr>
          <a:xfrm>
            <a:off x="6757200" y="561600"/>
            <a:ext cx="1169817"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More information</a:t>
            </a:r>
          </a:p>
        </p:txBody>
      </p:sp>
      <p:sp>
        <p:nvSpPr>
          <p:cNvPr id="23" name="Vrije vorm: vorm 26">
            <a:hlinkClick r:id="rId13" action="ppaction://hlinksldjump"/>
            <a:extLst>
              <a:ext uri="{FF2B5EF4-FFF2-40B4-BE49-F238E27FC236}">
                <a16:creationId xmlns:a16="http://schemas.microsoft.com/office/drawing/2014/main" id="{63B5F0AB-6FF5-AD4D-E1B1-90DAC1A240A5}"/>
              </a:ext>
            </a:extLst>
          </p:cNvPr>
          <p:cNvSpPr/>
          <p:nvPr/>
        </p:nvSpPr>
        <p:spPr>
          <a:xfrm>
            <a:off x="2574390" y="245102"/>
            <a:ext cx="1108005"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EU regulation</a:t>
            </a:r>
          </a:p>
        </p:txBody>
      </p:sp>
      <p:sp>
        <p:nvSpPr>
          <p:cNvPr id="25" name="Vrije vorm: vorm 27">
            <a:hlinkClick r:id="rId11" action="ppaction://hlinksldjump"/>
            <a:extLst>
              <a:ext uri="{FF2B5EF4-FFF2-40B4-BE49-F238E27FC236}">
                <a16:creationId xmlns:a16="http://schemas.microsoft.com/office/drawing/2014/main" id="{BF82560B-31AE-C959-C954-814F352A2D46}"/>
              </a:ext>
            </a:extLst>
          </p:cNvPr>
          <p:cNvSpPr/>
          <p:nvPr/>
        </p:nvSpPr>
        <p:spPr>
          <a:xfrm>
            <a:off x="3732066" y="245102"/>
            <a:ext cx="867391"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SDG 12.3</a:t>
            </a:r>
          </a:p>
        </p:txBody>
      </p:sp>
      <p:sp>
        <p:nvSpPr>
          <p:cNvPr id="26" name="Vrije vorm: vorm 28">
            <a:hlinkClick r:id="rId14" action="ppaction://hlinksldjump"/>
            <a:extLst>
              <a:ext uri="{FF2B5EF4-FFF2-40B4-BE49-F238E27FC236}">
                <a16:creationId xmlns:a16="http://schemas.microsoft.com/office/drawing/2014/main" id="{5915DB40-57C5-7924-9FD3-AC7F735E90CA}"/>
              </a:ext>
            </a:extLst>
          </p:cNvPr>
          <p:cNvSpPr/>
          <p:nvPr/>
        </p:nvSpPr>
        <p:spPr>
          <a:xfrm>
            <a:off x="4649128" y="245102"/>
            <a:ext cx="1204202"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NL government</a:t>
            </a:r>
          </a:p>
        </p:txBody>
      </p:sp>
      <p:sp>
        <p:nvSpPr>
          <p:cNvPr id="2" name="Vrije vorm: vorm 16">
            <a:hlinkClick r:id="rId15" action="ppaction://hlinksldjump"/>
            <a:extLst>
              <a:ext uri="{FF2B5EF4-FFF2-40B4-BE49-F238E27FC236}">
                <a16:creationId xmlns:a16="http://schemas.microsoft.com/office/drawing/2014/main" id="{AC01A87D-B9FE-1813-AA50-7065D42FEC75}"/>
              </a:ext>
            </a:extLst>
          </p:cNvPr>
          <p:cNvSpPr/>
          <p:nvPr/>
        </p:nvSpPr>
        <p:spPr>
          <a:xfrm>
            <a:off x="5903001" y="245102"/>
            <a:ext cx="100800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Own goal(s)</a:t>
            </a:r>
          </a:p>
        </p:txBody>
      </p:sp>
      <p:sp>
        <p:nvSpPr>
          <p:cNvPr id="14" name="TextBox 13">
            <a:hlinkClick r:id="rId16" action="ppaction://hlinksldjump"/>
            <a:extLst>
              <a:ext uri="{FF2B5EF4-FFF2-40B4-BE49-F238E27FC236}">
                <a16:creationId xmlns:a16="http://schemas.microsoft.com/office/drawing/2014/main" id="{0488757D-8FF1-A14C-7AD1-974FFDCE8B94}"/>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6"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graphicFrame>
        <p:nvGraphicFramePr>
          <p:cNvPr id="11" name="Table 10">
            <a:extLst>
              <a:ext uri="{FF2B5EF4-FFF2-40B4-BE49-F238E27FC236}">
                <a16:creationId xmlns:a16="http://schemas.microsoft.com/office/drawing/2014/main" id="{5719E29C-C9FE-D2FC-3BFB-4CB3A056650F}"/>
              </a:ext>
            </a:extLst>
          </p:cNvPr>
          <p:cNvGraphicFramePr>
            <a:graphicFrameLocks noGrp="1"/>
          </p:cNvGraphicFramePr>
          <p:nvPr>
            <p:extLst>
              <p:ext uri="{D42A27DB-BD31-4B8C-83A1-F6EECF244321}">
                <p14:modId xmlns:p14="http://schemas.microsoft.com/office/powerpoint/2010/main" val="1485863863"/>
              </p:ext>
            </p:extLst>
          </p:nvPr>
        </p:nvGraphicFramePr>
        <p:xfrm>
          <a:off x="2808288" y="1710159"/>
          <a:ext cx="5320329" cy="1967666"/>
        </p:xfrm>
        <a:graphic>
          <a:graphicData uri="http://schemas.openxmlformats.org/drawingml/2006/table">
            <a:tbl>
              <a:tblPr firstRow="1" bandRow="1">
                <a:tableStyleId>{E8034E78-7F5D-4C2E-B375-FC64B27BC917}</a:tableStyleId>
              </a:tblPr>
              <a:tblGrid>
                <a:gridCol w="1234861">
                  <a:extLst>
                    <a:ext uri="{9D8B030D-6E8A-4147-A177-3AD203B41FA5}">
                      <a16:colId xmlns:a16="http://schemas.microsoft.com/office/drawing/2014/main" val="3471743462"/>
                    </a:ext>
                  </a:extLst>
                </a:gridCol>
                <a:gridCol w="4085468">
                  <a:extLst>
                    <a:ext uri="{9D8B030D-6E8A-4147-A177-3AD203B41FA5}">
                      <a16:colId xmlns:a16="http://schemas.microsoft.com/office/drawing/2014/main" val="2545667167"/>
                    </a:ext>
                  </a:extLst>
                </a:gridCol>
              </a:tblGrid>
              <a:tr h="371666">
                <a:tc>
                  <a:txBody>
                    <a:bodyPr/>
                    <a:lstStyle/>
                    <a:p>
                      <a:r>
                        <a:rPr lang="en-GB" sz="1200" b="1" dirty="0"/>
                        <a:t>Dimension</a:t>
                      </a:r>
                      <a:endParaRPr lang="nl-NL" sz="1200" b="1" dirty="0"/>
                    </a:p>
                  </a:txBody>
                  <a:tcPr marL="108000" marT="72000">
                    <a:lnL>
                      <a:noFill/>
                    </a:lnL>
                    <a:lnR w="12700" cap="flat" cmpd="sng" algn="ctr">
                      <a:solidFill>
                        <a:schemeClr val="bg1"/>
                      </a:solidFill>
                      <a:prstDash val="solid"/>
                      <a:round/>
                      <a:headEnd type="none" w="med" len="med"/>
                      <a:tailEnd type="none" w="med" len="med"/>
                    </a:lnR>
                    <a:lnT>
                      <a:noFill/>
                    </a:lnT>
                    <a:lnB w="25400" cmpd="sng">
                      <a:noFill/>
                    </a:lnB>
                    <a:lnTlToBr w="12700" cmpd="sng">
                      <a:noFill/>
                      <a:prstDash val="solid"/>
                    </a:lnTlToBr>
                    <a:lnBlToTr w="12700" cmpd="sng">
                      <a:noFill/>
                      <a:prstDash val="solid"/>
                    </a:lnBlToTr>
                    <a:solidFill>
                      <a:schemeClr val="accent2"/>
                    </a:solidFill>
                  </a:tcPr>
                </a:tc>
                <a:tc>
                  <a:txBody>
                    <a:bodyPr/>
                    <a:lstStyle/>
                    <a:p>
                      <a:r>
                        <a:rPr lang="en-GB" sz="1200" b="1" dirty="0"/>
                        <a:t>SDG 12.3</a:t>
                      </a:r>
                      <a:endParaRPr lang="nl-NL" sz="1200" b="1" dirty="0"/>
                    </a:p>
                  </a:txBody>
                  <a:tcPr marL="108000" marT="72000">
                    <a:lnL w="12700" cap="flat" cmpd="sng" algn="ctr">
                      <a:solidFill>
                        <a:schemeClr val="bg1"/>
                      </a:solidFill>
                      <a:prstDash val="solid"/>
                      <a:round/>
                      <a:headEnd type="none" w="med" len="med"/>
                      <a:tailEnd type="none" w="med" len="med"/>
                    </a:lnL>
                    <a:lnR>
                      <a:noFill/>
                    </a:lnR>
                    <a:lnT>
                      <a:noFill/>
                    </a:lnT>
                    <a:lnB w="254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139064703"/>
                  </a:ext>
                </a:extLst>
              </a:tr>
              <a:tr h="370840">
                <a:tc>
                  <a:txBody>
                    <a:bodyPr/>
                    <a:lstStyle/>
                    <a:p>
                      <a:r>
                        <a:rPr lang="en-GB" sz="1200" b="0" dirty="0">
                          <a:solidFill>
                            <a:schemeClr val="accent2"/>
                          </a:solidFill>
                        </a:rPr>
                        <a:t>Boundary</a:t>
                      </a:r>
                      <a:endParaRPr lang="nl-NL" sz="1200" b="0" dirty="0">
                        <a:solidFill>
                          <a:schemeClr val="accent2"/>
                        </a:solidFill>
                      </a:endParaRPr>
                    </a:p>
                  </a:txBody>
                  <a:tcPr marL="108000" marT="72000">
                    <a:lnL>
                      <a:noFill/>
                    </a:lnL>
                    <a:lnR>
                      <a:noFill/>
                    </a:lnR>
                    <a:lnT w="254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Country</a:t>
                      </a:r>
                      <a:endParaRPr lang="nl-NL" sz="1200" b="0" dirty="0">
                        <a:solidFill>
                          <a:schemeClr val="tx1"/>
                        </a:solidFill>
                      </a:endParaRPr>
                    </a:p>
                  </a:txBody>
                  <a:tcPr marL="108000" marT="72000">
                    <a:lnL>
                      <a:noFill/>
                    </a:lnL>
                    <a:lnR>
                      <a:noFill/>
                    </a:lnR>
                    <a:lnT w="254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370821"/>
                  </a:ext>
                </a:extLst>
              </a:tr>
              <a:tr h="370840">
                <a:tc>
                  <a:txBody>
                    <a:bodyPr/>
                    <a:lstStyle/>
                    <a:p>
                      <a:r>
                        <a:rPr lang="en-GB" sz="1200" b="0" dirty="0">
                          <a:solidFill>
                            <a:schemeClr val="accent2"/>
                          </a:solidFill>
                        </a:rPr>
                        <a:t>Product</a:t>
                      </a:r>
                      <a:endParaRPr lang="nl-NL" sz="1200" b="0" dirty="0">
                        <a:solidFill>
                          <a:schemeClr val="accent2"/>
                        </a:solidFill>
                      </a:endParaRPr>
                    </a:p>
                  </a:txBody>
                  <a:tcPr marL="108000" marT="7200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Food in total</a:t>
                      </a:r>
                      <a:endParaRPr lang="nl-NL" sz="1200" b="0" dirty="0">
                        <a:solidFill>
                          <a:schemeClr val="tx1"/>
                        </a:solidFill>
                      </a:endParaRPr>
                    </a:p>
                  </a:txBody>
                  <a:tcPr marL="108000" marT="7200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3537364"/>
                  </a:ext>
                </a:extLst>
              </a:tr>
              <a:tr h="370840">
                <a:tc>
                  <a:txBody>
                    <a:bodyPr/>
                    <a:lstStyle/>
                    <a:p>
                      <a:r>
                        <a:rPr lang="en-GB" sz="1200" b="0" dirty="0">
                          <a:solidFill>
                            <a:schemeClr val="accent2"/>
                          </a:solidFill>
                        </a:rPr>
                        <a:t>SCL</a:t>
                      </a:r>
                      <a:endParaRPr lang="nl-NL" sz="1200" b="0" dirty="0">
                        <a:solidFill>
                          <a:schemeClr val="accent2"/>
                        </a:solidFill>
                      </a:endParaRPr>
                    </a:p>
                  </a:txBody>
                  <a:tcPr marL="108000" marT="7200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SC split in Food loss and Food waste part, according to FAO definition. Here, focus on loss part</a:t>
                      </a:r>
                      <a:endParaRPr lang="nl-NL" sz="1200" b="0" dirty="0">
                        <a:solidFill>
                          <a:schemeClr val="tx1"/>
                        </a:solidFill>
                      </a:endParaRPr>
                    </a:p>
                  </a:txBody>
                  <a:tcPr marL="108000" marT="7200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7870117"/>
                  </a:ext>
                </a:extLst>
              </a:tr>
              <a:tr h="370840">
                <a:tc>
                  <a:txBody>
                    <a:bodyPr/>
                    <a:lstStyle/>
                    <a:p>
                      <a:r>
                        <a:rPr lang="en-GB" sz="1200" b="0" dirty="0">
                          <a:solidFill>
                            <a:schemeClr val="accent2"/>
                          </a:solidFill>
                        </a:rPr>
                        <a:t>Time</a:t>
                      </a:r>
                      <a:endParaRPr lang="nl-NL" sz="1200" b="0" dirty="0">
                        <a:solidFill>
                          <a:schemeClr val="accent2"/>
                        </a:solidFill>
                      </a:endParaRPr>
                    </a:p>
                  </a:txBody>
                  <a:tcPr marL="108000" marT="72000">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rPr>
                        <a:t>Per year (reference year is 2015)</a:t>
                      </a:r>
                      <a:endParaRPr lang="nl-NL" sz="1200" b="0" dirty="0">
                        <a:solidFill>
                          <a:schemeClr val="tx1"/>
                        </a:solidFill>
                      </a:endParaRPr>
                    </a:p>
                  </a:txBody>
                  <a:tcPr marL="108000" marT="72000">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513411448"/>
                  </a:ext>
                </a:extLst>
              </a:tr>
            </a:tbl>
          </a:graphicData>
        </a:graphic>
      </p:graphicFrame>
      <p:sp>
        <p:nvSpPr>
          <p:cNvPr id="10" name="Slide Number Placeholder 9">
            <a:extLst>
              <a:ext uri="{FF2B5EF4-FFF2-40B4-BE49-F238E27FC236}">
                <a16:creationId xmlns:a16="http://schemas.microsoft.com/office/drawing/2014/main" id="{B18D2229-E057-6702-65CC-B1AB9FE135AB}"/>
              </a:ext>
            </a:extLst>
          </p:cNvPr>
          <p:cNvSpPr>
            <a:spLocks noGrp="1"/>
          </p:cNvSpPr>
          <p:nvPr>
            <p:ph type="sldNum" sz="quarter" idx="11"/>
          </p:nvPr>
        </p:nvSpPr>
        <p:spPr/>
        <p:txBody>
          <a:bodyPr/>
          <a:lstStyle/>
          <a:p>
            <a:fld id="{F25965E0-7062-474C-8671-DB3A3CE669B0}" type="slidenum">
              <a:rPr lang="nl-NL" smtClean="0"/>
              <a:pPr/>
              <a:t>30</a:t>
            </a:fld>
            <a:endParaRPr lang="nl-NL" dirty="0"/>
          </a:p>
        </p:txBody>
      </p:sp>
    </p:spTree>
    <p:extLst>
      <p:ext uri="{BB962C8B-B14F-4D97-AF65-F5344CB8AC3E}">
        <p14:creationId xmlns:p14="http://schemas.microsoft.com/office/powerpoint/2010/main" val="1172268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3278A24-11D2-9BF9-1F8A-327214519D14}"/>
              </a:ext>
            </a:extLst>
          </p:cNvPr>
          <p:cNvSpPr>
            <a:spLocks noGrp="1"/>
          </p:cNvSpPr>
          <p:nvPr>
            <p:ph type="body" sz="quarter" idx="10"/>
          </p:nvPr>
        </p:nvSpPr>
        <p:spPr>
          <a:xfrm>
            <a:off x="2707274" y="1459473"/>
            <a:ext cx="5855993" cy="2471305"/>
          </a:xfrm>
        </p:spPr>
        <p:txBody>
          <a:bodyPr/>
          <a:lstStyle/>
          <a:p>
            <a:pPr lvl="1"/>
            <a:r>
              <a:rPr lang="en-US" dirty="0"/>
              <a:t>Weight (tons)</a:t>
            </a:r>
          </a:p>
          <a:p>
            <a:pPr lvl="1"/>
            <a:r>
              <a:rPr lang="en-US" dirty="0"/>
              <a:t>Food loss index (see Indicators for definition)</a:t>
            </a:r>
          </a:p>
          <a:p>
            <a:pPr lvl="1"/>
            <a:r>
              <a:rPr lang="en-US" dirty="0"/>
              <a:t>Kg loss per capita</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SDG 12.3 – Quantification Unit</a:t>
            </a:r>
          </a:p>
        </p:txBody>
      </p:sp>
      <p:sp>
        <p:nvSpPr>
          <p:cNvPr id="8" name="Rechthoek 7">
            <a:hlinkClick r:id="rId2" action="ppaction://hlinksldjump"/>
            <a:extLst>
              <a:ext uri="{FF2B5EF4-FFF2-40B4-BE49-F238E27FC236}">
                <a16:creationId xmlns:a16="http://schemas.microsoft.com/office/drawing/2014/main" id="{0B085290-D4C7-D585-A28D-471655A80F78}"/>
              </a:ext>
            </a:extLst>
          </p:cNvPr>
          <p:cNvSpPr/>
          <p:nvPr/>
        </p:nvSpPr>
        <p:spPr>
          <a:xfrm>
            <a:off x="381000" y="164862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5FFB55B-DA2F-B949-6388-D1C0562B646D}"/>
              </a:ext>
            </a:extLst>
          </p:cNvPr>
          <p:cNvSpPr/>
          <p:nvPr/>
        </p:nvSpPr>
        <p:spPr>
          <a:xfrm>
            <a:off x="381000" y="214141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6F467DFF-0443-3C00-9AD2-C765745A5381}"/>
              </a:ext>
            </a:extLst>
          </p:cNvPr>
          <p:cNvSpPr/>
          <p:nvPr/>
        </p:nvSpPr>
        <p:spPr>
          <a:xfrm>
            <a:off x="381000" y="3988800"/>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ED3FAC44-DB74-9999-8506-C33A04779DF7}"/>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17" name="Pijl: vijfhoek 18">
            <a:hlinkClick r:id="rId6" action="ppaction://hlinksldjump"/>
            <a:extLst>
              <a:ext uri="{FF2B5EF4-FFF2-40B4-BE49-F238E27FC236}">
                <a16:creationId xmlns:a16="http://schemas.microsoft.com/office/drawing/2014/main" id="{5F1D7FEA-1473-ACDA-4233-D8C9D66AD20E}"/>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18" name="Rechthoek 6">
            <a:hlinkClick r:id="rId7" action="ppaction://hlinksldjump"/>
            <a:extLst>
              <a:ext uri="{FF2B5EF4-FFF2-40B4-BE49-F238E27FC236}">
                <a16:creationId xmlns:a16="http://schemas.microsoft.com/office/drawing/2014/main" id="{40EAFE04-3BA6-090F-D0A2-223C79A0073D}"/>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9" name="TextBox 18">
            <a:hlinkClick r:id="" action="ppaction://hlinkshowjump?jump=lastslideviewed"/>
            <a:extLst>
              <a:ext uri="{FF2B5EF4-FFF2-40B4-BE49-F238E27FC236}">
                <a16:creationId xmlns:a16="http://schemas.microsoft.com/office/drawing/2014/main" id="{817850E6-4664-6303-16D3-771D9C7B3795}"/>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20" name="Vrije vorm: vorm 26">
            <a:hlinkClick r:id="rId8" action="ppaction://hlinksldjump"/>
            <a:extLst>
              <a:ext uri="{FF2B5EF4-FFF2-40B4-BE49-F238E27FC236}">
                <a16:creationId xmlns:a16="http://schemas.microsoft.com/office/drawing/2014/main" id="{654C03B0-67D5-1FFB-3742-F43AFD9FE1DB}"/>
              </a:ext>
            </a:extLst>
          </p:cNvPr>
          <p:cNvSpPr/>
          <p:nvPr/>
        </p:nvSpPr>
        <p:spPr>
          <a:xfrm>
            <a:off x="2574390" y="245102"/>
            <a:ext cx="1108005"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EU regulation</a:t>
            </a:r>
          </a:p>
        </p:txBody>
      </p:sp>
      <p:sp>
        <p:nvSpPr>
          <p:cNvPr id="25" name="Vrije vorm: vorm 27">
            <a:hlinkClick r:id="rId9" action="ppaction://hlinksldjump"/>
            <a:extLst>
              <a:ext uri="{FF2B5EF4-FFF2-40B4-BE49-F238E27FC236}">
                <a16:creationId xmlns:a16="http://schemas.microsoft.com/office/drawing/2014/main" id="{B10D6A8F-775F-F2C9-1DC5-ABB3065A5BD7}"/>
              </a:ext>
            </a:extLst>
          </p:cNvPr>
          <p:cNvSpPr/>
          <p:nvPr/>
        </p:nvSpPr>
        <p:spPr>
          <a:xfrm>
            <a:off x="3732066" y="245102"/>
            <a:ext cx="867391"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SDG 12.3</a:t>
            </a:r>
          </a:p>
        </p:txBody>
      </p:sp>
      <p:sp>
        <p:nvSpPr>
          <p:cNvPr id="26" name="Vrije vorm: vorm 28">
            <a:hlinkClick r:id="rId10" action="ppaction://hlinksldjump"/>
            <a:extLst>
              <a:ext uri="{FF2B5EF4-FFF2-40B4-BE49-F238E27FC236}">
                <a16:creationId xmlns:a16="http://schemas.microsoft.com/office/drawing/2014/main" id="{2D40E719-02B2-38DF-B758-379818D2F6FC}"/>
              </a:ext>
            </a:extLst>
          </p:cNvPr>
          <p:cNvSpPr/>
          <p:nvPr/>
        </p:nvSpPr>
        <p:spPr>
          <a:xfrm>
            <a:off x="4649128" y="245102"/>
            <a:ext cx="1204202"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NL government</a:t>
            </a:r>
          </a:p>
        </p:txBody>
      </p:sp>
      <p:sp>
        <p:nvSpPr>
          <p:cNvPr id="28" name="Vrije vorm: vorm 24">
            <a:hlinkClick r:id="rId11" action="ppaction://hlinksldjump"/>
            <a:extLst>
              <a:ext uri="{FF2B5EF4-FFF2-40B4-BE49-F238E27FC236}">
                <a16:creationId xmlns:a16="http://schemas.microsoft.com/office/drawing/2014/main" id="{3DE1A9F4-5054-7A85-6101-D4A43BEE4ABE}"/>
              </a:ext>
            </a:extLst>
          </p:cNvPr>
          <p:cNvSpPr/>
          <p:nvPr/>
        </p:nvSpPr>
        <p:spPr>
          <a:xfrm>
            <a:off x="3492152" y="561600"/>
            <a:ext cx="1363549"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Quantification unit</a:t>
            </a:r>
          </a:p>
        </p:txBody>
      </p:sp>
      <p:sp>
        <p:nvSpPr>
          <p:cNvPr id="29" name="Vrije vorm: vorm 26">
            <a:hlinkClick r:id="rId12" action="ppaction://hlinksldjump"/>
            <a:extLst>
              <a:ext uri="{FF2B5EF4-FFF2-40B4-BE49-F238E27FC236}">
                <a16:creationId xmlns:a16="http://schemas.microsoft.com/office/drawing/2014/main" id="{42EF45C5-06F3-A31B-5099-4DEBDD2743BE}"/>
              </a:ext>
            </a:extLst>
          </p:cNvPr>
          <p:cNvSpPr/>
          <p:nvPr/>
        </p:nvSpPr>
        <p:spPr>
          <a:xfrm>
            <a:off x="4904187" y="561600"/>
            <a:ext cx="975845"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Definition FLW</a:t>
            </a:r>
          </a:p>
        </p:txBody>
      </p:sp>
      <p:sp>
        <p:nvSpPr>
          <p:cNvPr id="30" name="Vrije vorm: vorm 27">
            <a:hlinkClick r:id="rId13" action="ppaction://hlinksldjump"/>
            <a:extLst>
              <a:ext uri="{FF2B5EF4-FFF2-40B4-BE49-F238E27FC236}">
                <a16:creationId xmlns:a16="http://schemas.microsoft.com/office/drawing/2014/main" id="{DA219B73-DAB7-F959-82D3-6193E78017D6}"/>
              </a:ext>
            </a:extLst>
          </p:cNvPr>
          <p:cNvSpPr/>
          <p:nvPr/>
        </p:nvSpPr>
        <p:spPr>
          <a:xfrm>
            <a:off x="5928518" y="561600"/>
            <a:ext cx="78019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Indicators</a:t>
            </a:r>
          </a:p>
        </p:txBody>
      </p:sp>
      <p:sp>
        <p:nvSpPr>
          <p:cNvPr id="31" name="Vrije vorm: vorm 34">
            <a:hlinkClick r:id="rId9" action="ppaction://hlinksldjump"/>
            <a:extLst>
              <a:ext uri="{FF2B5EF4-FFF2-40B4-BE49-F238E27FC236}">
                <a16:creationId xmlns:a16="http://schemas.microsoft.com/office/drawing/2014/main" id="{D8593CF4-C8CD-9C11-44DC-38A5358A2D0B}"/>
              </a:ext>
            </a:extLst>
          </p:cNvPr>
          <p:cNvSpPr/>
          <p:nvPr/>
        </p:nvSpPr>
        <p:spPr>
          <a:xfrm>
            <a:off x="2574390" y="561600"/>
            <a:ext cx="86927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Focus</a:t>
            </a:r>
          </a:p>
        </p:txBody>
      </p:sp>
      <p:sp>
        <p:nvSpPr>
          <p:cNvPr id="32" name="Vrije vorm: vorm 26">
            <a:hlinkClick r:id="rId14" action="ppaction://hlinksldjump"/>
            <a:extLst>
              <a:ext uri="{FF2B5EF4-FFF2-40B4-BE49-F238E27FC236}">
                <a16:creationId xmlns:a16="http://schemas.microsoft.com/office/drawing/2014/main" id="{4532E0DF-A4AF-464C-C43A-C589FC8B2B66}"/>
              </a:ext>
            </a:extLst>
          </p:cNvPr>
          <p:cNvSpPr/>
          <p:nvPr/>
        </p:nvSpPr>
        <p:spPr>
          <a:xfrm>
            <a:off x="6757200" y="561600"/>
            <a:ext cx="1169817"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More information</a:t>
            </a:r>
          </a:p>
        </p:txBody>
      </p:sp>
      <p:sp>
        <p:nvSpPr>
          <p:cNvPr id="2" name="Vrije vorm: vorm 16">
            <a:hlinkClick r:id="rId15" action="ppaction://hlinksldjump"/>
            <a:extLst>
              <a:ext uri="{FF2B5EF4-FFF2-40B4-BE49-F238E27FC236}">
                <a16:creationId xmlns:a16="http://schemas.microsoft.com/office/drawing/2014/main" id="{291078F0-0AA5-1F3C-DF7E-DD6B8D8A5B68}"/>
              </a:ext>
            </a:extLst>
          </p:cNvPr>
          <p:cNvSpPr/>
          <p:nvPr/>
        </p:nvSpPr>
        <p:spPr>
          <a:xfrm>
            <a:off x="5903001" y="245102"/>
            <a:ext cx="100800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Own goal(s)</a:t>
            </a:r>
          </a:p>
        </p:txBody>
      </p:sp>
      <p:sp>
        <p:nvSpPr>
          <p:cNvPr id="4" name="TextBox 3">
            <a:hlinkClick r:id="rId16" action="ppaction://hlinksldjump"/>
            <a:extLst>
              <a:ext uri="{FF2B5EF4-FFF2-40B4-BE49-F238E27FC236}">
                <a16:creationId xmlns:a16="http://schemas.microsoft.com/office/drawing/2014/main" id="{9652D466-5C85-1C77-4129-95EDFD33B5CC}"/>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6"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7" name="Slide Number Placeholder 6">
            <a:extLst>
              <a:ext uri="{FF2B5EF4-FFF2-40B4-BE49-F238E27FC236}">
                <a16:creationId xmlns:a16="http://schemas.microsoft.com/office/drawing/2014/main" id="{11DB8281-0E4B-B173-2968-4326B210D46D}"/>
              </a:ext>
            </a:extLst>
          </p:cNvPr>
          <p:cNvSpPr>
            <a:spLocks noGrp="1"/>
          </p:cNvSpPr>
          <p:nvPr>
            <p:ph type="sldNum" sz="quarter" idx="11"/>
          </p:nvPr>
        </p:nvSpPr>
        <p:spPr/>
        <p:txBody>
          <a:bodyPr/>
          <a:lstStyle/>
          <a:p>
            <a:fld id="{F25965E0-7062-474C-8671-DB3A3CE669B0}" type="slidenum">
              <a:rPr lang="nl-NL" smtClean="0"/>
              <a:pPr/>
              <a:t>31</a:t>
            </a:fld>
            <a:endParaRPr lang="nl-NL" dirty="0"/>
          </a:p>
        </p:txBody>
      </p:sp>
    </p:spTree>
    <p:extLst>
      <p:ext uri="{BB962C8B-B14F-4D97-AF65-F5344CB8AC3E}">
        <p14:creationId xmlns:p14="http://schemas.microsoft.com/office/powerpoint/2010/main" val="1539535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2707274" y="1459473"/>
            <a:ext cx="5855993" cy="2471305"/>
          </a:xfrm>
        </p:spPr>
        <p:txBody>
          <a:bodyPr/>
          <a:lstStyle/>
          <a:p>
            <a:r>
              <a:rPr lang="en-US" dirty="0"/>
              <a:t>Food loss is all the crop, livestock and fish human-edible commodity quantities that, directly or indirectly, completely exit the post-harvest/slaughter/catch supply chain by being discarded, incinerated or otherwise disposed of, and do not re-enter in any other utilization (such as animal feed, industrial use, etc.), up to, and excluding, the retail level. Food loss includes both ‘food’ intended for human consumption and its associated ‘inedible parts’.</a:t>
            </a:r>
          </a:p>
          <a:p>
            <a:r>
              <a:rPr lang="en-US" noProof="0" dirty="0"/>
              <a:t>(see </a:t>
            </a:r>
            <a:r>
              <a:rPr lang="en-US" noProof="0" dirty="0">
                <a:hlinkClick r:id="rId2" action="ppaction://hlinksldjump"/>
              </a:rPr>
              <a:t>Ladder of Moerman</a:t>
            </a:r>
            <a:r>
              <a:rPr lang="en-US" noProof="0" dirty="0"/>
              <a:t>       )</a:t>
            </a:r>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SDG 12.3 – Definition FL</a:t>
            </a:r>
          </a:p>
        </p:txBody>
      </p:sp>
      <p:sp>
        <p:nvSpPr>
          <p:cNvPr id="8" name="Rechthoek 7">
            <a:hlinkClick r:id="rId3" action="ppaction://hlinksldjump"/>
            <a:extLst>
              <a:ext uri="{FF2B5EF4-FFF2-40B4-BE49-F238E27FC236}">
                <a16:creationId xmlns:a16="http://schemas.microsoft.com/office/drawing/2014/main" id="{0B085290-D4C7-D585-A28D-471655A80F78}"/>
              </a:ext>
            </a:extLst>
          </p:cNvPr>
          <p:cNvSpPr/>
          <p:nvPr/>
        </p:nvSpPr>
        <p:spPr>
          <a:xfrm>
            <a:off x="381000" y="164862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4" action="ppaction://hlinksldjump"/>
            <a:extLst>
              <a:ext uri="{FF2B5EF4-FFF2-40B4-BE49-F238E27FC236}">
                <a16:creationId xmlns:a16="http://schemas.microsoft.com/office/drawing/2014/main" id="{D5FFB55B-DA2F-B949-6388-D1C0562B646D}"/>
              </a:ext>
            </a:extLst>
          </p:cNvPr>
          <p:cNvSpPr/>
          <p:nvPr/>
        </p:nvSpPr>
        <p:spPr>
          <a:xfrm>
            <a:off x="381000" y="214141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5" action="ppaction://hlinksldjump"/>
            <a:extLst>
              <a:ext uri="{FF2B5EF4-FFF2-40B4-BE49-F238E27FC236}">
                <a16:creationId xmlns:a16="http://schemas.microsoft.com/office/drawing/2014/main" id="{6F467DFF-0443-3C00-9AD2-C765745A5381}"/>
              </a:ext>
            </a:extLst>
          </p:cNvPr>
          <p:cNvSpPr/>
          <p:nvPr/>
        </p:nvSpPr>
        <p:spPr>
          <a:xfrm>
            <a:off x="381000" y="3988800"/>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6" action="ppaction://hlinksldjump"/>
            <a:extLst>
              <a:ext uri="{FF2B5EF4-FFF2-40B4-BE49-F238E27FC236}">
                <a16:creationId xmlns:a16="http://schemas.microsoft.com/office/drawing/2014/main" id="{ED3FAC44-DB74-9999-8506-C33A04779DF7}"/>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17" name="Pijl: vijfhoek 18">
            <a:hlinkClick r:id="rId7" action="ppaction://hlinksldjump"/>
            <a:extLst>
              <a:ext uri="{FF2B5EF4-FFF2-40B4-BE49-F238E27FC236}">
                <a16:creationId xmlns:a16="http://schemas.microsoft.com/office/drawing/2014/main" id="{5F1D7FEA-1473-ACDA-4233-D8C9D66AD20E}"/>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18" name="Rechthoek 6">
            <a:hlinkClick r:id="rId8" action="ppaction://hlinksldjump"/>
            <a:extLst>
              <a:ext uri="{FF2B5EF4-FFF2-40B4-BE49-F238E27FC236}">
                <a16:creationId xmlns:a16="http://schemas.microsoft.com/office/drawing/2014/main" id="{40EAFE04-3BA6-090F-D0A2-223C79A0073D}"/>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9" name="TextBox 18">
            <a:hlinkClick r:id="" action="ppaction://hlinkshowjump?jump=lastslideviewed"/>
            <a:extLst>
              <a:ext uri="{FF2B5EF4-FFF2-40B4-BE49-F238E27FC236}">
                <a16:creationId xmlns:a16="http://schemas.microsoft.com/office/drawing/2014/main" id="{817850E6-4664-6303-16D3-771D9C7B3795}"/>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7" name="Vrije vorm: vorm 26">
            <a:hlinkClick r:id="rId9" action="ppaction://hlinksldjump"/>
            <a:extLst>
              <a:ext uri="{FF2B5EF4-FFF2-40B4-BE49-F238E27FC236}">
                <a16:creationId xmlns:a16="http://schemas.microsoft.com/office/drawing/2014/main" id="{C2A553DD-D076-1DBC-E8C7-BF140407057B}"/>
              </a:ext>
            </a:extLst>
          </p:cNvPr>
          <p:cNvSpPr/>
          <p:nvPr/>
        </p:nvSpPr>
        <p:spPr>
          <a:xfrm>
            <a:off x="2574390" y="245102"/>
            <a:ext cx="1108005"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EU regulation</a:t>
            </a:r>
          </a:p>
        </p:txBody>
      </p:sp>
      <p:sp>
        <p:nvSpPr>
          <p:cNvPr id="25" name="Vrije vorm: vorm 27">
            <a:hlinkClick r:id="rId10" action="ppaction://hlinksldjump"/>
            <a:extLst>
              <a:ext uri="{FF2B5EF4-FFF2-40B4-BE49-F238E27FC236}">
                <a16:creationId xmlns:a16="http://schemas.microsoft.com/office/drawing/2014/main" id="{8E08E742-C013-1677-70DC-6ABE0F1EE41B}"/>
              </a:ext>
            </a:extLst>
          </p:cNvPr>
          <p:cNvSpPr/>
          <p:nvPr/>
        </p:nvSpPr>
        <p:spPr>
          <a:xfrm>
            <a:off x="3732066" y="245102"/>
            <a:ext cx="867391"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SDG 12.3</a:t>
            </a:r>
          </a:p>
        </p:txBody>
      </p:sp>
      <p:sp>
        <p:nvSpPr>
          <p:cNvPr id="26" name="Vrije vorm: vorm 28">
            <a:hlinkClick r:id="rId11" action="ppaction://hlinksldjump"/>
            <a:extLst>
              <a:ext uri="{FF2B5EF4-FFF2-40B4-BE49-F238E27FC236}">
                <a16:creationId xmlns:a16="http://schemas.microsoft.com/office/drawing/2014/main" id="{296AFD86-A19D-3AF1-A2AD-A721C90BE042}"/>
              </a:ext>
            </a:extLst>
          </p:cNvPr>
          <p:cNvSpPr/>
          <p:nvPr/>
        </p:nvSpPr>
        <p:spPr>
          <a:xfrm>
            <a:off x="4649128" y="245102"/>
            <a:ext cx="1204202"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NL government</a:t>
            </a:r>
          </a:p>
        </p:txBody>
      </p:sp>
      <p:sp>
        <p:nvSpPr>
          <p:cNvPr id="28" name="Vrije vorm: vorm 24">
            <a:hlinkClick r:id="rId12" action="ppaction://hlinksldjump"/>
            <a:extLst>
              <a:ext uri="{FF2B5EF4-FFF2-40B4-BE49-F238E27FC236}">
                <a16:creationId xmlns:a16="http://schemas.microsoft.com/office/drawing/2014/main" id="{2D01636F-00F5-CF9A-0CED-669AB7C5A08B}"/>
              </a:ext>
            </a:extLst>
          </p:cNvPr>
          <p:cNvSpPr/>
          <p:nvPr/>
        </p:nvSpPr>
        <p:spPr>
          <a:xfrm>
            <a:off x="3492152" y="561600"/>
            <a:ext cx="1363549"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Quantification unit</a:t>
            </a:r>
          </a:p>
        </p:txBody>
      </p:sp>
      <p:sp>
        <p:nvSpPr>
          <p:cNvPr id="29" name="Vrije vorm: vorm 26">
            <a:hlinkClick r:id="rId13" action="ppaction://hlinksldjump"/>
            <a:extLst>
              <a:ext uri="{FF2B5EF4-FFF2-40B4-BE49-F238E27FC236}">
                <a16:creationId xmlns:a16="http://schemas.microsoft.com/office/drawing/2014/main" id="{CFD2EA38-288E-73F8-1935-A19AC6BED78D}"/>
              </a:ext>
            </a:extLst>
          </p:cNvPr>
          <p:cNvSpPr/>
          <p:nvPr/>
        </p:nvSpPr>
        <p:spPr>
          <a:xfrm>
            <a:off x="4904187" y="561600"/>
            <a:ext cx="975845"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Definition FLW</a:t>
            </a:r>
          </a:p>
        </p:txBody>
      </p:sp>
      <p:sp>
        <p:nvSpPr>
          <p:cNvPr id="30" name="Vrije vorm: vorm 27">
            <a:hlinkClick r:id="rId14" action="ppaction://hlinksldjump"/>
            <a:extLst>
              <a:ext uri="{FF2B5EF4-FFF2-40B4-BE49-F238E27FC236}">
                <a16:creationId xmlns:a16="http://schemas.microsoft.com/office/drawing/2014/main" id="{3EF19506-E055-2A31-E562-93916E026135}"/>
              </a:ext>
            </a:extLst>
          </p:cNvPr>
          <p:cNvSpPr/>
          <p:nvPr/>
        </p:nvSpPr>
        <p:spPr>
          <a:xfrm>
            <a:off x="5928518" y="561600"/>
            <a:ext cx="78019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Indicators</a:t>
            </a:r>
          </a:p>
        </p:txBody>
      </p:sp>
      <p:sp>
        <p:nvSpPr>
          <p:cNvPr id="31" name="Vrije vorm: vorm 34">
            <a:hlinkClick r:id="rId10" action="ppaction://hlinksldjump"/>
            <a:extLst>
              <a:ext uri="{FF2B5EF4-FFF2-40B4-BE49-F238E27FC236}">
                <a16:creationId xmlns:a16="http://schemas.microsoft.com/office/drawing/2014/main" id="{C65EA63A-0D95-CA1A-8B7A-FF774FC6B1F7}"/>
              </a:ext>
            </a:extLst>
          </p:cNvPr>
          <p:cNvSpPr/>
          <p:nvPr/>
        </p:nvSpPr>
        <p:spPr>
          <a:xfrm>
            <a:off x="2574390" y="561600"/>
            <a:ext cx="86927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Focus</a:t>
            </a:r>
          </a:p>
        </p:txBody>
      </p:sp>
      <p:sp>
        <p:nvSpPr>
          <p:cNvPr id="32" name="Vrije vorm: vorm 26">
            <a:hlinkClick r:id="rId15" action="ppaction://hlinksldjump"/>
            <a:extLst>
              <a:ext uri="{FF2B5EF4-FFF2-40B4-BE49-F238E27FC236}">
                <a16:creationId xmlns:a16="http://schemas.microsoft.com/office/drawing/2014/main" id="{0F703B1A-225F-8160-70AC-7EDFC01E6234}"/>
              </a:ext>
            </a:extLst>
          </p:cNvPr>
          <p:cNvSpPr/>
          <p:nvPr/>
        </p:nvSpPr>
        <p:spPr>
          <a:xfrm>
            <a:off x="6757200" y="561600"/>
            <a:ext cx="1169817"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More information</a:t>
            </a:r>
          </a:p>
        </p:txBody>
      </p:sp>
      <p:sp>
        <p:nvSpPr>
          <p:cNvPr id="2" name="Vrije vorm: vorm 16">
            <a:hlinkClick r:id="rId16" action="ppaction://hlinksldjump"/>
            <a:extLst>
              <a:ext uri="{FF2B5EF4-FFF2-40B4-BE49-F238E27FC236}">
                <a16:creationId xmlns:a16="http://schemas.microsoft.com/office/drawing/2014/main" id="{D4786375-AE37-1D73-CA17-1FC4D6A81A01}"/>
              </a:ext>
            </a:extLst>
          </p:cNvPr>
          <p:cNvSpPr/>
          <p:nvPr/>
        </p:nvSpPr>
        <p:spPr>
          <a:xfrm>
            <a:off x="5903001" y="245102"/>
            <a:ext cx="100800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Own goal(s)</a:t>
            </a:r>
          </a:p>
        </p:txBody>
      </p:sp>
      <p:sp>
        <p:nvSpPr>
          <p:cNvPr id="14" name="TextBox 13">
            <a:hlinkClick r:id="rId17" action="ppaction://hlinksldjump"/>
            <a:extLst>
              <a:ext uri="{FF2B5EF4-FFF2-40B4-BE49-F238E27FC236}">
                <a16:creationId xmlns:a16="http://schemas.microsoft.com/office/drawing/2014/main" id="{CA39A857-57D9-3CA6-0005-0F04970E7195}"/>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7"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2" name="Gelijkbenige driehoek 34">
            <a:hlinkClick r:id="rId2" action="ppaction://hlinksldjump"/>
            <a:extLst>
              <a:ext uri="{FF2B5EF4-FFF2-40B4-BE49-F238E27FC236}">
                <a16:creationId xmlns:a16="http://schemas.microsoft.com/office/drawing/2014/main" id="{A094A06E-36E9-6D2E-C419-24914F3E58E1}"/>
              </a:ext>
            </a:extLst>
          </p:cNvPr>
          <p:cNvSpPr/>
          <p:nvPr/>
        </p:nvSpPr>
        <p:spPr>
          <a:xfrm rot="5400000">
            <a:off x="4538284" y="2850036"/>
            <a:ext cx="221688" cy="19111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algn="ctr"/>
            <a:endParaRPr lang="nl-NL" sz="1400" dirty="0">
              <a:solidFill>
                <a:schemeClr val="tx1"/>
              </a:solidFill>
            </a:endParaRPr>
          </a:p>
        </p:txBody>
      </p:sp>
      <p:sp>
        <p:nvSpPr>
          <p:cNvPr id="4" name="Slide Number Placeholder 3">
            <a:extLst>
              <a:ext uri="{FF2B5EF4-FFF2-40B4-BE49-F238E27FC236}">
                <a16:creationId xmlns:a16="http://schemas.microsoft.com/office/drawing/2014/main" id="{D14170A4-DF29-332A-966B-D4A445DE4DB4}"/>
              </a:ext>
            </a:extLst>
          </p:cNvPr>
          <p:cNvSpPr>
            <a:spLocks noGrp="1"/>
          </p:cNvSpPr>
          <p:nvPr>
            <p:ph type="sldNum" sz="quarter" idx="11"/>
          </p:nvPr>
        </p:nvSpPr>
        <p:spPr/>
        <p:txBody>
          <a:bodyPr/>
          <a:lstStyle/>
          <a:p>
            <a:fld id="{F25965E0-7062-474C-8671-DB3A3CE669B0}" type="slidenum">
              <a:rPr lang="nl-NL" smtClean="0"/>
              <a:pPr/>
              <a:t>32</a:t>
            </a:fld>
            <a:endParaRPr lang="nl-NL" dirty="0"/>
          </a:p>
        </p:txBody>
      </p:sp>
    </p:spTree>
    <p:extLst>
      <p:ext uri="{BB962C8B-B14F-4D97-AF65-F5344CB8AC3E}">
        <p14:creationId xmlns:p14="http://schemas.microsoft.com/office/powerpoint/2010/main" val="3188384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2707274" y="1459473"/>
            <a:ext cx="5855993" cy="2471305"/>
          </a:xfrm>
        </p:spPr>
        <p:txBody>
          <a:bodyPr/>
          <a:lstStyle/>
          <a:p>
            <a:pPr lvl="1"/>
            <a:r>
              <a:rPr lang="en-US" dirty="0"/>
              <a:t>Food loss per capita per country in kg per year</a:t>
            </a:r>
          </a:p>
          <a:p>
            <a:pPr lvl="1"/>
            <a:r>
              <a:rPr lang="en-US" dirty="0"/>
              <a:t>Food Loss Index (FLI): percentages of food removed from the loss part of the supply chain. Focus is on the top ten commodities by economic value within five basic commodity groups for each country (FAO)</a:t>
            </a:r>
          </a:p>
          <a:p>
            <a:r>
              <a:rPr lang="en-US" dirty="0">
                <a:solidFill>
                  <a:schemeClr val="accent2"/>
                </a:solidFill>
              </a:rPr>
              <a:t>Additional info required: population size and production</a:t>
            </a:r>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SDG 12.3 – Indicator(s)</a:t>
            </a:r>
          </a:p>
        </p:txBody>
      </p:sp>
      <p:sp>
        <p:nvSpPr>
          <p:cNvPr id="8" name="Rechthoek 7">
            <a:hlinkClick r:id="rId2" action="ppaction://hlinksldjump"/>
            <a:extLst>
              <a:ext uri="{FF2B5EF4-FFF2-40B4-BE49-F238E27FC236}">
                <a16:creationId xmlns:a16="http://schemas.microsoft.com/office/drawing/2014/main" id="{0B085290-D4C7-D585-A28D-471655A80F78}"/>
              </a:ext>
            </a:extLst>
          </p:cNvPr>
          <p:cNvSpPr/>
          <p:nvPr/>
        </p:nvSpPr>
        <p:spPr>
          <a:xfrm>
            <a:off x="381000" y="164862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5FFB55B-DA2F-B949-6388-D1C0562B646D}"/>
              </a:ext>
            </a:extLst>
          </p:cNvPr>
          <p:cNvSpPr/>
          <p:nvPr/>
        </p:nvSpPr>
        <p:spPr>
          <a:xfrm>
            <a:off x="381000" y="214141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6F467DFF-0443-3C00-9AD2-C765745A5381}"/>
              </a:ext>
            </a:extLst>
          </p:cNvPr>
          <p:cNvSpPr/>
          <p:nvPr/>
        </p:nvSpPr>
        <p:spPr>
          <a:xfrm>
            <a:off x="381000" y="3988800"/>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2D0282A9-4CF4-EB21-E82A-1D3A21F59AF8}"/>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17" name="Pijl: vijfhoek 18">
            <a:hlinkClick r:id="rId6" action="ppaction://hlinksldjump"/>
            <a:extLst>
              <a:ext uri="{FF2B5EF4-FFF2-40B4-BE49-F238E27FC236}">
                <a16:creationId xmlns:a16="http://schemas.microsoft.com/office/drawing/2014/main" id="{9B05DA72-C251-6891-454D-1BBB36756C83}"/>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18" name="Rechthoek 6">
            <a:hlinkClick r:id="rId7" action="ppaction://hlinksldjump"/>
            <a:extLst>
              <a:ext uri="{FF2B5EF4-FFF2-40B4-BE49-F238E27FC236}">
                <a16:creationId xmlns:a16="http://schemas.microsoft.com/office/drawing/2014/main" id="{6E70370A-97BB-F3BD-D495-077D927B2CF6}"/>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7" name="TextBox 6">
            <a:hlinkClick r:id="" action="ppaction://hlinkshowjump?jump=lastslideviewed"/>
            <a:extLst>
              <a:ext uri="{FF2B5EF4-FFF2-40B4-BE49-F238E27FC236}">
                <a16:creationId xmlns:a16="http://schemas.microsoft.com/office/drawing/2014/main" id="{6273F67B-0EF6-36D5-E338-F7AA5AB80129}"/>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23" name="Vrije vorm: vorm 26">
            <a:hlinkClick r:id="rId8" action="ppaction://hlinksldjump"/>
            <a:extLst>
              <a:ext uri="{FF2B5EF4-FFF2-40B4-BE49-F238E27FC236}">
                <a16:creationId xmlns:a16="http://schemas.microsoft.com/office/drawing/2014/main" id="{C44FBCF5-3F3E-EE62-3B9A-1F3F6ED5641A}"/>
              </a:ext>
            </a:extLst>
          </p:cNvPr>
          <p:cNvSpPr/>
          <p:nvPr/>
        </p:nvSpPr>
        <p:spPr>
          <a:xfrm>
            <a:off x="2574390" y="245102"/>
            <a:ext cx="1108005"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EU regulation</a:t>
            </a:r>
          </a:p>
        </p:txBody>
      </p:sp>
      <p:sp>
        <p:nvSpPr>
          <p:cNvPr id="25" name="Vrije vorm: vorm 27">
            <a:hlinkClick r:id="rId9" action="ppaction://hlinksldjump"/>
            <a:extLst>
              <a:ext uri="{FF2B5EF4-FFF2-40B4-BE49-F238E27FC236}">
                <a16:creationId xmlns:a16="http://schemas.microsoft.com/office/drawing/2014/main" id="{E2568875-8F49-349D-0253-C13617BC8911}"/>
              </a:ext>
            </a:extLst>
          </p:cNvPr>
          <p:cNvSpPr/>
          <p:nvPr/>
        </p:nvSpPr>
        <p:spPr>
          <a:xfrm>
            <a:off x="3732066" y="245102"/>
            <a:ext cx="867391"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SDG 12.3</a:t>
            </a:r>
          </a:p>
        </p:txBody>
      </p:sp>
      <p:sp>
        <p:nvSpPr>
          <p:cNvPr id="26" name="Vrije vorm: vorm 28">
            <a:hlinkClick r:id="rId10" action="ppaction://hlinksldjump"/>
            <a:extLst>
              <a:ext uri="{FF2B5EF4-FFF2-40B4-BE49-F238E27FC236}">
                <a16:creationId xmlns:a16="http://schemas.microsoft.com/office/drawing/2014/main" id="{FD53B4BC-E526-22FF-1E02-972354043541}"/>
              </a:ext>
            </a:extLst>
          </p:cNvPr>
          <p:cNvSpPr/>
          <p:nvPr/>
        </p:nvSpPr>
        <p:spPr>
          <a:xfrm>
            <a:off x="4649128" y="245102"/>
            <a:ext cx="1204202"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NL government</a:t>
            </a:r>
          </a:p>
        </p:txBody>
      </p:sp>
      <p:sp>
        <p:nvSpPr>
          <p:cNvPr id="28" name="Vrije vorm: vorm 24">
            <a:hlinkClick r:id="rId11" action="ppaction://hlinksldjump"/>
            <a:extLst>
              <a:ext uri="{FF2B5EF4-FFF2-40B4-BE49-F238E27FC236}">
                <a16:creationId xmlns:a16="http://schemas.microsoft.com/office/drawing/2014/main" id="{2980A338-DCA7-5CD9-E1A4-EF4DEA236E62}"/>
              </a:ext>
            </a:extLst>
          </p:cNvPr>
          <p:cNvSpPr/>
          <p:nvPr/>
        </p:nvSpPr>
        <p:spPr>
          <a:xfrm>
            <a:off x="3492152" y="561600"/>
            <a:ext cx="1363549"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Quantification unit</a:t>
            </a:r>
          </a:p>
        </p:txBody>
      </p:sp>
      <p:sp>
        <p:nvSpPr>
          <p:cNvPr id="29" name="Vrije vorm: vorm 26">
            <a:hlinkClick r:id="rId12" action="ppaction://hlinksldjump"/>
            <a:extLst>
              <a:ext uri="{FF2B5EF4-FFF2-40B4-BE49-F238E27FC236}">
                <a16:creationId xmlns:a16="http://schemas.microsoft.com/office/drawing/2014/main" id="{BD07352E-B0D6-CD84-D286-BCB0F273D872}"/>
              </a:ext>
            </a:extLst>
          </p:cNvPr>
          <p:cNvSpPr/>
          <p:nvPr/>
        </p:nvSpPr>
        <p:spPr>
          <a:xfrm>
            <a:off x="4904187" y="561600"/>
            <a:ext cx="975845"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Definition FLW</a:t>
            </a:r>
          </a:p>
        </p:txBody>
      </p:sp>
      <p:sp>
        <p:nvSpPr>
          <p:cNvPr id="30" name="Vrije vorm: vorm 27">
            <a:hlinkClick r:id="rId13" action="ppaction://hlinksldjump"/>
            <a:extLst>
              <a:ext uri="{FF2B5EF4-FFF2-40B4-BE49-F238E27FC236}">
                <a16:creationId xmlns:a16="http://schemas.microsoft.com/office/drawing/2014/main" id="{E4A13712-EBB4-882A-7424-6349366B4A1E}"/>
              </a:ext>
            </a:extLst>
          </p:cNvPr>
          <p:cNvSpPr/>
          <p:nvPr/>
        </p:nvSpPr>
        <p:spPr>
          <a:xfrm>
            <a:off x="5928518" y="561600"/>
            <a:ext cx="78019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Indicators</a:t>
            </a:r>
          </a:p>
        </p:txBody>
      </p:sp>
      <p:sp>
        <p:nvSpPr>
          <p:cNvPr id="31" name="Vrije vorm: vorm 34">
            <a:hlinkClick r:id="rId9" action="ppaction://hlinksldjump"/>
            <a:extLst>
              <a:ext uri="{FF2B5EF4-FFF2-40B4-BE49-F238E27FC236}">
                <a16:creationId xmlns:a16="http://schemas.microsoft.com/office/drawing/2014/main" id="{3284A476-E0B7-1061-5173-955CF752696F}"/>
              </a:ext>
            </a:extLst>
          </p:cNvPr>
          <p:cNvSpPr/>
          <p:nvPr/>
        </p:nvSpPr>
        <p:spPr>
          <a:xfrm>
            <a:off x="2574390" y="561600"/>
            <a:ext cx="86927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Focus</a:t>
            </a:r>
          </a:p>
        </p:txBody>
      </p:sp>
      <p:sp>
        <p:nvSpPr>
          <p:cNvPr id="32" name="Vrije vorm: vorm 26">
            <a:hlinkClick r:id="rId14" action="ppaction://hlinksldjump"/>
            <a:extLst>
              <a:ext uri="{FF2B5EF4-FFF2-40B4-BE49-F238E27FC236}">
                <a16:creationId xmlns:a16="http://schemas.microsoft.com/office/drawing/2014/main" id="{3FA6000D-0A20-F4AA-EA7F-121F60900EE7}"/>
              </a:ext>
            </a:extLst>
          </p:cNvPr>
          <p:cNvSpPr/>
          <p:nvPr/>
        </p:nvSpPr>
        <p:spPr>
          <a:xfrm>
            <a:off x="6757200" y="561600"/>
            <a:ext cx="1169817"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More information</a:t>
            </a:r>
          </a:p>
        </p:txBody>
      </p:sp>
      <p:sp>
        <p:nvSpPr>
          <p:cNvPr id="2" name="Vrije vorm: vorm 16">
            <a:hlinkClick r:id="rId15" action="ppaction://hlinksldjump"/>
            <a:extLst>
              <a:ext uri="{FF2B5EF4-FFF2-40B4-BE49-F238E27FC236}">
                <a16:creationId xmlns:a16="http://schemas.microsoft.com/office/drawing/2014/main" id="{DD86AD06-E5B6-3BA8-31E0-2890E16CFE89}"/>
              </a:ext>
            </a:extLst>
          </p:cNvPr>
          <p:cNvSpPr/>
          <p:nvPr/>
        </p:nvSpPr>
        <p:spPr>
          <a:xfrm>
            <a:off x="5903001" y="245102"/>
            <a:ext cx="100800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Own goal(s)</a:t>
            </a:r>
          </a:p>
        </p:txBody>
      </p:sp>
      <p:sp>
        <p:nvSpPr>
          <p:cNvPr id="4" name="TextBox 3">
            <a:hlinkClick r:id="rId16" action="ppaction://hlinksldjump"/>
            <a:extLst>
              <a:ext uri="{FF2B5EF4-FFF2-40B4-BE49-F238E27FC236}">
                <a16:creationId xmlns:a16="http://schemas.microsoft.com/office/drawing/2014/main" id="{00EE19C6-83BC-CD87-31BD-936084269FFE}"/>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6"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88E68E77-0DC6-6D2C-AD60-9B2CD3440E0E}"/>
              </a:ext>
            </a:extLst>
          </p:cNvPr>
          <p:cNvSpPr>
            <a:spLocks noGrp="1"/>
          </p:cNvSpPr>
          <p:nvPr>
            <p:ph type="sldNum" sz="quarter" idx="11"/>
          </p:nvPr>
        </p:nvSpPr>
        <p:spPr/>
        <p:txBody>
          <a:bodyPr/>
          <a:lstStyle/>
          <a:p>
            <a:fld id="{F25965E0-7062-474C-8671-DB3A3CE669B0}" type="slidenum">
              <a:rPr lang="nl-NL" smtClean="0"/>
              <a:pPr/>
              <a:t>33</a:t>
            </a:fld>
            <a:endParaRPr lang="nl-NL" dirty="0"/>
          </a:p>
        </p:txBody>
      </p:sp>
    </p:spTree>
    <p:extLst>
      <p:ext uri="{BB962C8B-B14F-4D97-AF65-F5344CB8AC3E}">
        <p14:creationId xmlns:p14="http://schemas.microsoft.com/office/powerpoint/2010/main" val="1205294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2707274" y="1459473"/>
            <a:ext cx="5855993" cy="2471305"/>
          </a:xfrm>
        </p:spPr>
        <p:txBody>
          <a:bodyPr/>
          <a:lstStyle/>
          <a:p>
            <a:pPr lvl="0"/>
            <a:r>
              <a:rPr lang="en-GB" noProof="0" dirty="0">
                <a:hlinkClick r:id="rId2"/>
              </a:rPr>
              <a:t>https://champions123.org/sites/default/files/2020-09/champions-12-3-guidance-on-interpreting-sdg-target-12-3.pdf</a:t>
            </a:r>
            <a:r>
              <a:rPr lang="en-GB" noProof="0" dirty="0"/>
              <a:t> </a:t>
            </a:r>
          </a:p>
          <a:p>
            <a:pPr lvl="0"/>
            <a:endParaRPr lang="en-GB" dirty="0"/>
          </a:p>
          <a:p>
            <a:pPr lvl="0"/>
            <a:r>
              <a:rPr lang="en-GB" noProof="0" dirty="0">
                <a:hlinkClick r:id="rId3"/>
              </a:rPr>
              <a:t>https://www.fao.org/3/ca6030en/ca6030en.pdf</a:t>
            </a:r>
            <a:r>
              <a:rPr lang="en-GB" noProof="0" dirty="0"/>
              <a:t> (p.34: FLI)</a:t>
            </a:r>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SDG 12.3 – More information?</a:t>
            </a:r>
          </a:p>
        </p:txBody>
      </p:sp>
      <p:sp>
        <p:nvSpPr>
          <p:cNvPr id="8" name="Rechthoek 7">
            <a:hlinkClick r:id="rId4" action="ppaction://hlinksldjump"/>
            <a:extLst>
              <a:ext uri="{FF2B5EF4-FFF2-40B4-BE49-F238E27FC236}">
                <a16:creationId xmlns:a16="http://schemas.microsoft.com/office/drawing/2014/main" id="{0B085290-D4C7-D585-A28D-471655A80F78}"/>
              </a:ext>
            </a:extLst>
          </p:cNvPr>
          <p:cNvSpPr/>
          <p:nvPr/>
        </p:nvSpPr>
        <p:spPr>
          <a:xfrm>
            <a:off x="381000" y="164862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5" action="ppaction://hlinksldjump"/>
            <a:extLst>
              <a:ext uri="{FF2B5EF4-FFF2-40B4-BE49-F238E27FC236}">
                <a16:creationId xmlns:a16="http://schemas.microsoft.com/office/drawing/2014/main" id="{D5FFB55B-DA2F-B949-6388-D1C0562B646D}"/>
              </a:ext>
            </a:extLst>
          </p:cNvPr>
          <p:cNvSpPr/>
          <p:nvPr/>
        </p:nvSpPr>
        <p:spPr>
          <a:xfrm>
            <a:off x="381000" y="214141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6" action="ppaction://hlinksldjump"/>
            <a:extLst>
              <a:ext uri="{FF2B5EF4-FFF2-40B4-BE49-F238E27FC236}">
                <a16:creationId xmlns:a16="http://schemas.microsoft.com/office/drawing/2014/main" id="{6F467DFF-0443-3C00-9AD2-C765745A5381}"/>
              </a:ext>
            </a:extLst>
          </p:cNvPr>
          <p:cNvSpPr/>
          <p:nvPr/>
        </p:nvSpPr>
        <p:spPr>
          <a:xfrm>
            <a:off x="381000" y="3988800"/>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7" action="ppaction://hlinksldjump"/>
            <a:extLst>
              <a:ext uri="{FF2B5EF4-FFF2-40B4-BE49-F238E27FC236}">
                <a16:creationId xmlns:a16="http://schemas.microsoft.com/office/drawing/2014/main" id="{48356D73-2609-29DE-B573-65BE4D86B76D}"/>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8">
            <a:hlinkClick r:id="rId8" action="ppaction://hlinksldjump"/>
            <a:extLst>
              <a:ext uri="{FF2B5EF4-FFF2-40B4-BE49-F238E27FC236}">
                <a16:creationId xmlns:a16="http://schemas.microsoft.com/office/drawing/2014/main" id="{69B36B96-43B8-5082-5BBC-0DFC54019E0E}"/>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18" name="Rechthoek 6">
            <a:hlinkClick r:id="rId9" action="ppaction://hlinksldjump"/>
            <a:extLst>
              <a:ext uri="{FF2B5EF4-FFF2-40B4-BE49-F238E27FC236}">
                <a16:creationId xmlns:a16="http://schemas.microsoft.com/office/drawing/2014/main" id="{9CEFFEC8-C903-9F6C-DD7E-45CDD1AC4509}"/>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7" name="TextBox 6">
            <a:hlinkClick r:id="" action="ppaction://hlinkshowjump?jump=lastslideviewed"/>
            <a:extLst>
              <a:ext uri="{FF2B5EF4-FFF2-40B4-BE49-F238E27FC236}">
                <a16:creationId xmlns:a16="http://schemas.microsoft.com/office/drawing/2014/main" id="{CDF2EB4A-0636-898F-B73D-C795215843A0}"/>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23" name="Vrije vorm: vorm 26">
            <a:hlinkClick r:id="rId10" action="ppaction://hlinksldjump"/>
            <a:extLst>
              <a:ext uri="{FF2B5EF4-FFF2-40B4-BE49-F238E27FC236}">
                <a16:creationId xmlns:a16="http://schemas.microsoft.com/office/drawing/2014/main" id="{8C508BA8-811D-90CE-43AE-85E1B6EB9023}"/>
              </a:ext>
            </a:extLst>
          </p:cNvPr>
          <p:cNvSpPr/>
          <p:nvPr/>
        </p:nvSpPr>
        <p:spPr>
          <a:xfrm>
            <a:off x="2574390" y="245102"/>
            <a:ext cx="1108005"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EU regulation</a:t>
            </a:r>
          </a:p>
        </p:txBody>
      </p:sp>
      <p:sp>
        <p:nvSpPr>
          <p:cNvPr id="25" name="Vrije vorm: vorm 27">
            <a:hlinkClick r:id="rId11" action="ppaction://hlinksldjump"/>
            <a:extLst>
              <a:ext uri="{FF2B5EF4-FFF2-40B4-BE49-F238E27FC236}">
                <a16:creationId xmlns:a16="http://schemas.microsoft.com/office/drawing/2014/main" id="{5DA22F2B-E328-96A2-115B-C5249FC11358}"/>
              </a:ext>
            </a:extLst>
          </p:cNvPr>
          <p:cNvSpPr/>
          <p:nvPr/>
        </p:nvSpPr>
        <p:spPr>
          <a:xfrm>
            <a:off x="3732066" y="245102"/>
            <a:ext cx="867391"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SDG 12.3</a:t>
            </a:r>
          </a:p>
        </p:txBody>
      </p:sp>
      <p:sp>
        <p:nvSpPr>
          <p:cNvPr id="26" name="Vrije vorm: vorm 28">
            <a:hlinkClick r:id="rId12" action="ppaction://hlinksldjump"/>
            <a:extLst>
              <a:ext uri="{FF2B5EF4-FFF2-40B4-BE49-F238E27FC236}">
                <a16:creationId xmlns:a16="http://schemas.microsoft.com/office/drawing/2014/main" id="{8BEF4450-6403-626E-4AB1-4CCC2499CAAA}"/>
              </a:ext>
            </a:extLst>
          </p:cNvPr>
          <p:cNvSpPr/>
          <p:nvPr/>
        </p:nvSpPr>
        <p:spPr>
          <a:xfrm>
            <a:off x="4649128" y="245102"/>
            <a:ext cx="1204202"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NL government</a:t>
            </a:r>
          </a:p>
        </p:txBody>
      </p:sp>
      <p:sp>
        <p:nvSpPr>
          <p:cNvPr id="28" name="Vrije vorm: vorm 24">
            <a:hlinkClick r:id="rId13" action="ppaction://hlinksldjump"/>
            <a:extLst>
              <a:ext uri="{FF2B5EF4-FFF2-40B4-BE49-F238E27FC236}">
                <a16:creationId xmlns:a16="http://schemas.microsoft.com/office/drawing/2014/main" id="{D2E30BA6-F80E-FD53-E6E0-E0DB6CF49738}"/>
              </a:ext>
            </a:extLst>
          </p:cNvPr>
          <p:cNvSpPr/>
          <p:nvPr/>
        </p:nvSpPr>
        <p:spPr>
          <a:xfrm>
            <a:off x="3492152" y="561600"/>
            <a:ext cx="1363549"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Quantification unit</a:t>
            </a:r>
          </a:p>
        </p:txBody>
      </p:sp>
      <p:sp>
        <p:nvSpPr>
          <p:cNvPr id="29" name="Vrije vorm: vorm 26">
            <a:hlinkClick r:id="rId14" action="ppaction://hlinksldjump"/>
            <a:extLst>
              <a:ext uri="{FF2B5EF4-FFF2-40B4-BE49-F238E27FC236}">
                <a16:creationId xmlns:a16="http://schemas.microsoft.com/office/drawing/2014/main" id="{1ECE9FA3-B91A-BA4D-2608-63DAE08B9DF1}"/>
              </a:ext>
            </a:extLst>
          </p:cNvPr>
          <p:cNvSpPr/>
          <p:nvPr/>
        </p:nvSpPr>
        <p:spPr>
          <a:xfrm>
            <a:off x="4904187" y="561600"/>
            <a:ext cx="975845"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Definition FLW</a:t>
            </a:r>
          </a:p>
        </p:txBody>
      </p:sp>
      <p:sp>
        <p:nvSpPr>
          <p:cNvPr id="30" name="Vrije vorm: vorm 27">
            <a:hlinkClick r:id="rId15" action="ppaction://hlinksldjump"/>
            <a:extLst>
              <a:ext uri="{FF2B5EF4-FFF2-40B4-BE49-F238E27FC236}">
                <a16:creationId xmlns:a16="http://schemas.microsoft.com/office/drawing/2014/main" id="{3E4C22EF-E2C2-C5D6-2F26-A28E707553E6}"/>
              </a:ext>
            </a:extLst>
          </p:cNvPr>
          <p:cNvSpPr/>
          <p:nvPr/>
        </p:nvSpPr>
        <p:spPr>
          <a:xfrm>
            <a:off x="5928518" y="561600"/>
            <a:ext cx="78019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Indicators</a:t>
            </a:r>
          </a:p>
        </p:txBody>
      </p:sp>
      <p:sp>
        <p:nvSpPr>
          <p:cNvPr id="31" name="Vrije vorm: vorm 34">
            <a:hlinkClick r:id="rId11" action="ppaction://hlinksldjump"/>
            <a:extLst>
              <a:ext uri="{FF2B5EF4-FFF2-40B4-BE49-F238E27FC236}">
                <a16:creationId xmlns:a16="http://schemas.microsoft.com/office/drawing/2014/main" id="{8E8AD876-C64C-91C7-CCCC-B9B25396DAD0}"/>
              </a:ext>
            </a:extLst>
          </p:cNvPr>
          <p:cNvSpPr/>
          <p:nvPr/>
        </p:nvSpPr>
        <p:spPr>
          <a:xfrm>
            <a:off x="2574390" y="561600"/>
            <a:ext cx="86927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Focus</a:t>
            </a:r>
          </a:p>
        </p:txBody>
      </p:sp>
      <p:sp>
        <p:nvSpPr>
          <p:cNvPr id="32" name="Vrije vorm: vorm 26">
            <a:hlinkClick r:id="rId16" action="ppaction://hlinksldjump"/>
            <a:extLst>
              <a:ext uri="{FF2B5EF4-FFF2-40B4-BE49-F238E27FC236}">
                <a16:creationId xmlns:a16="http://schemas.microsoft.com/office/drawing/2014/main" id="{7FFE4EDA-BC8A-EB2A-4311-60707E91A4B7}"/>
              </a:ext>
            </a:extLst>
          </p:cNvPr>
          <p:cNvSpPr/>
          <p:nvPr/>
        </p:nvSpPr>
        <p:spPr>
          <a:xfrm>
            <a:off x="6757200" y="561600"/>
            <a:ext cx="1169817"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More information</a:t>
            </a:r>
          </a:p>
        </p:txBody>
      </p:sp>
      <p:sp>
        <p:nvSpPr>
          <p:cNvPr id="4" name="Vrije vorm: vorm 16">
            <a:hlinkClick r:id="rId17" action="ppaction://hlinksldjump"/>
            <a:extLst>
              <a:ext uri="{FF2B5EF4-FFF2-40B4-BE49-F238E27FC236}">
                <a16:creationId xmlns:a16="http://schemas.microsoft.com/office/drawing/2014/main" id="{D40B48A3-3BAD-BEA5-2A4A-87D7F87AA845}"/>
              </a:ext>
            </a:extLst>
          </p:cNvPr>
          <p:cNvSpPr/>
          <p:nvPr/>
        </p:nvSpPr>
        <p:spPr>
          <a:xfrm>
            <a:off x="5903001" y="245102"/>
            <a:ext cx="100800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Own goal(s)</a:t>
            </a:r>
          </a:p>
        </p:txBody>
      </p:sp>
      <p:sp>
        <p:nvSpPr>
          <p:cNvPr id="16" name="Arrow: Right 15">
            <a:hlinkClick r:id="rId18" action="ppaction://hlinksldjump"/>
            <a:extLst>
              <a:ext uri="{FF2B5EF4-FFF2-40B4-BE49-F238E27FC236}">
                <a16:creationId xmlns:a16="http://schemas.microsoft.com/office/drawing/2014/main" id="{C9A05999-D6B6-1571-2120-33E52FBABD56}"/>
              </a:ext>
            </a:extLst>
          </p:cNvPr>
          <p:cNvSpPr/>
          <p:nvPr/>
        </p:nvSpPr>
        <p:spPr>
          <a:xfrm>
            <a:off x="7362613" y="4647600"/>
            <a:ext cx="602827" cy="36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B3FEA026-6D29-F863-974F-E2DB244F8592}"/>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17" name="TextBox 16">
            <a:hlinkClick r:id="rId19" action="ppaction://hlinksldjump"/>
            <a:extLst>
              <a:ext uri="{FF2B5EF4-FFF2-40B4-BE49-F238E27FC236}">
                <a16:creationId xmlns:a16="http://schemas.microsoft.com/office/drawing/2014/main" id="{7D3F1B4F-6C42-7DB4-8D04-8FDDFCBE47FD}"/>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9"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6A974409-759A-9EFC-547E-438DBC8551EA}"/>
              </a:ext>
            </a:extLst>
          </p:cNvPr>
          <p:cNvSpPr>
            <a:spLocks noGrp="1"/>
          </p:cNvSpPr>
          <p:nvPr>
            <p:ph type="sldNum" sz="quarter" idx="11"/>
          </p:nvPr>
        </p:nvSpPr>
        <p:spPr/>
        <p:txBody>
          <a:bodyPr/>
          <a:lstStyle/>
          <a:p>
            <a:fld id="{F25965E0-7062-474C-8671-DB3A3CE669B0}" type="slidenum">
              <a:rPr lang="nl-NL" smtClean="0"/>
              <a:pPr/>
              <a:t>34</a:t>
            </a:fld>
            <a:endParaRPr lang="nl-NL" dirty="0"/>
          </a:p>
        </p:txBody>
      </p:sp>
    </p:spTree>
    <p:extLst>
      <p:ext uri="{BB962C8B-B14F-4D97-AF65-F5344CB8AC3E}">
        <p14:creationId xmlns:p14="http://schemas.microsoft.com/office/powerpoint/2010/main" val="4564938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GB" dirty="0"/>
              <a:t>NL government – focus</a:t>
            </a:r>
          </a:p>
        </p:txBody>
      </p:sp>
      <p:sp>
        <p:nvSpPr>
          <p:cNvPr id="8" name="Rechthoek 7">
            <a:hlinkClick r:id="rId2" action="ppaction://hlinksldjump"/>
            <a:extLst>
              <a:ext uri="{FF2B5EF4-FFF2-40B4-BE49-F238E27FC236}">
                <a16:creationId xmlns:a16="http://schemas.microsoft.com/office/drawing/2014/main" id="{0B085290-D4C7-D585-A28D-471655A80F78}"/>
              </a:ext>
            </a:extLst>
          </p:cNvPr>
          <p:cNvSpPr/>
          <p:nvPr/>
        </p:nvSpPr>
        <p:spPr>
          <a:xfrm>
            <a:off x="381000" y="164862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5FFB55B-DA2F-B949-6388-D1C0562B646D}"/>
              </a:ext>
            </a:extLst>
          </p:cNvPr>
          <p:cNvSpPr/>
          <p:nvPr/>
        </p:nvSpPr>
        <p:spPr>
          <a:xfrm>
            <a:off x="381000" y="214141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6F467DFF-0443-3C00-9AD2-C765745A5381}"/>
              </a:ext>
            </a:extLst>
          </p:cNvPr>
          <p:cNvSpPr/>
          <p:nvPr/>
        </p:nvSpPr>
        <p:spPr>
          <a:xfrm>
            <a:off x="381000" y="3988800"/>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CC9E1DE8-5BF4-0DFF-196C-560A8F0905D0}"/>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8">
            <a:hlinkClick r:id="rId6" action="ppaction://hlinksldjump"/>
            <a:extLst>
              <a:ext uri="{FF2B5EF4-FFF2-40B4-BE49-F238E27FC236}">
                <a16:creationId xmlns:a16="http://schemas.microsoft.com/office/drawing/2014/main" id="{23FB3E94-1B38-4EEA-5DEF-D62E30DDD7EC}"/>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18" name="Rechthoek 6">
            <a:hlinkClick r:id="rId7" action="ppaction://hlinksldjump"/>
            <a:extLst>
              <a:ext uri="{FF2B5EF4-FFF2-40B4-BE49-F238E27FC236}">
                <a16:creationId xmlns:a16="http://schemas.microsoft.com/office/drawing/2014/main" id="{1AC0E08E-18FE-CAD1-8F24-77E951DF0FEC}"/>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23" name="TextBox 22">
            <a:hlinkClick r:id="" action="ppaction://hlinkshowjump?jump=lastslideviewed"/>
            <a:extLst>
              <a:ext uri="{FF2B5EF4-FFF2-40B4-BE49-F238E27FC236}">
                <a16:creationId xmlns:a16="http://schemas.microsoft.com/office/drawing/2014/main" id="{A8A7C10F-BEDD-C6C4-94A6-21BDBA45915C}"/>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4" name="Vrije vorm: vorm 24">
            <a:hlinkClick r:id="rId8" action="ppaction://hlinksldjump"/>
            <a:extLst>
              <a:ext uri="{FF2B5EF4-FFF2-40B4-BE49-F238E27FC236}">
                <a16:creationId xmlns:a16="http://schemas.microsoft.com/office/drawing/2014/main" id="{E415C06C-CEFB-AAE7-7BD6-E8843EEA0ECD}"/>
              </a:ext>
            </a:extLst>
          </p:cNvPr>
          <p:cNvSpPr/>
          <p:nvPr/>
        </p:nvSpPr>
        <p:spPr>
          <a:xfrm>
            <a:off x="3492152" y="561600"/>
            <a:ext cx="1363549"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Quantification unit</a:t>
            </a:r>
          </a:p>
        </p:txBody>
      </p:sp>
      <p:sp>
        <p:nvSpPr>
          <p:cNvPr id="7" name="Vrije vorm: vorm 26">
            <a:hlinkClick r:id="rId9" action="ppaction://hlinksldjump"/>
            <a:extLst>
              <a:ext uri="{FF2B5EF4-FFF2-40B4-BE49-F238E27FC236}">
                <a16:creationId xmlns:a16="http://schemas.microsoft.com/office/drawing/2014/main" id="{8D2BBD62-D339-B727-DDBB-217F456152B9}"/>
              </a:ext>
            </a:extLst>
          </p:cNvPr>
          <p:cNvSpPr/>
          <p:nvPr/>
        </p:nvSpPr>
        <p:spPr>
          <a:xfrm>
            <a:off x="4904187" y="561600"/>
            <a:ext cx="975845"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Definition FLW</a:t>
            </a:r>
          </a:p>
        </p:txBody>
      </p:sp>
      <p:sp>
        <p:nvSpPr>
          <p:cNvPr id="19" name="Vrije vorm: vorm 27">
            <a:hlinkClick r:id="rId10" action="ppaction://hlinksldjump"/>
            <a:extLst>
              <a:ext uri="{FF2B5EF4-FFF2-40B4-BE49-F238E27FC236}">
                <a16:creationId xmlns:a16="http://schemas.microsoft.com/office/drawing/2014/main" id="{12B9EACD-8AC5-1E33-498D-10153A2C419E}"/>
              </a:ext>
            </a:extLst>
          </p:cNvPr>
          <p:cNvSpPr/>
          <p:nvPr/>
        </p:nvSpPr>
        <p:spPr>
          <a:xfrm>
            <a:off x="5928518" y="561600"/>
            <a:ext cx="78019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Indicators</a:t>
            </a:r>
          </a:p>
        </p:txBody>
      </p:sp>
      <p:sp>
        <p:nvSpPr>
          <p:cNvPr id="20" name="Vrije vorm: vorm 34">
            <a:hlinkClick r:id="rId11" action="ppaction://hlinksldjump"/>
            <a:extLst>
              <a:ext uri="{FF2B5EF4-FFF2-40B4-BE49-F238E27FC236}">
                <a16:creationId xmlns:a16="http://schemas.microsoft.com/office/drawing/2014/main" id="{F7951F22-4ED5-D46F-1CB7-79D45A8829AA}"/>
              </a:ext>
            </a:extLst>
          </p:cNvPr>
          <p:cNvSpPr/>
          <p:nvPr/>
        </p:nvSpPr>
        <p:spPr>
          <a:xfrm>
            <a:off x="2574390" y="561600"/>
            <a:ext cx="86927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Focus</a:t>
            </a:r>
          </a:p>
        </p:txBody>
      </p:sp>
      <p:sp>
        <p:nvSpPr>
          <p:cNvPr id="21" name="Vrije vorm: vorm 26">
            <a:hlinkClick r:id="rId12" action="ppaction://hlinksldjump"/>
            <a:extLst>
              <a:ext uri="{FF2B5EF4-FFF2-40B4-BE49-F238E27FC236}">
                <a16:creationId xmlns:a16="http://schemas.microsoft.com/office/drawing/2014/main" id="{8B5AFDA4-77ED-8FE2-7550-4261D2DC9B87}"/>
              </a:ext>
            </a:extLst>
          </p:cNvPr>
          <p:cNvSpPr/>
          <p:nvPr/>
        </p:nvSpPr>
        <p:spPr>
          <a:xfrm>
            <a:off x="6757200" y="561600"/>
            <a:ext cx="1169817"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More information</a:t>
            </a:r>
          </a:p>
        </p:txBody>
      </p:sp>
      <p:sp>
        <p:nvSpPr>
          <p:cNvPr id="5" name="Vrije vorm: vorm 26">
            <a:hlinkClick r:id="rId13" action="ppaction://hlinksldjump"/>
            <a:extLst>
              <a:ext uri="{FF2B5EF4-FFF2-40B4-BE49-F238E27FC236}">
                <a16:creationId xmlns:a16="http://schemas.microsoft.com/office/drawing/2014/main" id="{CEA9EFC1-2C10-6E54-E5F2-0BA94A4AE0E6}"/>
              </a:ext>
            </a:extLst>
          </p:cNvPr>
          <p:cNvSpPr/>
          <p:nvPr/>
        </p:nvSpPr>
        <p:spPr>
          <a:xfrm>
            <a:off x="2574390" y="245102"/>
            <a:ext cx="1108005"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EU regulation</a:t>
            </a:r>
          </a:p>
        </p:txBody>
      </p:sp>
      <p:sp>
        <p:nvSpPr>
          <p:cNvPr id="22" name="Vrije vorm: vorm 27">
            <a:hlinkClick r:id="rId14" action="ppaction://hlinksldjump"/>
            <a:extLst>
              <a:ext uri="{FF2B5EF4-FFF2-40B4-BE49-F238E27FC236}">
                <a16:creationId xmlns:a16="http://schemas.microsoft.com/office/drawing/2014/main" id="{31D04337-4DD1-8D59-92DD-415FE5139092}"/>
              </a:ext>
            </a:extLst>
          </p:cNvPr>
          <p:cNvSpPr/>
          <p:nvPr/>
        </p:nvSpPr>
        <p:spPr>
          <a:xfrm>
            <a:off x="3732066" y="245102"/>
            <a:ext cx="867391"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SDG 12.3</a:t>
            </a:r>
          </a:p>
        </p:txBody>
      </p:sp>
      <p:sp>
        <p:nvSpPr>
          <p:cNvPr id="26" name="Vrije vorm: vorm 28">
            <a:hlinkClick r:id="rId11" action="ppaction://hlinksldjump"/>
            <a:extLst>
              <a:ext uri="{FF2B5EF4-FFF2-40B4-BE49-F238E27FC236}">
                <a16:creationId xmlns:a16="http://schemas.microsoft.com/office/drawing/2014/main" id="{63CED319-2408-B555-3B30-9B340B108456}"/>
              </a:ext>
            </a:extLst>
          </p:cNvPr>
          <p:cNvSpPr/>
          <p:nvPr/>
        </p:nvSpPr>
        <p:spPr>
          <a:xfrm>
            <a:off x="4649128" y="245102"/>
            <a:ext cx="1204202"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NL government</a:t>
            </a:r>
          </a:p>
        </p:txBody>
      </p:sp>
      <p:sp>
        <p:nvSpPr>
          <p:cNvPr id="14" name="Vrije vorm: vorm 16">
            <a:hlinkClick r:id="rId15" action="ppaction://hlinksldjump"/>
            <a:extLst>
              <a:ext uri="{FF2B5EF4-FFF2-40B4-BE49-F238E27FC236}">
                <a16:creationId xmlns:a16="http://schemas.microsoft.com/office/drawing/2014/main" id="{48508ED0-DE3F-F1EB-2134-A9A9324DEC62}"/>
              </a:ext>
            </a:extLst>
          </p:cNvPr>
          <p:cNvSpPr/>
          <p:nvPr/>
        </p:nvSpPr>
        <p:spPr>
          <a:xfrm>
            <a:off x="5903001" y="245102"/>
            <a:ext cx="100800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Own goal(s)</a:t>
            </a:r>
          </a:p>
        </p:txBody>
      </p:sp>
      <p:sp>
        <p:nvSpPr>
          <p:cNvPr id="16" name="TextBox 15">
            <a:hlinkClick r:id="rId16" action="ppaction://hlinksldjump"/>
            <a:extLst>
              <a:ext uri="{FF2B5EF4-FFF2-40B4-BE49-F238E27FC236}">
                <a16:creationId xmlns:a16="http://schemas.microsoft.com/office/drawing/2014/main" id="{A7AD3DB8-5A7E-3AA5-9349-26B397DCDCB2}"/>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6"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graphicFrame>
        <p:nvGraphicFramePr>
          <p:cNvPr id="11" name="Table 10">
            <a:extLst>
              <a:ext uri="{FF2B5EF4-FFF2-40B4-BE49-F238E27FC236}">
                <a16:creationId xmlns:a16="http://schemas.microsoft.com/office/drawing/2014/main" id="{15DA4BC5-CE43-F2A8-D597-60AE2BD9FD5C}"/>
              </a:ext>
            </a:extLst>
          </p:cNvPr>
          <p:cNvGraphicFramePr>
            <a:graphicFrameLocks noGrp="1"/>
          </p:cNvGraphicFramePr>
          <p:nvPr>
            <p:extLst>
              <p:ext uri="{D42A27DB-BD31-4B8C-83A1-F6EECF244321}">
                <p14:modId xmlns:p14="http://schemas.microsoft.com/office/powerpoint/2010/main" val="413771378"/>
              </p:ext>
            </p:extLst>
          </p:nvPr>
        </p:nvGraphicFramePr>
        <p:xfrm>
          <a:off x="2808288" y="1710159"/>
          <a:ext cx="5320329" cy="1855026"/>
        </p:xfrm>
        <a:graphic>
          <a:graphicData uri="http://schemas.openxmlformats.org/drawingml/2006/table">
            <a:tbl>
              <a:tblPr firstRow="1" bandRow="1">
                <a:tableStyleId>{E8034E78-7F5D-4C2E-B375-FC64B27BC917}</a:tableStyleId>
              </a:tblPr>
              <a:tblGrid>
                <a:gridCol w="1234861">
                  <a:extLst>
                    <a:ext uri="{9D8B030D-6E8A-4147-A177-3AD203B41FA5}">
                      <a16:colId xmlns:a16="http://schemas.microsoft.com/office/drawing/2014/main" val="3471743462"/>
                    </a:ext>
                  </a:extLst>
                </a:gridCol>
                <a:gridCol w="4085468">
                  <a:extLst>
                    <a:ext uri="{9D8B030D-6E8A-4147-A177-3AD203B41FA5}">
                      <a16:colId xmlns:a16="http://schemas.microsoft.com/office/drawing/2014/main" val="2545667167"/>
                    </a:ext>
                  </a:extLst>
                </a:gridCol>
              </a:tblGrid>
              <a:tr h="371666">
                <a:tc>
                  <a:txBody>
                    <a:bodyPr/>
                    <a:lstStyle/>
                    <a:p>
                      <a:r>
                        <a:rPr lang="en-GB" sz="1200" b="1" dirty="0"/>
                        <a:t>Dimension</a:t>
                      </a:r>
                      <a:endParaRPr lang="nl-NL" sz="1200" b="1" dirty="0"/>
                    </a:p>
                  </a:txBody>
                  <a:tcPr marL="108000" marT="72000">
                    <a:lnL>
                      <a:noFill/>
                    </a:lnL>
                    <a:lnR w="12700" cap="flat" cmpd="sng" algn="ctr">
                      <a:solidFill>
                        <a:schemeClr val="bg1"/>
                      </a:solidFill>
                      <a:prstDash val="solid"/>
                      <a:round/>
                      <a:headEnd type="none" w="med" len="med"/>
                      <a:tailEnd type="none" w="med" len="med"/>
                    </a:lnR>
                    <a:lnT>
                      <a:noFill/>
                    </a:lnT>
                    <a:lnB w="25400" cmpd="sng">
                      <a:noFill/>
                    </a:lnB>
                    <a:lnTlToBr w="12700" cmpd="sng">
                      <a:noFill/>
                      <a:prstDash val="solid"/>
                    </a:lnTlToBr>
                    <a:lnBlToTr w="12700" cmpd="sng">
                      <a:noFill/>
                      <a:prstDash val="solid"/>
                    </a:lnBlToTr>
                    <a:solidFill>
                      <a:schemeClr val="accent2"/>
                    </a:solidFill>
                  </a:tcPr>
                </a:tc>
                <a:tc>
                  <a:txBody>
                    <a:bodyPr/>
                    <a:lstStyle/>
                    <a:p>
                      <a:r>
                        <a:rPr lang="en-GB" sz="1200" b="1" dirty="0"/>
                        <a:t>NL</a:t>
                      </a:r>
                      <a:endParaRPr lang="nl-NL" sz="1200" b="1" dirty="0"/>
                    </a:p>
                  </a:txBody>
                  <a:tcPr marL="108000" marT="72000">
                    <a:lnL w="12700" cap="flat" cmpd="sng" algn="ctr">
                      <a:solidFill>
                        <a:schemeClr val="bg1"/>
                      </a:solidFill>
                      <a:prstDash val="solid"/>
                      <a:round/>
                      <a:headEnd type="none" w="med" len="med"/>
                      <a:tailEnd type="none" w="med" len="med"/>
                    </a:lnL>
                    <a:lnR>
                      <a:noFill/>
                    </a:lnR>
                    <a:lnT>
                      <a:noFill/>
                    </a:lnT>
                    <a:lnB w="254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139064703"/>
                  </a:ext>
                </a:extLst>
              </a:tr>
              <a:tr h="370840">
                <a:tc>
                  <a:txBody>
                    <a:bodyPr/>
                    <a:lstStyle/>
                    <a:p>
                      <a:r>
                        <a:rPr lang="en-GB" sz="1200" b="0" dirty="0">
                          <a:solidFill>
                            <a:schemeClr val="accent2"/>
                          </a:solidFill>
                        </a:rPr>
                        <a:t>Boundary</a:t>
                      </a:r>
                      <a:endParaRPr lang="nl-NL" sz="1200" b="0" dirty="0">
                        <a:solidFill>
                          <a:schemeClr val="accent2"/>
                        </a:solidFill>
                      </a:endParaRPr>
                    </a:p>
                  </a:txBody>
                  <a:tcPr marL="108000" marT="72000">
                    <a:lnL>
                      <a:noFill/>
                    </a:lnL>
                    <a:lnR>
                      <a:noFill/>
                    </a:lnR>
                    <a:lnT w="254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NL</a:t>
                      </a:r>
                      <a:endParaRPr lang="nl-NL" sz="1200" b="0" dirty="0">
                        <a:solidFill>
                          <a:schemeClr val="tx1"/>
                        </a:solidFill>
                      </a:endParaRPr>
                    </a:p>
                  </a:txBody>
                  <a:tcPr marL="108000" marT="72000">
                    <a:lnL>
                      <a:noFill/>
                    </a:lnL>
                    <a:lnR>
                      <a:noFill/>
                    </a:lnR>
                    <a:lnT w="254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370821"/>
                  </a:ext>
                </a:extLst>
              </a:tr>
              <a:tr h="370840">
                <a:tc>
                  <a:txBody>
                    <a:bodyPr/>
                    <a:lstStyle/>
                    <a:p>
                      <a:r>
                        <a:rPr lang="en-GB" sz="1200" b="0" dirty="0">
                          <a:solidFill>
                            <a:schemeClr val="accent2"/>
                          </a:solidFill>
                        </a:rPr>
                        <a:t>Product</a:t>
                      </a:r>
                      <a:endParaRPr lang="nl-NL" sz="1200" b="0" dirty="0">
                        <a:solidFill>
                          <a:schemeClr val="accent2"/>
                        </a:solidFill>
                      </a:endParaRPr>
                    </a:p>
                  </a:txBody>
                  <a:tcPr marL="108000" marT="7200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Food in total</a:t>
                      </a:r>
                      <a:endParaRPr lang="nl-NL" sz="1200" b="0" dirty="0">
                        <a:solidFill>
                          <a:schemeClr val="tx1"/>
                        </a:solidFill>
                      </a:endParaRPr>
                    </a:p>
                  </a:txBody>
                  <a:tcPr marL="108000" marT="7200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3537364"/>
                  </a:ext>
                </a:extLst>
              </a:tr>
              <a:tr h="370840">
                <a:tc>
                  <a:txBody>
                    <a:bodyPr/>
                    <a:lstStyle/>
                    <a:p>
                      <a:r>
                        <a:rPr lang="en-GB" sz="1200" b="0" dirty="0">
                          <a:solidFill>
                            <a:schemeClr val="accent2"/>
                          </a:solidFill>
                        </a:rPr>
                        <a:t>SCL</a:t>
                      </a:r>
                      <a:endParaRPr lang="nl-NL" sz="1200" b="0" dirty="0">
                        <a:solidFill>
                          <a:schemeClr val="accent2"/>
                        </a:solidFill>
                      </a:endParaRPr>
                    </a:p>
                  </a:txBody>
                  <a:tcPr marL="108000" marT="7200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dirty="0">
                          <a:solidFill>
                            <a:schemeClr val="tx1"/>
                          </a:solidFill>
                        </a:rPr>
                        <a:t>Per SCL/entire SC (here focus on loss part of SC)</a:t>
                      </a:r>
                    </a:p>
                  </a:txBody>
                  <a:tcPr marL="108000" marT="7200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7870117"/>
                  </a:ext>
                </a:extLst>
              </a:tr>
              <a:tr h="370840">
                <a:tc>
                  <a:txBody>
                    <a:bodyPr/>
                    <a:lstStyle/>
                    <a:p>
                      <a:r>
                        <a:rPr lang="en-GB" sz="1200" b="0" dirty="0">
                          <a:solidFill>
                            <a:schemeClr val="accent2"/>
                          </a:solidFill>
                        </a:rPr>
                        <a:t>Time</a:t>
                      </a:r>
                      <a:endParaRPr lang="nl-NL" sz="1200" b="0" dirty="0">
                        <a:solidFill>
                          <a:schemeClr val="accent2"/>
                        </a:solidFill>
                      </a:endParaRPr>
                    </a:p>
                  </a:txBody>
                  <a:tcPr marL="108000" marT="72000">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rPr>
                        <a:t>year</a:t>
                      </a:r>
                      <a:endParaRPr lang="nl-NL" sz="1200" b="0" dirty="0">
                        <a:solidFill>
                          <a:schemeClr val="tx1"/>
                        </a:solidFill>
                      </a:endParaRPr>
                    </a:p>
                  </a:txBody>
                  <a:tcPr marL="108000" marT="72000">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513411448"/>
                  </a:ext>
                </a:extLst>
              </a:tr>
            </a:tbl>
          </a:graphicData>
        </a:graphic>
      </p:graphicFrame>
      <p:sp>
        <p:nvSpPr>
          <p:cNvPr id="10" name="Slide Number Placeholder 9">
            <a:extLst>
              <a:ext uri="{FF2B5EF4-FFF2-40B4-BE49-F238E27FC236}">
                <a16:creationId xmlns:a16="http://schemas.microsoft.com/office/drawing/2014/main" id="{992660FC-F8E3-C3E5-7FA3-998E2AA79656}"/>
              </a:ext>
            </a:extLst>
          </p:cNvPr>
          <p:cNvSpPr>
            <a:spLocks noGrp="1"/>
          </p:cNvSpPr>
          <p:nvPr>
            <p:ph type="sldNum" sz="quarter" idx="11"/>
          </p:nvPr>
        </p:nvSpPr>
        <p:spPr/>
        <p:txBody>
          <a:bodyPr/>
          <a:lstStyle/>
          <a:p>
            <a:fld id="{F25965E0-7062-474C-8671-DB3A3CE669B0}" type="slidenum">
              <a:rPr lang="nl-NL" smtClean="0"/>
              <a:pPr/>
              <a:t>35</a:t>
            </a:fld>
            <a:endParaRPr lang="nl-NL" dirty="0"/>
          </a:p>
        </p:txBody>
      </p:sp>
    </p:spTree>
    <p:extLst>
      <p:ext uri="{BB962C8B-B14F-4D97-AF65-F5344CB8AC3E}">
        <p14:creationId xmlns:p14="http://schemas.microsoft.com/office/powerpoint/2010/main" val="37592911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097113B-C6AF-7777-DA37-EFC6D78810B7}"/>
              </a:ext>
            </a:extLst>
          </p:cNvPr>
          <p:cNvSpPr>
            <a:spLocks noGrp="1"/>
          </p:cNvSpPr>
          <p:nvPr>
            <p:ph type="body" sz="quarter" idx="10"/>
          </p:nvPr>
        </p:nvSpPr>
        <p:spPr>
          <a:xfrm>
            <a:off x="2707274" y="1459473"/>
            <a:ext cx="5855993" cy="2471305"/>
          </a:xfrm>
        </p:spPr>
        <p:txBody>
          <a:bodyPr/>
          <a:lstStyle/>
          <a:p>
            <a:pPr lvl="1"/>
            <a:r>
              <a:rPr lang="en-US" dirty="0"/>
              <a:t>weight (tons)</a:t>
            </a:r>
          </a:p>
          <a:p>
            <a:pPr lvl="1"/>
            <a:r>
              <a:rPr lang="en-US" dirty="0"/>
              <a:t>Kg per capita</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NL government – Quantification unit</a:t>
            </a:r>
          </a:p>
        </p:txBody>
      </p:sp>
      <p:sp>
        <p:nvSpPr>
          <p:cNvPr id="8" name="Rechthoek 7">
            <a:hlinkClick r:id="rId2" action="ppaction://hlinksldjump"/>
            <a:extLst>
              <a:ext uri="{FF2B5EF4-FFF2-40B4-BE49-F238E27FC236}">
                <a16:creationId xmlns:a16="http://schemas.microsoft.com/office/drawing/2014/main" id="{0B085290-D4C7-D585-A28D-471655A80F78}"/>
              </a:ext>
            </a:extLst>
          </p:cNvPr>
          <p:cNvSpPr/>
          <p:nvPr/>
        </p:nvSpPr>
        <p:spPr>
          <a:xfrm>
            <a:off x="381000" y="164862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5FFB55B-DA2F-B949-6388-D1C0562B646D}"/>
              </a:ext>
            </a:extLst>
          </p:cNvPr>
          <p:cNvSpPr/>
          <p:nvPr/>
        </p:nvSpPr>
        <p:spPr>
          <a:xfrm>
            <a:off x="381000" y="214141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6F467DFF-0443-3C00-9AD2-C765745A5381}"/>
              </a:ext>
            </a:extLst>
          </p:cNvPr>
          <p:cNvSpPr/>
          <p:nvPr/>
        </p:nvSpPr>
        <p:spPr>
          <a:xfrm>
            <a:off x="381000" y="3988800"/>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CC9E1DE8-5BF4-0DFF-196C-560A8F0905D0}"/>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8">
            <a:hlinkClick r:id="rId6" action="ppaction://hlinksldjump"/>
            <a:extLst>
              <a:ext uri="{FF2B5EF4-FFF2-40B4-BE49-F238E27FC236}">
                <a16:creationId xmlns:a16="http://schemas.microsoft.com/office/drawing/2014/main" id="{23FB3E94-1B38-4EEA-5DEF-D62E30DDD7EC}"/>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18" name="Rechthoek 6">
            <a:hlinkClick r:id="rId7" action="ppaction://hlinksldjump"/>
            <a:extLst>
              <a:ext uri="{FF2B5EF4-FFF2-40B4-BE49-F238E27FC236}">
                <a16:creationId xmlns:a16="http://schemas.microsoft.com/office/drawing/2014/main" id="{1AC0E08E-18FE-CAD1-8F24-77E951DF0FEC}"/>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23" name="TextBox 22">
            <a:hlinkClick r:id="" action="ppaction://hlinkshowjump?jump=lastslideviewed"/>
            <a:extLst>
              <a:ext uri="{FF2B5EF4-FFF2-40B4-BE49-F238E27FC236}">
                <a16:creationId xmlns:a16="http://schemas.microsoft.com/office/drawing/2014/main" id="{A8A7C10F-BEDD-C6C4-94A6-21BDBA45915C}"/>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22" name="Vrije vorm: vorm 26">
            <a:hlinkClick r:id="rId8" action="ppaction://hlinksldjump"/>
            <a:extLst>
              <a:ext uri="{FF2B5EF4-FFF2-40B4-BE49-F238E27FC236}">
                <a16:creationId xmlns:a16="http://schemas.microsoft.com/office/drawing/2014/main" id="{E9EE6E30-BB25-3CFB-DA3A-27255FA6EF7B}"/>
              </a:ext>
            </a:extLst>
          </p:cNvPr>
          <p:cNvSpPr/>
          <p:nvPr/>
        </p:nvSpPr>
        <p:spPr>
          <a:xfrm>
            <a:off x="2574390" y="245102"/>
            <a:ext cx="1108005"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EU regulation</a:t>
            </a:r>
          </a:p>
        </p:txBody>
      </p:sp>
      <p:sp>
        <p:nvSpPr>
          <p:cNvPr id="24" name="Vrije vorm: vorm 27">
            <a:hlinkClick r:id="rId9" action="ppaction://hlinksldjump"/>
            <a:extLst>
              <a:ext uri="{FF2B5EF4-FFF2-40B4-BE49-F238E27FC236}">
                <a16:creationId xmlns:a16="http://schemas.microsoft.com/office/drawing/2014/main" id="{A597BE5E-2C69-5841-90D3-99B09A27F6F8}"/>
              </a:ext>
            </a:extLst>
          </p:cNvPr>
          <p:cNvSpPr/>
          <p:nvPr/>
        </p:nvSpPr>
        <p:spPr>
          <a:xfrm>
            <a:off x="3732066" y="245102"/>
            <a:ext cx="867391"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SDG 12.3</a:t>
            </a:r>
          </a:p>
        </p:txBody>
      </p:sp>
      <p:sp>
        <p:nvSpPr>
          <p:cNvPr id="26" name="Vrije vorm: vorm 28">
            <a:hlinkClick r:id="rId10" action="ppaction://hlinksldjump"/>
            <a:extLst>
              <a:ext uri="{FF2B5EF4-FFF2-40B4-BE49-F238E27FC236}">
                <a16:creationId xmlns:a16="http://schemas.microsoft.com/office/drawing/2014/main" id="{5B4F9EB8-CCE4-0660-6BC3-4924CFA608A5}"/>
              </a:ext>
            </a:extLst>
          </p:cNvPr>
          <p:cNvSpPr/>
          <p:nvPr/>
        </p:nvSpPr>
        <p:spPr>
          <a:xfrm>
            <a:off x="4649128" y="245102"/>
            <a:ext cx="1204202"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NL government</a:t>
            </a:r>
          </a:p>
        </p:txBody>
      </p:sp>
      <p:sp>
        <p:nvSpPr>
          <p:cNvPr id="30" name="Vrije vorm: vorm 24">
            <a:hlinkClick r:id="rId11" action="ppaction://hlinksldjump"/>
            <a:extLst>
              <a:ext uri="{FF2B5EF4-FFF2-40B4-BE49-F238E27FC236}">
                <a16:creationId xmlns:a16="http://schemas.microsoft.com/office/drawing/2014/main" id="{0A7673B0-D6CA-5B95-7680-A9D334D1965E}"/>
              </a:ext>
            </a:extLst>
          </p:cNvPr>
          <p:cNvSpPr/>
          <p:nvPr/>
        </p:nvSpPr>
        <p:spPr>
          <a:xfrm>
            <a:off x="3492152" y="561600"/>
            <a:ext cx="1363549"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Quantification unit</a:t>
            </a:r>
          </a:p>
        </p:txBody>
      </p:sp>
      <p:sp>
        <p:nvSpPr>
          <p:cNvPr id="31" name="Vrije vorm: vorm 26">
            <a:hlinkClick r:id="rId12" action="ppaction://hlinksldjump"/>
            <a:extLst>
              <a:ext uri="{FF2B5EF4-FFF2-40B4-BE49-F238E27FC236}">
                <a16:creationId xmlns:a16="http://schemas.microsoft.com/office/drawing/2014/main" id="{53D7DA4C-0ACC-5DBB-92E1-50672446FB2F}"/>
              </a:ext>
            </a:extLst>
          </p:cNvPr>
          <p:cNvSpPr/>
          <p:nvPr/>
        </p:nvSpPr>
        <p:spPr>
          <a:xfrm>
            <a:off x="4904187" y="561600"/>
            <a:ext cx="975845"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Definition FLW</a:t>
            </a:r>
          </a:p>
        </p:txBody>
      </p:sp>
      <p:sp>
        <p:nvSpPr>
          <p:cNvPr id="32" name="Vrije vorm: vorm 27">
            <a:hlinkClick r:id="rId13" action="ppaction://hlinksldjump"/>
            <a:extLst>
              <a:ext uri="{FF2B5EF4-FFF2-40B4-BE49-F238E27FC236}">
                <a16:creationId xmlns:a16="http://schemas.microsoft.com/office/drawing/2014/main" id="{B4119FB4-A244-5AC1-B965-A717DDA00362}"/>
              </a:ext>
            </a:extLst>
          </p:cNvPr>
          <p:cNvSpPr/>
          <p:nvPr/>
        </p:nvSpPr>
        <p:spPr>
          <a:xfrm>
            <a:off x="5928518" y="561600"/>
            <a:ext cx="78019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Indicators</a:t>
            </a:r>
          </a:p>
        </p:txBody>
      </p:sp>
      <p:sp>
        <p:nvSpPr>
          <p:cNvPr id="33" name="Vrije vorm: vorm 34">
            <a:hlinkClick r:id="rId10" action="ppaction://hlinksldjump"/>
            <a:extLst>
              <a:ext uri="{FF2B5EF4-FFF2-40B4-BE49-F238E27FC236}">
                <a16:creationId xmlns:a16="http://schemas.microsoft.com/office/drawing/2014/main" id="{A8B764DB-37A3-7A97-7919-5F825D559C06}"/>
              </a:ext>
            </a:extLst>
          </p:cNvPr>
          <p:cNvSpPr/>
          <p:nvPr/>
        </p:nvSpPr>
        <p:spPr>
          <a:xfrm>
            <a:off x="2574390" y="561600"/>
            <a:ext cx="86927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Focus</a:t>
            </a:r>
          </a:p>
        </p:txBody>
      </p:sp>
      <p:sp>
        <p:nvSpPr>
          <p:cNvPr id="34" name="Vrije vorm: vorm 26">
            <a:hlinkClick r:id="rId14" action="ppaction://hlinksldjump"/>
            <a:extLst>
              <a:ext uri="{FF2B5EF4-FFF2-40B4-BE49-F238E27FC236}">
                <a16:creationId xmlns:a16="http://schemas.microsoft.com/office/drawing/2014/main" id="{EAF8A148-8B77-6471-C45A-F432581018EB}"/>
              </a:ext>
            </a:extLst>
          </p:cNvPr>
          <p:cNvSpPr/>
          <p:nvPr/>
        </p:nvSpPr>
        <p:spPr>
          <a:xfrm>
            <a:off x="6757200" y="561600"/>
            <a:ext cx="1169817"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More information</a:t>
            </a:r>
          </a:p>
        </p:txBody>
      </p:sp>
      <p:sp>
        <p:nvSpPr>
          <p:cNvPr id="4" name="Vrije vorm: vorm 16">
            <a:hlinkClick r:id="rId15" action="ppaction://hlinksldjump"/>
            <a:extLst>
              <a:ext uri="{FF2B5EF4-FFF2-40B4-BE49-F238E27FC236}">
                <a16:creationId xmlns:a16="http://schemas.microsoft.com/office/drawing/2014/main" id="{C56CBAB6-D6D3-AA26-0C5F-528556F03B5E}"/>
              </a:ext>
            </a:extLst>
          </p:cNvPr>
          <p:cNvSpPr/>
          <p:nvPr/>
        </p:nvSpPr>
        <p:spPr>
          <a:xfrm>
            <a:off x="5903001" y="245102"/>
            <a:ext cx="100800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Own goal(s)</a:t>
            </a:r>
          </a:p>
        </p:txBody>
      </p:sp>
      <p:sp>
        <p:nvSpPr>
          <p:cNvPr id="5" name="TextBox 4">
            <a:hlinkClick r:id="rId16" action="ppaction://hlinksldjump"/>
            <a:extLst>
              <a:ext uri="{FF2B5EF4-FFF2-40B4-BE49-F238E27FC236}">
                <a16:creationId xmlns:a16="http://schemas.microsoft.com/office/drawing/2014/main" id="{0E5E8254-C3CC-E06E-D472-3E99F4F972C1}"/>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6"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7" name="Slide Number Placeholder 6">
            <a:extLst>
              <a:ext uri="{FF2B5EF4-FFF2-40B4-BE49-F238E27FC236}">
                <a16:creationId xmlns:a16="http://schemas.microsoft.com/office/drawing/2014/main" id="{E07DE159-1FA5-4D7F-6C4C-39172607FE8E}"/>
              </a:ext>
            </a:extLst>
          </p:cNvPr>
          <p:cNvSpPr>
            <a:spLocks noGrp="1"/>
          </p:cNvSpPr>
          <p:nvPr>
            <p:ph type="sldNum" sz="quarter" idx="11"/>
          </p:nvPr>
        </p:nvSpPr>
        <p:spPr/>
        <p:txBody>
          <a:bodyPr/>
          <a:lstStyle/>
          <a:p>
            <a:fld id="{F25965E0-7062-474C-8671-DB3A3CE669B0}" type="slidenum">
              <a:rPr lang="nl-NL" smtClean="0"/>
              <a:pPr/>
              <a:t>36</a:t>
            </a:fld>
            <a:endParaRPr lang="nl-NL" dirty="0"/>
          </a:p>
        </p:txBody>
      </p:sp>
    </p:spTree>
    <p:extLst>
      <p:ext uri="{BB962C8B-B14F-4D97-AF65-F5344CB8AC3E}">
        <p14:creationId xmlns:p14="http://schemas.microsoft.com/office/powerpoint/2010/main" val="12429768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2707274" y="1459473"/>
            <a:ext cx="5855993" cy="2471305"/>
          </a:xfrm>
        </p:spPr>
        <p:txBody>
          <a:bodyPr/>
          <a:lstStyle/>
          <a:p>
            <a:r>
              <a:rPr lang="en-US" dirty="0"/>
              <a:t>Since 2020 the NL has adopted the EU definition for food waste. Before that (2009-2019) residual flows to animal feed were considered food waste and inedible parts of food products not. This is now reversed: animal feed is no longer food waste, while both edible and inedible parts of food now are (see </a:t>
            </a:r>
            <a:r>
              <a:rPr lang="en-US" dirty="0">
                <a:hlinkClick r:id="rId2" action="ppaction://hlinksldjump"/>
              </a:rPr>
              <a:t>Ladder of Moerman</a:t>
            </a:r>
            <a:r>
              <a:rPr lang="en-US" dirty="0"/>
              <a:t>       ).</a:t>
            </a:r>
          </a:p>
          <a:p>
            <a:r>
              <a:rPr lang="en-GB" dirty="0"/>
              <a:t>Like in the EU ‘left on field’ (primary production) is no food loss</a:t>
            </a:r>
          </a:p>
          <a:p>
            <a:endParaRPr lang="en-GB" dirty="0"/>
          </a:p>
          <a:p>
            <a:endParaRPr lang="en-GB"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NL government – Definition FLW</a:t>
            </a:r>
          </a:p>
        </p:txBody>
      </p:sp>
      <p:sp>
        <p:nvSpPr>
          <p:cNvPr id="8" name="Rechthoek 7">
            <a:hlinkClick r:id="rId3" action="ppaction://hlinksldjump"/>
            <a:extLst>
              <a:ext uri="{FF2B5EF4-FFF2-40B4-BE49-F238E27FC236}">
                <a16:creationId xmlns:a16="http://schemas.microsoft.com/office/drawing/2014/main" id="{0B085290-D4C7-D585-A28D-471655A80F78}"/>
              </a:ext>
            </a:extLst>
          </p:cNvPr>
          <p:cNvSpPr/>
          <p:nvPr/>
        </p:nvSpPr>
        <p:spPr>
          <a:xfrm>
            <a:off x="381000" y="164862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4" action="ppaction://hlinksldjump"/>
            <a:extLst>
              <a:ext uri="{FF2B5EF4-FFF2-40B4-BE49-F238E27FC236}">
                <a16:creationId xmlns:a16="http://schemas.microsoft.com/office/drawing/2014/main" id="{D5FFB55B-DA2F-B949-6388-D1C0562B646D}"/>
              </a:ext>
            </a:extLst>
          </p:cNvPr>
          <p:cNvSpPr/>
          <p:nvPr/>
        </p:nvSpPr>
        <p:spPr>
          <a:xfrm>
            <a:off x="381000" y="214141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5" action="ppaction://hlinksldjump"/>
            <a:extLst>
              <a:ext uri="{FF2B5EF4-FFF2-40B4-BE49-F238E27FC236}">
                <a16:creationId xmlns:a16="http://schemas.microsoft.com/office/drawing/2014/main" id="{6F467DFF-0443-3C00-9AD2-C765745A5381}"/>
              </a:ext>
            </a:extLst>
          </p:cNvPr>
          <p:cNvSpPr/>
          <p:nvPr/>
        </p:nvSpPr>
        <p:spPr>
          <a:xfrm>
            <a:off x="381000" y="3988800"/>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6" action="ppaction://hlinksldjump"/>
            <a:extLst>
              <a:ext uri="{FF2B5EF4-FFF2-40B4-BE49-F238E27FC236}">
                <a16:creationId xmlns:a16="http://schemas.microsoft.com/office/drawing/2014/main" id="{CC9E1DE8-5BF4-0DFF-196C-560A8F0905D0}"/>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8">
            <a:hlinkClick r:id="rId7" action="ppaction://hlinksldjump"/>
            <a:extLst>
              <a:ext uri="{FF2B5EF4-FFF2-40B4-BE49-F238E27FC236}">
                <a16:creationId xmlns:a16="http://schemas.microsoft.com/office/drawing/2014/main" id="{23FB3E94-1B38-4EEA-5DEF-D62E30DDD7EC}"/>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18" name="Rechthoek 6">
            <a:hlinkClick r:id="rId8" action="ppaction://hlinksldjump"/>
            <a:extLst>
              <a:ext uri="{FF2B5EF4-FFF2-40B4-BE49-F238E27FC236}">
                <a16:creationId xmlns:a16="http://schemas.microsoft.com/office/drawing/2014/main" id="{1AC0E08E-18FE-CAD1-8F24-77E951DF0FEC}"/>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23" name="TextBox 22">
            <a:hlinkClick r:id="" action="ppaction://hlinkshowjump?jump=lastslideviewed"/>
            <a:extLst>
              <a:ext uri="{FF2B5EF4-FFF2-40B4-BE49-F238E27FC236}">
                <a16:creationId xmlns:a16="http://schemas.microsoft.com/office/drawing/2014/main" id="{A8A7C10F-BEDD-C6C4-94A6-21BDBA45915C}"/>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22" name="Vrije vorm: vorm 26">
            <a:hlinkClick r:id="rId9" action="ppaction://hlinksldjump"/>
            <a:extLst>
              <a:ext uri="{FF2B5EF4-FFF2-40B4-BE49-F238E27FC236}">
                <a16:creationId xmlns:a16="http://schemas.microsoft.com/office/drawing/2014/main" id="{E9EE6E30-BB25-3CFB-DA3A-27255FA6EF7B}"/>
              </a:ext>
            </a:extLst>
          </p:cNvPr>
          <p:cNvSpPr/>
          <p:nvPr/>
        </p:nvSpPr>
        <p:spPr>
          <a:xfrm>
            <a:off x="2574390" y="245102"/>
            <a:ext cx="1108005"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EU regulation</a:t>
            </a:r>
          </a:p>
        </p:txBody>
      </p:sp>
      <p:sp>
        <p:nvSpPr>
          <p:cNvPr id="24" name="Vrije vorm: vorm 27">
            <a:hlinkClick r:id="rId10" action="ppaction://hlinksldjump"/>
            <a:extLst>
              <a:ext uri="{FF2B5EF4-FFF2-40B4-BE49-F238E27FC236}">
                <a16:creationId xmlns:a16="http://schemas.microsoft.com/office/drawing/2014/main" id="{A597BE5E-2C69-5841-90D3-99B09A27F6F8}"/>
              </a:ext>
            </a:extLst>
          </p:cNvPr>
          <p:cNvSpPr/>
          <p:nvPr/>
        </p:nvSpPr>
        <p:spPr>
          <a:xfrm>
            <a:off x="3732066" y="245102"/>
            <a:ext cx="867391"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SDG 12.3</a:t>
            </a:r>
          </a:p>
        </p:txBody>
      </p:sp>
      <p:sp>
        <p:nvSpPr>
          <p:cNvPr id="26" name="Vrije vorm: vorm 28">
            <a:hlinkClick r:id="rId11" action="ppaction://hlinksldjump"/>
            <a:extLst>
              <a:ext uri="{FF2B5EF4-FFF2-40B4-BE49-F238E27FC236}">
                <a16:creationId xmlns:a16="http://schemas.microsoft.com/office/drawing/2014/main" id="{5B4F9EB8-CCE4-0660-6BC3-4924CFA608A5}"/>
              </a:ext>
            </a:extLst>
          </p:cNvPr>
          <p:cNvSpPr/>
          <p:nvPr/>
        </p:nvSpPr>
        <p:spPr>
          <a:xfrm>
            <a:off x="4649128" y="245102"/>
            <a:ext cx="1204202"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NL government</a:t>
            </a:r>
          </a:p>
        </p:txBody>
      </p:sp>
      <p:sp>
        <p:nvSpPr>
          <p:cNvPr id="14" name="Vrije vorm: vorm 24">
            <a:hlinkClick r:id="rId12" action="ppaction://hlinksldjump"/>
            <a:extLst>
              <a:ext uri="{FF2B5EF4-FFF2-40B4-BE49-F238E27FC236}">
                <a16:creationId xmlns:a16="http://schemas.microsoft.com/office/drawing/2014/main" id="{1A2268A1-85AB-984D-05A5-35F76A87B654}"/>
              </a:ext>
            </a:extLst>
          </p:cNvPr>
          <p:cNvSpPr/>
          <p:nvPr/>
        </p:nvSpPr>
        <p:spPr>
          <a:xfrm>
            <a:off x="3492152" y="561600"/>
            <a:ext cx="1363549"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Quantification unit</a:t>
            </a:r>
          </a:p>
        </p:txBody>
      </p:sp>
      <p:sp>
        <p:nvSpPr>
          <p:cNvPr id="16" name="Vrije vorm: vorm 26">
            <a:hlinkClick r:id="rId13" action="ppaction://hlinksldjump"/>
            <a:extLst>
              <a:ext uri="{FF2B5EF4-FFF2-40B4-BE49-F238E27FC236}">
                <a16:creationId xmlns:a16="http://schemas.microsoft.com/office/drawing/2014/main" id="{21AF380C-BD7D-64F9-7D5B-881071909289}"/>
              </a:ext>
            </a:extLst>
          </p:cNvPr>
          <p:cNvSpPr/>
          <p:nvPr/>
        </p:nvSpPr>
        <p:spPr>
          <a:xfrm>
            <a:off x="4904187" y="561600"/>
            <a:ext cx="975845"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Definition FLW</a:t>
            </a:r>
          </a:p>
        </p:txBody>
      </p:sp>
      <p:sp>
        <p:nvSpPr>
          <p:cNvPr id="17" name="Vrije vorm: vorm 27">
            <a:hlinkClick r:id="rId14" action="ppaction://hlinksldjump"/>
            <a:extLst>
              <a:ext uri="{FF2B5EF4-FFF2-40B4-BE49-F238E27FC236}">
                <a16:creationId xmlns:a16="http://schemas.microsoft.com/office/drawing/2014/main" id="{034DE1E3-3983-A61C-0AE4-8A979B0F9C14}"/>
              </a:ext>
            </a:extLst>
          </p:cNvPr>
          <p:cNvSpPr/>
          <p:nvPr/>
        </p:nvSpPr>
        <p:spPr>
          <a:xfrm>
            <a:off x="5928518" y="561600"/>
            <a:ext cx="78019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Indicators</a:t>
            </a:r>
          </a:p>
        </p:txBody>
      </p:sp>
      <p:sp>
        <p:nvSpPr>
          <p:cNvPr id="25" name="Vrije vorm: vorm 34">
            <a:hlinkClick r:id="rId11" action="ppaction://hlinksldjump"/>
            <a:extLst>
              <a:ext uri="{FF2B5EF4-FFF2-40B4-BE49-F238E27FC236}">
                <a16:creationId xmlns:a16="http://schemas.microsoft.com/office/drawing/2014/main" id="{97204CF1-FD74-35DC-9E31-20C54C0AB372}"/>
              </a:ext>
            </a:extLst>
          </p:cNvPr>
          <p:cNvSpPr/>
          <p:nvPr/>
        </p:nvSpPr>
        <p:spPr>
          <a:xfrm>
            <a:off x="2574390" y="561600"/>
            <a:ext cx="86927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Focus</a:t>
            </a:r>
          </a:p>
        </p:txBody>
      </p:sp>
      <p:sp>
        <p:nvSpPr>
          <p:cNvPr id="28" name="Vrije vorm: vorm 26">
            <a:hlinkClick r:id="rId15" action="ppaction://hlinksldjump"/>
            <a:extLst>
              <a:ext uri="{FF2B5EF4-FFF2-40B4-BE49-F238E27FC236}">
                <a16:creationId xmlns:a16="http://schemas.microsoft.com/office/drawing/2014/main" id="{66CEDBF8-EF1D-9B22-8D33-DD5605550A8B}"/>
              </a:ext>
            </a:extLst>
          </p:cNvPr>
          <p:cNvSpPr/>
          <p:nvPr/>
        </p:nvSpPr>
        <p:spPr>
          <a:xfrm>
            <a:off x="6757200" y="561600"/>
            <a:ext cx="1169817"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More information</a:t>
            </a:r>
          </a:p>
        </p:txBody>
      </p:sp>
      <p:sp>
        <p:nvSpPr>
          <p:cNvPr id="4" name="Vrije vorm: vorm 16">
            <a:hlinkClick r:id="rId16" action="ppaction://hlinksldjump"/>
            <a:extLst>
              <a:ext uri="{FF2B5EF4-FFF2-40B4-BE49-F238E27FC236}">
                <a16:creationId xmlns:a16="http://schemas.microsoft.com/office/drawing/2014/main" id="{6528C912-B910-D0D7-3FDE-00B227704CAF}"/>
              </a:ext>
            </a:extLst>
          </p:cNvPr>
          <p:cNvSpPr/>
          <p:nvPr/>
        </p:nvSpPr>
        <p:spPr>
          <a:xfrm>
            <a:off x="5903001" y="245102"/>
            <a:ext cx="100800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Own goal(s)</a:t>
            </a:r>
          </a:p>
        </p:txBody>
      </p:sp>
      <p:sp>
        <p:nvSpPr>
          <p:cNvPr id="19" name="TextBox 18">
            <a:hlinkClick r:id="rId17" action="ppaction://hlinksldjump"/>
            <a:extLst>
              <a:ext uri="{FF2B5EF4-FFF2-40B4-BE49-F238E27FC236}">
                <a16:creationId xmlns:a16="http://schemas.microsoft.com/office/drawing/2014/main" id="{9E213FF1-A8C1-5A6E-49C4-20C12B38E9A9}"/>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7"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0" name="Gelijkbenige driehoek 34">
            <a:hlinkClick r:id="rId2" action="ppaction://hlinksldjump"/>
            <a:extLst>
              <a:ext uri="{FF2B5EF4-FFF2-40B4-BE49-F238E27FC236}">
                <a16:creationId xmlns:a16="http://schemas.microsoft.com/office/drawing/2014/main" id="{333162F2-1873-7A5F-5C82-2CF8D0335867}"/>
              </a:ext>
            </a:extLst>
          </p:cNvPr>
          <p:cNvSpPr/>
          <p:nvPr/>
        </p:nvSpPr>
        <p:spPr>
          <a:xfrm rot="5400000">
            <a:off x="8016851" y="2131654"/>
            <a:ext cx="221688" cy="19111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algn="ctr"/>
            <a:endParaRPr lang="nl-NL" sz="1400" dirty="0">
              <a:solidFill>
                <a:schemeClr val="tx1"/>
              </a:solidFill>
            </a:endParaRPr>
          </a:p>
        </p:txBody>
      </p:sp>
      <p:sp>
        <p:nvSpPr>
          <p:cNvPr id="7" name="Slide Number Placeholder 6">
            <a:extLst>
              <a:ext uri="{FF2B5EF4-FFF2-40B4-BE49-F238E27FC236}">
                <a16:creationId xmlns:a16="http://schemas.microsoft.com/office/drawing/2014/main" id="{11AE249E-2CEC-10E7-B0AD-2B3053AD0C48}"/>
              </a:ext>
            </a:extLst>
          </p:cNvPr>
          <p:cNvSpPr>
            <a:spLocks noGrp="1"/>
          </p:cNvSpPr>
          <p:nvPr>
            <p:ph type="sldNum" sz="quarter" idx="11"/>
          </p:nvPr>
        </p:nvSpPr>
        <p:spPr/>
        <p:txBody>
          <a:bodyPr/>
          <a:lstStyle/>
          <a:p>
            <a:fld id="{F25965E0-7062-474C-8671-DB3A3CE669B0}" type="slidenum">
              <a:rPr lang="nl-NL" smtClean="0"/>
              <a:pPr/>
              <a:t>37</a:t>
            </a:fld>
            <a:endParaRPr lang="nl-NL" dirty="0"/>
          </a:p>
        </p:txBody>
      </p:sp>
    </p:spTree>
    <p:extLst>
      <p:ext uri="{BB962C8B-B14F-4D97-AF65-F5344CB8AC3E}">
        <p14:creationId xmlns:p14="http://schemas.microsoft.com/office/powerpoint/2010/main" val="3301858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2707274" y="1459473"/>
            <a:ext cx="5855993" cy="2471305"/>
          </a:xfrm>
        </p:spPr>
        <p:txBody>
          <a:bodyPr/>
          <a:lstStyle/>
          <a:p>
            <a:r>
              <a:rPr lang="en-US" b="1" dirty="0"/>
              <a:t>Front end measurement:</a:t>
            </a:r>
            <a:r>
              <a:rPr lang="en-US" dirty="0"/>
              <a:t> (this is quantifying at the source of the food waste) Currently, the Dutch government uses the same indicators as the EU: </a:t>
            </a:r>
            <a:r>
              <a:rPr lang="en-US" i="1" dirty="0">
                <a:solidFill>
                  <a:schemeClr val="accent2"/>
                </a:solidFill>
              </a:rPr>
              <a:t>total fresh mass in tons per supply chain link</a:t>
            </a:r>
            <a:r>
              <a:rPr lang="en-US" dirty="0"/>
              <a:t> (see EU regulation – Indicators). </a:t>
            </a:r>
          </a:p>
          <a:p>
            <a:r>
              <a:rPr lang="en-US" b="1" dirty="0"/>
              <a:t>Back end measurement:</a:t>
            </a:r>
            <a:r>
              <a:rPr lang="en-US" dirty="0"/>
              <a:t> (this is backward calculation from waste statistics) </a:t>
            </a:r>
            <a:br>
              <a:rPr lang="en-US" dirty="0"/>
            </a:br>
            <a:r>
              <a:rPr lang="en-US" i="1" dirty="0">
                <a:solidFill>
                  <a:schemeClr val="accent2"/>
                </a:solidFill>
              </a:rPr>
              <a:t>food waste in kg per capita per year</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NL government – Indicators</a:t>
            </a:r>
          </a:p>
        </p:txBody>
      </p:sp>
      <p:sp>
        <p:nvSpPr>
          <p:cNvPr id="8" name="Rechthoek 7">
            <a:hlinkClick r:id="rId2" action="ppaction://hlinksldjump"/>
            <a:extLst>
              <a:ext uri="{FF2B5EF4-FFF2-40B4-BE49-F238E27FC236}">
                <a16:creationId xmlns:a16="http://schemas.microsoft.com/office/drawing/2014/main" id="{0B085290-D4C7-D585-A28D-471655A80F78}"/>
              </a:ext>
            </a:extLst>
          </p:cNvPr>
          <p:cNvSpPr/>
          <p:nvPr/>
        </p:nvSpPr>
        <p:spPr>
          <a:xfrm>
            <a:off x="381000" y="164862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5FFB55B-DA2F-B949-6388-D1C0562B646D}"/>
              </a:ext>
            </a:extLst>
          </p:cNvPr>
          <p:cNvSpPr/>
          <p:nvPr/>
        </p:nvSpPr>
        <p:spPr>
          <a:xfrm>
            <a:off x="381000" y="214141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6F467DFF-0443-3C00-9AD2-C765745A5381}"/>
              </a:ext>
            </a:extLst>
          </p:cNvPr>
          <p:cNvSpPr/>
          <p:nvPr/>
        </p:nvSpPr>
        <p:spPr>
          <a:xfrm>
            <a:off x="381000" y="3988800"/>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CC9E1DE8-5BF4-0DFF-196C-560A8F0905D0}"/>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8">
            <a:hlinkClick r:id="rId6" action="ppaction://hlinksldjump"/>
            <a:extLst>
              <a:ext uri="{FF2B5EF4-FFF2-40B4-BE49-F238E27FC236}">
                <a16:creationId xmlns:a16="http://schemas.microsoft.com/office/drawing/2014/main" id="{29C99805-2BEC-9296-DA95-B66F856C1970}"/>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18" name="Rechthoek 6">
            <a:hlinkClick r:id="rId7" action="ppaction://hlinksldjump"/>
            <a:extLst>
              <a:ext uri="{FF2B5EF4-FFF2-40B4-BE49-F238E27FC236}">
                <a16:creationId xmlns:a16="http://schemas.microsoft.com/office/drawing/2014/main" id="{28CEDE87-B823-DBC6-FE80-9A6F862E9730}"/>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23" name="TextBox 22">
            <a:hlinkClick r:id="" action="ppaction://hlinkshowjump?jump=lastslideviewed"/>
            <a:extLst>
              <a:ext uri="{FF2B5EF4-FFF2-40B4-BE49-F238E27FC236}">
                <a16:creationId xmlns:a16="http://schemas.microsoft.com/office/drawing/2014/main" id="{D8B9C03D-40BF-C650-A421-D515D20EE1ED}"/>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22" name="Vrije vorm: vorm 26">
            <a:hlinkClick r:id="rId8" action="ppaction://hlinksldjump"/>
            <a:extLst>
              <a:ext uri="{FF2B5EF4-FFF2-40B4-BE49-F238E27FC236}">
                <a16:creationId xmlns:a16="http://schemas.microsoft.com/office/drawing/2014/main" id="{87793CE2-9F37-67EE-212E-6BB435DD237C}"/>
              </a:ext>
            </a:extLst>
          </p:cNvPr>
          <p:cNvSpPr/>
          <p:nvPr/>
        </p:nvSpPr>
        <p:spPr>
          <a:xfrm>
            <a:off x="2574390" y="245102"/>
            <a:ext cx="1108005"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EU regulation</a:t>
            </a:r>
          </a:p>
        </p:txBody>
      </p:sp>
      <p:sp>
        <p:nvSpPr>
          <p:cNvPr id="24" name="Vrije vorm: vorm 27">
            <a:hlinkClick r:id="rId9" action="ppaction://hlinksldjump"/>
            <a:extLst>
              <a:ext uri="{FF2B5EF4-FFF2-40B4-BE49-F238E27FC236}">
                <a16:creationId xmlns:a16="http://schemas.microsoft.com/office/drawing/2014/main" id="{5A173CC2-05E8-9C27-BD7D-DC28A43FA054}"/>
              </a:ext>
            </a:extLst>
          </p:cNvPr>
          <p:cNvSpPr/>
          <p:nvPr/>
        </p:nvSpPr>
        <p:spPr>
          <a:xfrm>
            <a:off x="3732066" y="245102"/>
            <a:ext cx="867391"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SDG 12.3</a:t>
            </a:r>
          </a:p>
        </p:txBody>
      </p:sp>
      <p:sp>
        <p:nvSpPr>
          <p:cNvPr id="26" name="Vrije vorm: vorm 28">
            <a:hlinkClick r:id="rId10" action="ppaction://hlinksldjump"/>
            <a:extLst>
              <a:ext uri="{FF2B5EF4-FFF2-40B4-BE49-F238E27FC236}">
                <a16:creationId xmlns:a16="http://schemas.microsoft.com/office/drawing/2014/main" id="{E3E79E40-BA63-714E-7EA5-1DA45F469FEF}"/>
              </a:ext>
            </a:extLst>
          </p:cNvPr>
          <p:cNvSpPr/>
          <p:nvPr/>
        </p:nvSpPr>
        <p:spPr>
          <a:xfrm>
            <a:off x="4649128" y="245102"/>
            <a:ext cx="1204202"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NL government</a:t>
            </a:r>
          </a:p>
        </p:txBody>
      </p:sp>
      <p:sp>
        <p:nvSpPr>
          <p:cNvPr id="28" name="Vrije vorm: vorm 24">
            <a:hlinkClick r:id="rId11" action="ppaction://hlinksldjump"/>
            <a:extLst>
              <a:ext uri="{FF2B5EF4-FFF2-40B4-BE49-F238E27FC236}">
                <a16:creationId xmlns:a16="http://schemas.microsoft.com/office/drawing/2014/main" id="{93B6F1E2-9B1E-F893-3225-DA4D64B4A056}"/>
              </a:ext>
            </a:extLst>
          </p:cNvPr>
          <p:cNvSpPr/>
          <p:nvPr/>
        </p:nvSpPr>
        <p:spPr>
          <a:xfrm>
            <a:off x="3497553" y="561600"/>
            <a:ext cx="1363549"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Quantification unit</a:t>
            </a:r>
          </a:p>
        </p:txBody>
      </p:sp>
      <p:sp>
        <p:nvSpPr>
          <p:cNvPr id="29" name="Vrije vorm: vorm 26">
            <a:hlinkClick r:id="rId12" action="ppaction://hlinksldjump"/>
            <a:extLst>
              <a:ext uri="{FF2B5EF4-FFF2-40B4-BE49-F238E27FC236}">
                <a16:creationId xmlns:a16="http://schemas.microsoft.com/office/drawing/2014/main" id="{A145584C-8AB2-B5A9-96ED-D28AF84CFA9B}"/>
              </a:ext>
            </a:extLst>
          </p:cNvPr>
          <p:cNvSpPr/>
          <p:nvPr/>
        </p:nvSpPr>
        <p:spPr>
          <a:xfrm>
            <a:off x="4907788" y="561600"/>
            <a:ext cx="975845"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Definition FLW</a:t>
            </a:r>
          </a:p>
        </p:txBody>
      </p:sp>
      <p:sp>
        <p:nvSpPr>
          <p:cNvPr id="30" name="Vrije vorm: vorm 27">
            <a:hlinkClick r:id="rId13" action="ppaction://hlinksldjump"/>
            <a:extLst>
              <a:ext uri="{FF2B5EF4-FFF2-40B4-BE49-F238E27FC236}">
                <a16:creationId xmlns:a16="http://schemas.microsoft.com/office/drawing/2014/main" id="{69B0F613-B310-5C8E-0886-1687CC8E69B8}"/>
              </a:ext>
            </a:extLst>
          </p:cNvPr>
          <p:cNvSpPr/>
          <p:nvPr/>
        </p:nvSpPr>
        <p:spPr>
          <a:xfrm>
            <a:off x="5930319" y="561600"/>
            <a:ext cx="78019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Indicators</a:t>
            </a:r>
          </a:p>
        </p:txBody>
      </p:sp>
      <p:sp>
        <p:nvSpPr>
          <p:cNvPr id="31" name="Vrije vorm: vorm 34">
            <a:hlinkClick r:id="rId10" action="ppaction://hlinksldjump"/>
            <a:extLst>
              <a:ext uri="{FF2B5EF4-FFF2-40B4-BE49-F238E27FC236}">
                <a16:creationId xmlns:a16="http://schemas.microsoft.com/office/drawing/2014/main" id="{095128F9-B802-03A6-2043-93B7E82B82CD}"/>
              </a:ext>
            </a:extLst>
          </p:cNvPr>
          <p:cNvSpPr/>
          <p:nvPr/>
        </p:nvSpPr>
        <p:spPr>
          <a:xfrm>
            <a:off x="2581591" y="561600"/>
            <a:ext cx="86927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Focus</a:t>
            </a:r>
          </a:p>
        </p:txBody>
      </p:sp>
      <p:sp>
        <p:nvSpPr>
          <p:cNvPr id="32" name="Vrije vorm: vorm 26">
            <a:hlinkClick r:id="rId14" action="ppaction://hlinksldjump"/>
            <a:extLst>
              <a:ext uri="{FF2B5EF4-FFF2-40B4-BE49-F238E27FC236}">
                <a16:creationId xmlns:a16="http://schemas.microsoft.com/office/drawing/2014/main" id="{C3638C4F-689F-55CE-37CF-68102E56ACED}"/>
              </a:ext>
            </a:extLst>
          </p:cNvPr>
          <p:cNvSpPr/>
          <p:nvPr/>
        </p:nvSpPr>
        <p:spPr>
          <a:xfrm>
            <a:off x="6757200" y="561600"/>
            <a:ext cx="1169817"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More information</a:t>
            </a:r>
          </a:p>
        </p:txBody>
      </p:sp>
      <p:sp>
        <p:nvSpPr>
          <p:cNvPr id="4" name="Vrije vorm: vorm 16">
            <a:hlinkClick r:id="rId15" action="ppaction://hlinksldjump"/>
            <a:extLst>
              <a:ext uri="{FF2B5EF4-FFF2-40B4-BE49-F238E27FC236}">
                <a16:creationId xmlns:a16="http://schemas.microsoft.com/office/drawing/2014/main" id="{C9788CA0-B28A-79CE-1FED-3D54DE0AB65F}"/>
              </a:ext>
            </a:extLst>
          </p:cNvPr>
          <p:cNvSpPr/>
          <p:nvPr/>
        </p:nvSpPr>
        <p:spPr>
          <a:xfrm>
            <a:off x="5903001" y="245102"/>
            <a:ext cx="100800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Own goal(s)</a:t>
            </a:r>
          </a:p>
        </p:txBody>
      </p:sp>
      <p:sp>
        <p:nvSpPr>
          <p:cNvPr id="7" name="TextBox 6">
            <a:hlinkClick r:id="rId16" action="ppaction://hlinksldjump"/>
            <a:extLst>
              <a:ext uri="{FF2B5EF4-FFF2-40B4-BE49-F238E27FC236}">
                <a16:creationId xmlns:a16="http://schemas.microsoft.com/office/drawing/2014/main" id="{AF301499-E2D8-866B-6024-958058B8FBE2}"/>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6"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0938542C-0472-045F-1023-F79A7D8CE37D}"/>
              </a:ext>
            </a:extLst>
          </p:cNvPr>
          <p:cNvSpPr>
            <a:spLocks noGrp="1"/>
          </p:cNvSpPr>
          <p:nvPr>
            <p:ph type="sldNum" sz="quarter" idx="11"/>
          </p:nvPr>
        </p:nvSpPr>
        <p:spPr/>
        <p:txBody>
          <a:bodyPr/>
          <a:lstStyle/>
          <a:p>
            <a:fld id="{F25965E0-7062-474C-8671-DB3A3CE669B0}" type="slidenum">
              <a:rPr lang="nl-NL" smtClean="0"/>
              <a:pPr/>
              <a:t>38</a:t>
            </a:fld>
            <a:endParaRPr lang="nl-NL" dirty="0"/>
          </a:p>
        </p:txBody>
      </p:sp>
    </p:spTree>
    <p:extLst>
      <p:ext uri="{BB962C8B-B14F-4D97-AF65-F5344CB8AC3E}">
        <p14:creationId xmlns:p14="http://schemas.microsoft.com/office/powerpoint/2010/main" val="29731286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2707274" y="1459473"/>
            <a:ext cx="5855993" cy="2471305"/>
          </a:xfrm>
        </p:spPr>
        <p:txBody>
          <a:bodyPr/>
          <a:lstStyle/>
          <a:p>
            <a:r>
              <a:rPr lang="en-US" dirty="0"/>
              <a:t>The latest official information can be found in the ‘</a:t>
            </a:r>
            <a:r>
              <a:rPr lang="en-US" dirty="0" err="1"/>
              <a:t>Kamerbrief</a:t>
            </a:r>
            <a:r>
              <a:rPr lang="en-US" dirty="0"/>
              <a:t>’:</a:t>
            </a:r>
          </a:p>
          <a:p>
            <a:r>
              <a:rPr lang="en-US" dirty="0">
                <a:hlinkClick r:id="rId2"/>
              </a:rPr>
              <a:t>https://open.overheid.nl/documenten/ronl-b7c66246578f15bf12026df2eeabe70c2f3c61d7/pdf</a:t>
            </a:r>
            <a:r>
              <a:rPr lang="en-US" dirty="0"/>
              <a:t> </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NL government – More information</a:t>
            </a:r>
          </a:p>
        </p:txBody>
      </p:sp>
      <p:sp>
        <p:nvSpPr>
          <p:cNvPr id="8" name="Rechthoek 7">
            <a:hlinkClick r:id="rId3" action="ppaction://hlinksldjump"/>
            <a:extLst>
              <a:ext uri="{FF2B5EF4-FFF2-40B4-BE49-F238E27FC236}">
                <a16:creationId xmlns:a16="http://schemas.microsoft.com/office/drawing/2014/main" id="{0B085290-D4C7-D585-A28D-471655A80F78}"/>
              </a:ext>
            </a:extLst>
          </p:cNvPr>
          <p:cNvSpPr/>
          <p:nvPr/>
        </p:nvSpPr>
        <p:spPr>
          <a:xfrm>
            <a:off x="381000" y="164862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4" action="ppaction://hlinksldjump"/>
            <a:extLst>
              <a:ext uri="{FF2B5EF4-FFF2-40B4-BE49-F238E27FC236}">
                <a16:creationId xmlns:a16="http://schemas.microsoft.com/office/drawing/2014/main" id="{D5FFB55B-DA2F-B949-6388-D1C0562B646D}"/>
              </a:ext>
            </a:extLst>
          </p:cNvPr>
          <p:cNvSpPr/>
          <p:nvPr/>
        </p:nvSpPr>
        <p:spPr>
          <a:xfrm>
            <a:off x="381000" y="214141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5" action="ppaction://hlinksldjump"/>
            <a:extLst>
              <a:ext uri="{FF2B5EF4-FFF2-40B4-BE49-F238E27FC236}">
                <a16:creationId xmlns:a16="http://schemas.microsoft.com/office/drawing/2014/main" id="{6F467DFF-0443-3C00-9AD2-C765745A5381}"/>
              </a:ext>
            </a:extLst>
          </p:cNvPr>
          <p:cNvSpPr/>
          <p:nvPr/>
        </p:nvSpPr>
        <p:spPr>
          <a:xfrm>
            <a:off x="381000" y="3988800"/>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6" action="ppaction://hlinksldjump"/>
            <a:extLst>
              <a:ext uri="{FF2B5EF4-FFF2-40B4-BE49-F238E27FC236}">
                <a16:creationId xmlns:a16="http://schemas.microsoft.com/office/drawing/2014/main" id="{CC9E1DE8-5BF4-0DFF-196C-560A8F0905D0}"/>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8">
            <a:hlinkClick r:id="rId7" action="ppaction://hlinksldjump"/>
            <a:extLst>
              <a:ext uri="{FF2B5EF4-FFF2-40B4-BE49-F238E27FC236}">
                <a16:creationId xmlns:a16="http://schemas.microsoft.com/office/drawing/2014/main" id="{9F3AF542-8EAF-5F6E-7673-CF37ED218E31}"/>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18" name="Rechthoek 6">
            <a:hlinkClick r:id="rId8" action="ppaction://hlinksldjump"/>
            <a:extLst>
              <a:ext uri="{FF2B5EF4-FFF2-40B4-BE49-F238E27FC236}">
                <a16:creationId xmlns:a16="http://schemas.microsoft.com/office/drawing/2014/main" id="{3E806175-F4F4-C859-DA50-746D085F7CDC}"/>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7" name="TextBox 6">
            <a:hlinkClick r:id="" action="ppaction://hlinkshowjump?jump=lastslideviewed"/>
            <a:extLst>
              <a:ext uri="{FF2B5EF4-FFF2-40B4-BE49-F238E27FC236}">
                <a16:creationId xmlns:a16="http://schemas.microsoft.com/office/drawing/2014/main" id="{45014F81-B4BC-6EBB-1E05-C1BAA59A7A19}"/>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23" name="Vrije vorm: vorm 26">
            <a:hlinkClick r:id="rId9" action="ppaction://hlinksldjump"/>
            <a:extLst>
              <a:ext uri="{FF2B5EF4-FFF2-40B4-BE49-F238E27FC236}">
                <a16:creationId xmlns:a16="http://schemas.microsoft.com/office/drawing/2014/main" id="{7F3DA827-4325-4C4C-4686-53278C8FF364}"/>
              </a:ext>
            </a:extLst>
          </p:cNvPr>
          <p:cNvSpPr/>
          <p:nvPr/>
        </p:nvSpPr>
        <p:spPr>
          <a:xfrm>
            <a:off x="2574390" y="245102"/>
            <a:ext cx="1108005"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EU regulation</a:t>
            </a:r>
          </a:p>
        </p:txBody>
      </p:sp>
      <p:sp>
        <p:nvSpPr>
          <p:cNvPr id="24" name="Vrije vorm: vorm 27">
            <a:hlinkClick r:id="rId10" action="ppaction://hlinksldjump"/>
            <a:extLst>
              <a:ext uri="{FF2B5EF4-FFF2-40B4-BE49-F238E27FC236}">
                <a16:creationId xmlns:a16="http://schemas.microsoft.com/office/drawing/2014/main" id="{F12BA2B0-BC0B-1769-F5F9-F28DE91E812A}"/>
              </a:ext>
            </a:extLst>
          </p:cNvPr>
          <p:cNvSpPr/>
          <p:nvPr/>
        </p:nvSpPr>
        <p:spPr>
          <a:xfrm>
            <a:off x="3732066" y="245102"/>
            <a:ext cx="867391"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SDG 12.3</a:t>
            </a:r>
          </a:p>
        </p:txBody>
      </p:sp>
      <p:sp>
        <p:nvSpPr>
          <p:cNvPr id="26" name="Vrije vorm: vorm 28">
            <a:hlinkClick r:id="rId11" action="ppaction://hlinksldjump"/>
            <a:extLst>
              <a:ext uri="{FF2B5EF4-FFF2-40B4-BE49-F238E27FC236}">
                <a16:creationId xmlns:a16="http://schemas.microsoft.com/office/drawing/2014/main" id="{8772C0C0-8B5A-4FCC-9530-E0AF3605AA77}"/>
              </a:ext>
            </a:extLst>
          </p:cNvPr>
          <p:cNvSpPr/>
          <p:nvPr/>
        </p:nvSpPr>
        <p:spPr>
          <a:xfrm>
            <a:off x="4649128" y="245102"/>
            <a:ext cx="1204202"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NL government</a:t>
            </a:r>
          </a:p>
        </p:txBody>
      </p:sp>
      <p:sp>
        <p:nvSpPr>
          <p:cNvPr id="28" name="Vrije vorm: vorm 24">
            <a:hlinkClick r:id="rId12" action="ppaction://hlinksldjump"/>
            <a:extLst>
              <a:ext uri="{FF2B5EF4-FFF2-40B4-BE49-F238E27FC236}">
                <a16:creationId xmlns:a16="http://schemas.microsoft.com/office/drawing/2014/main" id="{D59F874B-8F0A-C952-6396-DDEA50904B85}"/>
              </a:ext>
            </a:extLst>
          </p:cNvPr>
          <p:cNvSpPr/>
          <p:nvPr/>
        </p:nvSpPr>
        <p:spPr>
          <a:xfrm>
            <a:off x="3492152" y="561600"/>
            <a:ext cx="1363549"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Quantification unit</a:t>
            </a:r>
          </a:p>
        </p:txBody>
      </p:sp>
      <p:sp>
        <p:nvSpPr>
          <p:cNvPr id="29" name="Vrije vorm: vorm 26">
            <a:hlinkClick r:id="rId13" action="ppaction://hlinksldjump"/>
            <a:extLst>
              <a:ext uri="{FF2B5EF4-FFF2-40B4-BE49-F238E27FC236}">
                <a16:creationId xmlns:a16="http://schemas.microsoft.com/office/drawing/2014/main" id="{956F0C9D-CB50-B468-4284-700D7DD96D39}"/>
              </a:ext>
            </a:extLst>
          </p:cNvPr>
          <p:cNvSpPr/>
          <p:nvPr/>
        </p:nvSpPr>
        <p:spPr>
          <a:xfrm>
            <a:off x="4904187" y="561600"/>
            <a:ext cx="975845"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Definition FLW</a:t>
            </a:r>
          </a:p>
        </p:txBody>
      </p:sp>
      <p:sp>
        <p:nvSpPr>
          <p:cNvPr id="30" name="Vrije vorm: vorm 27">
            <a:hlinkClick r:id="rId14" action="ppaction://hlinksldjump"/>
            <a:extLst>
              <a:ext uri="{FF2B5EF4-FFF2-40B4-BE49-F238E27FC236}">
                <a16:creationId xmlns:a16="http://schemas.microsoft.com/office/drawing/2014/main" id="{DC0F1C8B-E64A-E40C-BA4A-27EB54010CB2}"/>
              </a:ext>
            </a:extLst>
          </p:cNvPr>
          <p:cNvSpPr/>
          <p:nvPr/>
        </p:nvSpPr>
        <p:spPr>
          <a:xfrm>
            <a:off x="5928518" y="561600"/>
            <a:ext cx="78019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Indicators</a:t>
            </a:r>
          </a:p>
        </p:txBody>
      </p:sp>
      <p:sp>
        <p:nvSpPr>
          <p:cNvPr id="31" name="Vrije vorm: vorm 34">
            <a:hlinkClick r:id="rId11" action="ppaction://hlinksldjump"/>
            <a:extLst>
              <a:ext uri="{FF2B5EF4-FFF2-40B4-BE49-F238E27FC236}">
                <a16:creationId xmlns:a16="http://schemas.microsoft.com/office/drawing/2014/main" id="{402CAB7E-48C0-E624-2159-679505E0B8B7}"/>
              </a:ext>
            </a:extLst>
          </p:cNvPr>
          <p:cNvSpPr/>
          <p:nvPr/>
        </p:nvSpPr>
        <p:spPr>
          <a:xfrm>
            <a:off x="2574390" y="561600"/>
            <a:ext cx="86927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Focus</a:t>
            </a:r>
          </a:p>
        </p:txBody>
      </p:sp>
      <p:sp>
        <p:nvSpPr>
          <p:cNvPr id="32" name="Vrije vorm: vorm 26">
            <a:hlinkClick r:id="rId15" action="ppaction://hlinksldjump"/>
            <a:extLst>
              <a:ext uri="{FF2B5EF4-FFF2-40B4-BE49-F238E27FC236}">
                <a16:creationId xmlns:a16="http://schemas.microsoft.com/office/drawing/2014/main" id="{FF3BF6BE-F25E-1246-FD4E-7F529600F47F}"/>
              </a:ext>
            </a:extLst>
          </p:cNvPr>
          <p:cNvSpPr/>
          <p:nvPr/>
        </p:nvSpPr>
        <p:spPr>
          <a:xfrm>
            <a:off x="6757200" y="561600"/>
            <a:ext cx="1169817"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More information</a:t>
            </a:r>
          </a:p>
        </p:txBody>
      </p:sp>
      <p:sp>
        <p:nvSpPr>
          <p:cNvPr id="4" name="Vrije vorm: vorm 16">
            <a:hlinkClick r:id="rId16" action="ppaction://hlinksldjump"/>
            <a:extLst>
              <a:ext uri="{FF2B5EF4-FFF2-40B4-BE49-F238E27FC236}">
                <a16:creationId xmlns:a16="http://schemas.microsoft.com/office/drawing/2014/main" id="{E8ABE23E-D9D5-9584-D4EC-1EA26E60C1D0}"/>
              </a:ext>
            </a:extLst>
          </p:cNvPr>
          <p:cNvSpPr/>
          <p:nvPr/>
        </p:nvSpPr>
        <p:spPr>
          <a:xfrm>
            <a:off x="5903001" y="245102"/>
            <a:ext cx="100800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Own goal(s)</a:t>
            </a:r>
          </a:p>
        </p:txBody>
      </p:sp>
      <p:sp>
        <p:nvSpPr>
          <p:cNvPr id="16" name="Arrow: Right 15">
            <a:hlinkClick r:id="rId17" action="ppaction://hlinksldjump"/>
            <a:extLst>
              <a:ext uri="{FF2B5EF4-FFF2-40B4-BE49-F238E27FC236}">
                <a16:creationId xmlns:a16="http://schemas.microsoft.com/office/drawing/2014/main" id="{DB833171-6AC7-11EC-4EBA-13A9EB82C35F}"/>
              </a:ext>
            </a:extLst>
          </p:cNvPr>
          <p:cNvSpPr/>
          <p:nvPr/>
        </p:nvSpPr>
        <p:spPr>
          <a:xfrm>
            <a:off x="7362613" y="4647600"/>
            <a:ext cx="602827" cy="36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0341C027-E469-BD8F-9426-6BA790F9132F}"/>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17" name="TextBox 16">
            <a:hlinkClick r:id="rId18" action="ppaction://hlinksldjump"/>
            <a:extLst>
              <a:ext uri="{FF2B5EF4-FFF2-40B4-BE49-F238E27FC236}">
                <a16:creationId xmlns:a16="http://schemas.microsoft.com/office/drawing/2014/main" id="{37E3089B-729A-07D9-6A73-BAB390D9737A}"/>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8"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8F19FC2A-C433-6BB6-C903-B94707D022D3}"/>
              </a:ext>
            </a:extLst>
          </p:cNvPr>
          <p:cNvSpPr>
            <a:spLocks noGrp="1"/>
          </p:cNvSpPr>
          <p:nvPr>
            <p:ph type="sldNum" sz="quarter" idx="11"/>
          </p:nvPr>
        </p:nvSpPr>
        <p:spPr/>
        <p:txBody>
          <a:bodyPr/>
          <a:lstStyle/>
          <a:p>
            <a:fld id="{F25965E0-7062-474C-8671-DB3A3CE669B0}" type="slidenum">
              <a:rPr lang="nl-NL" smtClean="0"/>
              <a:pPr/>
              <a:t>39</a:t>
            </a:fld>
            <a:endParaRPr lang="nl-NL" dirty="0"/>
          </a:p>
        </p:txBody>
      </p:sp>
    </p:spTree>
    <p:extLst>
      <p:ext uri="{BB962C8B-B14F-4D97-AF65-F5344CB8AC3E}">
        <p14:creationId xmlns:p14="http://schemas.microsoft.com/office/powerpoint/2010/main" val="3721403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2707274" y="1459473"/>
            <a:ext cx="5855993" cy="2471305"/>
          </a:xfrm>
        </p:spPr>
        <p:txBody>
          <a:bodyPr/>
          <a:lstStyle/>
          <a:p>
            <a:r>
              <a:rPr lang="en-GB" dirty="0"/>
              <a:t>Step 1: Define goals</a:t>
            </a:r>
          </a:p>
          <a:p>
            <a:r>
              <a:rPr lang="en-GB" dirty="0"/>
              <a:t>Step 2: Make the goal(s) SMART</a:t>
            </a:r>
          </a:p>
          <a:p>
            <a:r>
              <a:rPr lang="en-GB" dirty="0"/>
              <a:t>Step 3: What type of information do I need? </a:t>
            </a:r>
          </a:p>
          <a:p>
            <a:r>
              <a:rPr lang="en-GB" dirty="0"/>
              <a:t>Step 4: Select quantification method</a:t>
            </a:r>
          </a:p>
          <a:p>
            <a:r>
              <a:rPr lang="en-GB" dirty="0"/>
              <a:t>Step 5: Remarks on data analysis</a:t>
            </a:r>
          </a:p>
          <a:p>
            <a:r>
              <a:rPr lang="en-GB" dirty="0"/>
              <a:t>Background: Reference list</a:t>
            </a:r>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What steps to take?</a:t>
            </a:r>
            <a:endParaRPr lang="nl-NL" dirty="0"/>
          </a:p>
        </p:txBody>
      </p:sp>
      <p:sp>
        <p:nvSpPr>
          <p:cNvPr id="18" name="Pijl: vijfhoek 17">
            <a:hlinkClick r:id="rId2" action="ppaction://hlinksldjump"/>
            <a:extLst>
              <a:ext uri="{FF2B5EF4-FFF2-40B4-BE49-F238E27FC236}">
                <a16:creationId xmlns:a16="http://schemas.microsoft.com/office/drawing/2014/main" id="{A417AC1A-9C78-EC45-80CF-14E945AF79CD}"/>
              </a:ext>
            </a:extLst>
          </p:cNvPr>
          <p:cNvSpPr/>
          <p:nvPr/>
        </p:nvSpPr>
        <p:spPr>
          <a:xfrm>
            <a:off x="381000" y="169200"/>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ea typeface="+mn-ea"/>
                <a:cs typeface="+mn-cs"/>
              </a:rPr>
              <a:t>Step 1: </a:t>
            </a:r>
            <a:br>
              <a:rPr kumimoji="0" lang="nl-NL" sz="850" b="0" i="0" u="none" strike="noStrike" kern="1200" cap="none" spc="0" normalizeH="0" baseline="0" noProof="0" dirty="0">
                <a:ln>
                  <a:noFill/>
                </a:ln>
                <a:solidFill>
                  <a:srgbClr val="FFFFFF"/>
                </a:solidFill>
                <a:effectLst/>
                <a:uLnTx/>
                <a:uFillTx/>
                <a:ea typeface="+mn-ea"/>
                <a:cs typeface="+mn-cs"/>
              </a:rPr>
            </a:br>
            <a:r>
              <a:rPr kumimoji="0" lang="nl-NL" sz="850" b="1" i="0" u="none" strike="noStrike" kern="1200" cap="none" spc="0" normalizeH="0" baseline="0" noProof="0" dirty="0" err="1">
                <a:ln>
                  <a:noFill/>
                </a:ln>
                <a:solidFill>
                  <a:srgbClr val="FFFFFF"/>
                </a:solidFill>
                <a:effectLst/>
                <a:uLnTx/>
                <a:uFillTx/>
                <a:ea typeface="+mn-ea"/>
                <a:cs typeface="+mn-cs"/>
              </a:rPr>
              <a:t>Define</a:t>
            </a:r>
            <a:r>
              <a:rPr kumimoji="0" lang="nl-NL" sz="850" b="1" i="0" u="none" strike="noStrike" kern="1200" cap="none" spc="0" normalizeH="0" baseline="0" noProof="0" dirty="0">
                <a:ln>
                  <a:noFill/>
                </a:ln>
                <a:solidFill>
                  <a:srgbClr val="FFFFFF"/>
                </a:solidFill>
                <a:effectLst/>
                <a:uLnTx/>
                <a:uFillTx/>
                <a:ea typeface="+mn-ea"/>
                <a:cs typeface="+mn-cs"/>
              </a:rPr>
              <a:t> goals</a:t>
            </a:r>
          </a:p>
        </p:txBody>
      </p:sp>
      <p:sp>
        <p:nvSpPr>
          <p:cNvPr id="19" name="Pijl: vijfhoek 18">
            <a:hlinkClick r:id="rId3" action="ppaction://hlinksldjump"/>
            <a:extLst>
              <a:ext uri="{FF2B5EF4-FFF2-40B4-BE49-F238E27FC236}">
                <a16:creationId xmlns:a16="http://schemas.microsoft.com/office/drawing/2014/main" id="{6B051A3D-CB41-230C-1AE7-4912F41F7AC8}"/>
              </a:ext>
            </a:extLst>
          </p:cNvPr>
          <p:cNvSpPr/>
          <p:nvPr/>
        </p:nvSpPr>
        <p:spPr>
          <a:xfrm>
            <a:off x="381000" y="663049"/>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ea typeface="+mn-ea"/>
                <a:cs typeface="+mn-cs"/>
              </a:rPr>
              <a:t>Step 2: </a:t>
            </a:r>
            <a:br>
              <a:rPr kumimoji="0" lang="nl-NL" sz="850" b="0" i="0" u="none" strike="noStrike" kern="1200" cap="none" spc="0" normalizeH="0" baseline="0" noProof="0" dirty="0">
                <a:ln>
                  <a:noFill/>
                </a:ln>
                <a:solidFill>
                  <a:srgbClr val="FFFFFF"/>
                </a:solidFill>
                <a:effectLst/>
                <a:uLnTx/>
                <a:uFillTx/>
                <a:ea typeface="+mn-ea"/>
                <a:cs typeface="+mn-cs"/>
              </a:rPr>
            </a:br>
            <a:r>
              <a:rPr kumimoji="0" lang="nl-NL" sz="850" b="1" i="0" u="none" strike="noStrike" kern="1200" cap="none" spc="0" normalizeH="0" baseline="0" noProof="0" dirty="0">
                <a:ln>
                  <a:noFill/>
                </a:ln>
                <a:solidFill>
                  <a:srgbClr val="FFFFFF"/>
                </a:solidFill>
                <a:effectLst/>
                <a:uLnTx/>
                <a:uFillTx/>
                <a:ea typeface="+mn-ea"/>
                <a:cs typeface="+mn-cs"/>
              </a:rPr>
              <a:t>Make </a:t>
            </a:r>
            <a:r>
              <a:rPr kumimoji="0" lang="nl-NL" sz="850" b="1" i="0" u="none" strike="noStrike" kern="1200" cap="none" spc="0" normalizeH="0" baseline="0" noProof="0" dirty="0" err="1">
                <a:ln>
                  <a:noFill/>
                </a:ln>
                <a:solidFill>
                  <a:srgbClr val="FFFFFF"/>
                </a:solidFill>
                <a:effectLst/>
                <a:uLnTx/>
                <a:uFillTx/>
                <a:ea typeface="+mn-ea"/>
                <a:cs typeface="+mn-cs"/>
              </a:rPr>
              <a:t>the</a:t>
            </a:r>
            <a:r>
              <a:rPr kumimoji="0" lang="nl-NL" sz="850" b="1" i="0" u="none" strike="noStrike" kern="1200" cap="none" spc="0" normalizeH="0" baseline="0" noProof="0" dirty="0">
                <a:ln>
                  <a:noFill/>
                </a:ln>
                <a:solidFill>
                  <a:srgbClr val="FFFFFF"/>
                </a:solidFill>
                <a:effectLst/>
                <a:uLnTx/>
                <a:uFillTx/>
                <a:ea typeface="+mn-ea"/>
                <a:cs typeface="+mn-cs"/>
              </a:rPr>
              <a:t> goal(s) SMART</a:t>
            </a:r>
            <a:endParaRPr kumimoji="0" lang="en-US" sz="850" b="1" i="0" u="none" strike="noStrike" kern="1200" cap="none" spc="0" normalizeH="0" baseline="0" noProof="0" dirty="0">
              <a:ln>
                <a:noFill/>
              </a:ln>
              <a:solidFill>
                <a:srgbClr val="FFFFFF"/>
              </a:solidFill>
              <a:effectLst/>
              <a:uLnTx/>
              <a:uFillTx/>
              <a:ea typeface="+mn-ea"/>
              <a:cs typeface="+mn-cs"/>
            </a:endParaRPr>
          </a:p>
        </p:txBody>
      </p:sp>
      <p:sp>
        <p:nvSpPr>
          <p:cNvPr id="20" name="Pijl: vijfhoek 19">
            <a:hlinkClick r:id="rId4" action="ppaction://hlinksldjump"/>
            <a:extLst>
              <a:ext uri="{FF2B5EF4-FFF2-40B4-BE49-F238E27FC236}">
                <a16:creationId xmlns:a16="http://schemas.microsoft.com/office/drawing/2014/main" id="{F95B34C3-E604-1365-7587-04B8F1D07B26}"/>
              </a:ext>
            </a:extLst>
          </p:cNvPr>
          <p:cNvSpPr/>
          <p:nvPr/>
        </p:nvSpPr>
        <p:spPr>
          <a:xfrm>
            <a:off x="381000" y="1155839"/>
            <a:ext cx="2044148" cy="36576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ea typeface="+mn-ea"/>
                <a:cs typeface="+mn-cs"/>
              </a:rPr>
              <a:t>Step 3: </a:t>
            </a:r>
            <a:br>
              <a:rPr kumimoji="0" lang="nl-NL" sz="850" b="0" i="0" u="none" strike="noStrike" kern="1200" cap="none" spc="0" normalizeH="0" baseline="0" noProof="0" dirty="0">
                <a:ln>
                  <a:noFill/>
                </a:ln>
                <a:solidFill>
                  <a:srgbClr val="FFFFFF"/>
                </a:solidFill>
                <a:effectLst/>
                <a:uLnTx/>
                <a:uFillTx/>
                <a:ea typeface="+mn-ea"/>
                <a:cs typeface="+mn-cs"/>
              </a:rPr>
            </a:br>
            <a:r>
              <a:rPr kumimoji="0" lang="nl-NL" sz="850" b="1" i="0" u="none" strike="noStrike" kern="1200" cap="none" spc="0" normalizeH="0" baseline="0" noProof="0" dirty="0">
                <a:ln>
                  <a:noFill/>
                </a:ln>
                <a:solidFill>
                  <a:srgbClr val="FFFFFF"/>
                </a:solidFill>
                <a:effectLst/>
                <a:uLnTx/>
                <a:uFillTx/>
                <a:ea typeface="+mn-ea"/>
                <a:cs typeface="+mn-cs"/>
              </a:rPr>
              <a:t>Type of information </a:t>
            </a:r>
            <a:r>
              <a:rPr kumimoji="0" lang="nl-NL" sz="850" b="1" i="0" u="none" strike="noStrike" kern="1200" cap="none" spc="0" normalizeH="0" baseline="0" noProof="0" dirty="0" err="1">
                <a:ln>
                  <a:noFill/>
                </a:ln>
                <a:solidFill>
                  <a:srgbClr val="FFFFFF"/>
                </a:solidFill>
                <a:effectLst/>
                <a:uLnTx/>
                <a:uFillTx/>
                <a:ea typeface="+mn-ea"/>
                <a:cs typeface="+mn-cs"/>
              </a:rPr>
              <a:t>needed</a:t>
            </a:r>
            <a:endParaRPr kumimoji="0" lang="en-US" sz="850" b="1" i="0" u="none" strike="noStrike" kern="1200" cap="none" spc="0" normalizeH="0" baseline="0" noProof="0" dirty="0">
              <a:ln>
                <a:noFill/>
              </a:ln>
              <a:solidFill>
                <a:srgbClr val="FFFFFF"/>
              </a:solidFill>
              <a:effectLst/>
              <a:uLnTx/>
              <a:uFillTx/>
              <a:ea typeface="+mn-ea"/>
              <a:cs typeface="+mn-cs"/>
            </a:endParaRPr>
          </a:p>
        </p:txBody>
      </p:sp>
      <p:sp>
        <p:nvSpPr>
          <p:cNvPr id="21" name="Pijl: vijfhoek 20">
            <a:hlinkClick r:id="rId5" action="ppaction://hlinksldjump"/>
            <a:extLst>
              <a:ext uri="{FF2B5EF4-FFF2-40B4-BE49-F238E27FC236}">
                <a16:creationId xmlns:a16="http://schemas.microsoft.com/office/drawing/2014/main" id="{747E82E5-A215-51DC-DF89-C4E9C815F7CB}"/>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ea typeface="+mn-ea"/>
                <a:cs typeface="+mn-cs"/>
              </a:rPr>
              <a:t>Step 4: </a:t>
            </a:r>
            <a:br>
              <a:rPr kumimoji="0" lang="nl-NL" sz="850" b="0" i="0" u="none" strike="noStrike" kern="1200" cap="none" spc="0" normalizeH="0" baseline="0" noProof="0" dirty="0">
                <a:ln>
                  <a:noFill/>
                </a:ln>
                <a:solidFill>
                  <a:srgbClr val="FFFFFF"/>
                </a:solidFill>
                <a:effectLst/>
                <a:uLnTx/>
                <a:uFillTx/>
                <a:ea typeface="+mn-ea"/>
                <a:cs typeface="+mn-cs"/>
              </a:rPr>
            </a:br>
            <a:r>
              <a:rPr kumimoji="0" lang="en-US" sz="850" b="1" i="0" u="none" strike="noStrike" kern="1200" cap="none" spc="0" normalizeH="0" baseline="0" noProof="0" dirty="0">
                <a:ln>
                  <a:noFill/>
                </a:ln>
                <a:solidFill>
                  <a:srgbClr val="FFFFFF"/>
                </a:solidFill>
                <a:effectLst/>
                <a:uLnTx/>
                <a:uFillTx/>
                <a:ea typeface="+mn-ea"/>
                <a:cs typeface="+mn-cs"/>
              </a:rPr>
              <a:t>Select quantification method</a:t>
            </a:r>
          </a:p>
        </p:txBody>
      </p:sp>
      <p:sp>
        <p:nvSpPr>
          <p:cNvPr id="22" name="Pijl: vijfhoek 21">
            <a:hlinkClick r:id="rId6" action="ppaction://hlinksldjump"/>
            <a:extLst>
              <a:ext uri="{FF2B5EF4-FFF2-40B4-BE49-F238E27FC236}">
                <a16:creationId xmlns:a16="http://schemas.microsoft.com/office/drawing/2014/main" id="{3ABEA345-C699-AE92-6D19-F00468305ADC}"/>
              </a:ext>
            </a:extLst>
          </p:cNvPr>
          <p:cNvSpPr/>
          <p:nvPr/>
        </p:nvSpPr>
        <p:spPr>
          <a:xfrm>
            <a:off x="381000" y="2141419"/>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ea typeface="+mn-ea"/>
                <a:cs typeface="+mn-cs"/>
              </a:rPr>
              <a:t>Step 5: </a:t>
            </a:r>
            <a:br>
              <a:rPr kumimoji="0" lang="nl-NL" sz="850" b="0" i="0" u="none" strike="noStrike" kern="1200" cap="none" spc="0" normalizeH="0" baseline="0" noProof="0" dirty="0">
                <a:ln>
                  <a:noFill/>
                </a:ln>
                <a:solidFill>
                  <a:srgbClr val="FFFFFF"/>
                </a:solidFill>
                <a:effectLst/>
                <a:uLnTx/>
                <a:uFillTx/>
                <a:ea typeface="+mn-ea"/>
                <a:cs typeface="+mn-cs"/>
              </a:rPr>
            </a:br>
            <a:r>
              <a:rPr kumimoji="0" lang="en-US" sz="850" b="1" i="0" u="none" strike="noStrike" kern="1200" cap="none" spc="0" normalizeH="0" baseline="0" noProof="0" dirty="0">
                <a:ln>
                  <a:noFill/>
                </a:ln>
                <a:solidFill>
                  <a:srgbClr val="FFFFFF"/>
                </a:solidFill>
                <a:effectLst/>
                <a:uLnTx/>
                <a:uFillTx/>
                <a:ea typeface="+mn-ea"/>
                <a:cs typeface="+mn-cs"/>
              </a:rPr>
              <a:t>Remarks on data analysis</a:t>
            </a:r>
          </a:p>
        </p:txBody>
      </p:sp>
      <p:sp>
        <p:nvSpPr>
          <p:cNvPr id="26" name="Pijl: vijfhoek 25">
            <a:hlinkClick r:id="rId7" action="ppaction://hlinksldjump"/>
            <a:extLst>
              <a:ext uri="{FF2B5EF4-FFF2-40B4-BE49-F238E27FC236}">
                <a16:creationId xmlns:a16="http://schemas.microsoft.com/office/drawing/2014/main" id="{E141A9F4-78D0-5B73-EA67-8E7E3E786875}"/>
              </a:ext>
            </a:extLst>
          </p:cNvPr>
          <p:cNvSpPr/>
          <p:nvPr/>
        </p:nvSpPr>
        <p:spPr>
          <a:xfrm>
            <a:off x="381000" y="3987661"/>
            <a:ext cx="2044148" cy="36576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ea typeface="+mn-ea"/>
                <a:cs typeface="+mn-cs"/>
              </a:rPr>
              <a:t>Background: </a:t>
            </a:r>
            <a:br>
              <a:rPr kumimoji="0" lang="nl-NL" sz="850" b="0" i="0" u="none" strike="noStrike" kern="1200" cap="none" spc="0" normalizeH="0" baseline="0" noProof="0" dirty="0">
                <a:ln>
                  <a:noFill/>
                </a:ln>
                <a:solidFill>
                  <a:srgbClr val="FFFFFF"/>
                </a:solidFill>
                <a:effectLst/>
                <a:uLnTx/>
                <a:uFillTx/>
                <a:ea typeface="+mn-ea"/>
                <a:cs typeface="+mn-cs"/>
              </a:rPr>
            </a:br>
            <a:r>
              <a:rPr kumimoji="0" lang="en-US" sz="850" b="1" i="0" u="none" strike="noStrike" kern="1200" cap="none" spc="0" normalizeH="0" baseline="0" noProof="0" dirty="0">
                <a:ln>
                  <a:noFill/>
                </a:ln>
                <a:solidFill>
                  <a:srgbClr val="FFFFFF"/>
                </a:solidFill>
                <a:effectLst/>
                <a:uLnTx/>
                <a:uFillTx/>
                <a:ea typeface="+mn-ea"/>
                <a:cs typeface="+mn-cs"/>
              </a:rPr>
              <a:t>Reference list</a:t>
            </a:r>
          </a:p>
        </p:txBody>
      </p:sp>
      <p:sp>
        <p:nvSpPr>
          <p:cNvPr id="4" name="TextBox 3">
            <a:hlinkClick r:id="rId8" action="ppaction://hlinksldjump"/>
            <a:extLst>
              <a:ext uri="{FF2B5EF4-FFF2-40B4-BE49-F238E27FC236}">
                <a16:creationId xmlns:a16="http://schemas.microsoft.com/office/drawing/2014/main" id="{9A3C3DFE-EBC1-816C-7F2A-6E6E053D7879}"/>
              </a:ext>
            </a:extLst>
          </p:cNvPr>
          <p:cNvSpPr txBox="1"/>
          <p:nvPr/>
        </p:nvSpPr>
        <p:spPr>
          <a:xfrm>
            <a:off x="2127121" y="4677302"/>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8"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 name="Slide Number Placeholder 1">
            <a:extLst>
              <a:ext uri="{FF2B5EF4-FFF2-40B4-BE49-F238E27FC236}">
                <a16:creationId xmlns:a16="http://schemas.microsoft.com/office/drawing/2014/main" id="{F1DD21DF-00DA-F177-354F-95A688AAB0A6}"/>
              </a:ext>
            </a:extLst>
          </p:cNvPr>
          <p:cNvSpPr>
            <a:spLocks noGrp="1"/>
          </p:cNvSpPr>
          <p:nvPr>
            <p:ph type="sldNum" sz="quarter" idx="11"/>
          </p:nvPr>
        </p:nvSpPr>
        <p:spPr/>
        <p:txBody>
          <a:bodyPr/>
          <a:lstStyle/>
          <a:p>
            <a:fld id="{F25965E0-7062-474C-8671-DB3A3CE669B0}" type="slidenum">
              <a:rPr lang="nl-NL" smtClean="0"/>
              <a:pPr/>
              <a:t>4</a:t>
            </a:fld>
            <a:endParaRPr lang="nl-NL" dirty="0"/>
          </a:p>
        </p:txBody>
      </p:sp>
    </p:spTree>
    <p:extLst>
      <p:ext uri="{BB962C8B-B14F-4D97-AF65-F5344CB8AC3E}">
        <p14:creationId xmlns:p14="http://schemas.microsoft.com/office/powerpoint/2010/main" val="22746614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F7D4B759-060D-2D6B-E11F-2AA0BDDE211B}"/>
              </a:ext>
            </a:extLst>
          </p:cNvPr>
          <p:cNvSpPr>
            <a:spLocks noGrp="1"/>
          </p:cNvSpPr>
          <p:nvPr>
            <p:ph type="body" sz="quarter" idx="10"/>
          </p:nvPr>
        </p:nvSpPr>
        <p:spPr>
          <a:xfrm>
            <a:off x="2707274" y="1459473"/>
            <a:ext cx="5855993" cy="519891"/>
          </a:xfrm>
        </p:spPr>
        <p:txBody>
          <a:bodyPr/>
          <a:lstStyle/>
          <a:p>
            <a:r>
              <a:rPr lang="en-US" b="1" dirty="0">
                <a:solidFill>
                  <a:schemeClr val="accent2"/>
                </a:solidFill>
              </a:rPr>
              <a:t>Example:</a:t>
            </a:r>
            <a:r>
              <a:rPr lang="en-US" dirty="0"/>
              <a:t> farmer Janssen wants to quantify the food loss of his strawberries in the summer season of 2023</a:t>
            </a:r>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US" dirty="0"/>
              <a:t>Own goal(s) -  Focus</a:t>
            </a:r>
          </a:p>
        </p:txBody>
      </p:sp>
      <p:sp>
        <p:nvSpPr>
          <p:cNvPr id="7" name="Rechthoek 6">
            <a:hlinkClick r:id="rId2" action="ppaction://hlinksldjump"/>
            <a:extLst>
              <a:ext uri="{FF2B5EF4-FFF2-40B4-BE49-F238E27FC236}">
                <a16:creationId xmlns:a16="http://schemas.microsoft.com/office/drawing/2014/main" id="{BC251ECF-4161-AEEF-3BBB-A31654876A72}"/>
              </a:ext>
            </a:extLst>
          </p:cNvPr>
          <p:cNvSpPr/>
          <p:nvPr/>
        </p:nvSpPr>
        <p:spPr>
          <a:xfrm>
            <a:off x="381000" y="115583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8" name="Rechthoek 7">
            <a:hlinkClick r:id="rId3" action="ppaction://hlinksldjump"/>
            <a:extLst>
              <a:ext uri="{FF2B5EF4-FFF2-40B4-BE49-F238E27FC236}">
                <a16:creationId xmlns:a16="http://schemas.microsoft.com/office/drawing/2014/main" id="{01C7EB31-B981-E465-EF88-FEBE28418E24}"/>
              </a:ext>
            </a:extLst>
          </p:cNvPr>
          <p:cNvSpPr/>
          <p:nvPr/>
        </p:nvSpPr>
        <p:spPr>
          <a:xfrm>
            <a:off x="381000" y="164862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4" action="ppaction://hlinksldjump"/>
            <a:extLst>
              <a:ext uri="{FF2B5EF4-FFF2-40B4-BE49-F238E27FC236}">
                <a16:creationId xmlns:a16="http://schemas.microsoft.com/office/drawing/2014/main" id="{06C043D2-AF20-9080-C5CF-5AF23FF7FF7B}"/>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5" action="ppaction://hlinksldjump"/>
            <a:extLst>
              <a:ext uri="{FF2B5EF4-FFF2-40B4-BE49-F238E27FC236}">
                <a16:creationId xmlns:a16="http://schemas.microsoft.com/office/drawing/2014/main" id="{6EA2DAB3-D62F-33BA-6BEB-A84E7B4A7DBD}"/>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2" name="Pijl: vijfhoek 18">
            <a:hlinkClick r:id="rId6" action="ppaction://hlinksldjump"/>
            <a:extLst>
              <a:ext uri="{FF2B5EF4-FFF2-40B4-BE49-F238E27FC236}">
                <a16:creationId xmlns:a16="http://schemas.microsoft.com/office/drawing/2014/main" id="{77DF2067-2696-FA24-F6F3-620C53274016}"/>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5" name="Rechthoek 6">
            <a:hlinkClick r:id="rId7" action="ppaction://hlinksldjump"/>
            <a:extLst>
              <a:ext uri="{FF2B5EF4-FFF2-40B4-BE49-F238E27FC236}">
                <a16:creationId xmlns:a16="http://schemas.microsoft.com/office/drawing/2014/main" id="{31F648A3-99E4-5B76-2D74-E38A92EB1BFD}"/>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20" name="TextBox 19">
            <a:extLst>
              <a:ext uri="{FF2B5EF4-FFF2-40B4-BE49-F238E27FC236}">
                <a16:creationId xmlns:a16="http://schemas.microsoft.com/office/drawing/2014/main" id="{676981A8-E84B-6A43-BE11-355B2E9AF917}"/>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22" name="TextBox 21">
            <a:hlinkClick r:id="" action="ppaction://hlinkshowjump?jump=lastslideviewed"/>
            <a:extLst>
              <a:ext uri="{FF2B5EF4-FFF2-40B4-BE49-F238E27FC236}">
                <a16:creationId xmlns:a16="http://schemas.microsoft.com/office/drawing/2014/main" id="{EDC62F57-4F5C-3711-38B2-CE2339679703}"/>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14" name="Vrije vorm: vorm 26">
            <a:hlinkClick r:id="rId8" action="ppaction://hlinksldjump"/>
            <a:extLst>
              <a:ext uri="{FF2B5EF4-FFF2-40B4-BE49-F238E27FC236}">
                <a16:creationId xmlns:a16="http://schemas.microsoft.com/office/drawing/2014/main" id="{DCF89047-D1BB-4DD4-EF4A-0F768BA18FC4}"/>
              </a:ext>
            </a:extLst>
          </p:cNvPr>
          <p:cNvSpPr/>
          <p:nvPr/>
        </p:nvSpPr>
        <p:spPr>
          <a:xfrm>
            <a:off x="2574390" y="245102"/>
            <a:ext cx="1108005"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EU regulation</a:t>
            </a:r>
          </a:p>
        </p:txBody>
      </p:sp>
      <p:sp>
        <p:nvSpPr>
          <p:cNvPr id="15" name="Vrije vorm: vorm 27">
            <a:hlinkClick r:id="rId9" action="ppaction://hlinksldjump"/>
            <a:extLst>
              <a:ext uri="{FF2B5EF4-FFF2-40B4-BE49-F238E27FC236}">
                <a16:creationId xmlns:a16="http://schemas.microsoft.com/office/drawing/2014/main" id="{E9961F7B-6BCE-2966-E2EB-690B663EA784}"/>
              </a:ext>
            </a:extLst>
          </p:cNvPr>
          <p:cNvSpPr/>
          <p:nvPr/>
        </p:nvSpPr>
        <p:spPr>
          <a:xfrm>
            <a:off x="3732066" y="245102"/>
            <a:ext cx="867391"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SDG 12.3</a:t>
            </a:r>
          </a:p>
        </p:txBody>
      </p:sp>
      <p:sp>
        <p:nvSpPr>
          <p:cNvPr id="21" name="Vrije vorm: vorm 28">
            <a:hlinkClick r:id="rId10" action="ppaction://hlinksldjump"/>
            <a:extLst>
              <a:ext uri="{FF2B5EF4-FFF2-40B4-BE49-F238E27FC236}">
                <a16:creationId xmlns:a16="http://schemas.microsoft.com/office/drawing/2014/main" id="{BCEFE2BD-5709-3B44-5234-75AC19E01EB5}"/>
              </a:ext>
            </a:extLst>
          </p:cNvPr>
          <p:cNvSpPr/>
          <p:nvPr/>
        </p:nvSpPr>
        <p:spPr>
          <a:xfrm>
            <a:off x="4649128" y="245102"/>
            <a:ext cx="1204202"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NL government</a:t>
            </a:r>
          </a:p>
        </p:txBody>
      </p:sp>
      <p:sp>
        <p:nvSpPr>
          <p:cNvPr id="24" name="Vrije vorm: vorm 24">
            <a:hlinkClick r:id="rId11" action="ppaction://hlinksldjump"/>
            <a:extLst>
              <a:ext uri="{FF2B5EF4-FFF2-40B4-BE49-F238E27FC236}">
                <a16:creationId xmlns:a16="http://schemas.microsoft.com/office/drawing/2014/main" id="{661C2148-BA8C-78FA-C972-49A04CF27AB8}"/>
              </a:ext>
            </a:extLst>
          </p:cNvPr>
          <p:cNvSpPr/>
          <p:nvPr/>
        </p:nvSpPr>
        <p:spPr>
          <a:xfrm>
            <a:off x="3492379" y="561600"/>
            <a:ext cx="1363549"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Quantification unit</a:t>
            </a:r>
          </a:p>
        </p:txBody>
      </p:sp>
      <p:sp>
        <p:nvSpPr>
          <p:cNvPr id="25" name="Vrije vorm: vorm 26">
            <a:hlinkClick r:id="rId12" action="ppaction://hlinksldjump"/>
            <a:extLst>
              <a:ext uri="{FF2B5EF4-FFF2-40B4-BE49-F238E27FC236}">
                <a16:creationId xmlns:a16="http://schemas.microsoft.com/office/drawing/2014/main" id="{0D1215DF-67E2-47CD-0320-B5E707BF28B1}"/>
              </a:ext>
            </a:extLst>
          </p:cNvPr>
          <p:cNvSpPr/>
          <p:nvPr/>
        </p:nvSpPr>
        <p:spPr>
          <a:xfrm>
            <a:off x="4904641" y="561600"/>
            <a:ext cx="975845"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Definition FLW</a:t>
            </a:r>
          </a:p>
        </p:txBody>
      </p:sp>
      <p:sp>
        <p:nvSpPr>
          <p:cNvPr id="26" name="Vrije vorm: vorm 27">
            <a:hlinkClick r:id="rId13" action="ppaction://hlinksldjump"/>
            <a:extLst>
              <a:ext uri="{FF2B5EF4-FFF2-40B4-BE49-F238E27FC236}">
                <a16:creationId xmlns:a16="http://schemas.microsoft.com/office/drawing/2014/main" id="{0A0FB5FB-AA0D-FDFB-D2F3-9B3C0DADD9F6}"/>
              </a:ext>
            </a:extLst>
          </p:cNvPr>
          <p:cNvSpPr/>
          <p:nvPr/>
        </p:nvSpPr>
        <p:spPr>
          <a:xfrm>
            <a:off x="5929200" y="561600"/>
            <a:ext cx="78019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Indicators</a:t>
            </a:r>
          </a:p>
        </p:txBody>
      </p:sp>
      <p:sp>
        <p:nvSpPr>
          <p:cNvPr id="27" name="Vrije vorm: vorm 34">
            <a:hlinkClick r:id="rId14" action="ppaction://hlinksldjump"/>
            <a:extLst>
              <a:ext uri="{FF2B5EF4-FFF2-40B4-BE49-F238E27FC236}">
                <a16:creationId xmlns:a16="http://schemas.microsoft.com/office/drawing/2014/main" id="{84247475-9C3D-8FF9-9E72-E6E9B86DE851}"/>
              </a:ext>
            </a:extLst>
          </p:cNvPr>
          <p:cNvSpPr/>
          <p:nvPr/>
        </p:nvSpPr>
        <p:spPr>
          <a:xfrm>
            <a:off x="2574390" y="561600"/>
            <a:ext cx="86927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Focus</a:t>
            </a:r>
          </a:p>
        </p:txBody>
      </p:sp>
      <p:sp>
        <p:nvSpPr>
          <p:cNvPr id="29" name="Vrije vorm: vorm 16">
            <a:hlinkClick r:id="rId14" action="ppaction://hlinksldjump"/>
            <a:extLst>
              <a:ext uri="{FF2B5EF4-FFF2-40B4-BE49-F238E27FC236}">
                <a16:creationId xmlns:a16="http://schemas.microsoft.com/office/drawing/2014/main" id="{9D330C7F-C1A0-1DF6-472B-BED1C5B06484}"/>
              </a:ext>
            </a:extLst>
          </p:cNvPr>
          <p:cNvSpPr/>
          <p:nvPr/>
        </p:nvSpPr>
        <p:spPr>
          <a:xfrm>
            <a:off x="5903001" y="245102"/>
            <a:ext cx="100800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Own goal(s)</a:t>
            </a:r>
          </a:p>
        </p:txBody>
      </p:sp>
      <p:sp>
        <p:nvSpPr>
          <p:cNvPr id="4" name="TextBox 3">
            <a:hlinkClick r:id="rId15" action="ppaction://hlinksldjump"/>
            <a:extLst>
              <a:ext uri="{FF2B5EF4-FFF2-40B4-BE49-F238E27FC236}">
                <a16:creationId xmlns:a16="http://schemas.microsoft.com/office/drawing/2014/main" id="{87323268-B63F-40F2-7DCB-EC5F1E95C9FE}"/>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5"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graphicFrame>
        <p:nvGraphicFramePr>
          <p:cNvPr id="19" name="Table 3">
            <a:extLst>
              <a:ext uri="{FF2B5EF4-FFF2-40B4-BE49-F238E27FC236}">
                <a16:creationId xmlns:a16="http://schemas.microsoft.com/office/drawing/2014/main" id="{D047F33A-447F-CE98-E8D3-E8B7AE681319}"/>
              </a:ext>
            </a:extLst>
          </p:cNvPr>
          <p:cNvGraphicFramePr>
            <a:graphicFrameLocks noGrp="1"/>
          </p:cNvGraphicFramePr>
          <p:nvPr>
            <p:extLst>
              <p:ext uri="{D42A27DB-BD31-4B8C-83A1-F6EECF244321}">
                <p14:modId xmlns:p14="http://schemas.microsoft.com/office/powerpoint/2010/main" val="1855732472"/>
              </p:ext>
            </p:extLst>
          </p:nvPr>
        </p:nvGraphicFramePr>
        <p:xfrm>
          <a:off x="2808288" y="2125416"/>
          <a:ext cx="3419909" cy="1854000"/>
        </p:xfrm>
        <a:graphic>
          <a:graphicData uri="http://schemas.openxmlformats.org/drawingml/2006/table">
            <a:tbl>
              <a:tblPr firstRow="1" bandRow="1">
                <a:tableStyleId>{E8034E78-7F5D-4C2E-B375-FC64B27BC917}</a:tableStyleId>
              </a:tblPr>
              <a:tblGrid>
                <a:gridCol w="1485451">
                  <a:extLst>
                    <a:ext uri="{9D8B030D-6E8A-4147-A177-3AD203B41FA5}">
                      <a16:colId xmlns:a16="http://schemas.microsoft.com/office/drawing/2014/main" val="2883043134"/>
                    </a:ext>
                  </a:extLst>
                </a:gridCol>
                <a:gridCol w="1934458">
                  <a:extLst>
                    <a:ext uri="{9D8B030D-6E8A-4147-A177-3AD203B41FA5}">
                      <a16:colId xmlns:a16="http://schemas.microsoft.com/office/drawing/2014/main" val="3678475403"/>
                    </a:ext>
                  </a:extLst>
                </a:gridCol>
              </a:tblGrid>
              <a:tr h="370800">
                <a:tc>
                  <a:txBody>
                    <a:bodyPr/>
                    <a:lstStyle/>
                    <a:p>
                      <a:r>
                        <a:rPr lang="en-GB" sz="1200" b="1" dirty="0"/>
                        <a:t>Dimension</a:t>
                      </a:r>
                      <a:endParaRPr lang="nl-NL" sz="1200" b="1" dirty="0"/>
                    </a:p>
                  </a:txBody>
                  <a:tcPr marL="108000" anchor="ctr">
                    <a:lnL>
                      <a:noFill/>
                    </a:lnL>
                    <a:lnR w="12700" cap="flat" cmpd="sng" algn="ctr">
                      <a:solidFill>
                        <a:schemeClr val="bg1"/>
                      </a:solidFill>
                      <a:prstDash val="solid"/>
                      <a:round/>
                      <a:headEnd type="none" w="med" len="med"/>
                      <a:tailEnd type="none" w="med" len="med"/>
                    </a:lnR>
                    <a:lnT>
                      <a:noFill/>
                    </a:lnT>
                    <a:lnB w="25400" cmpd="sng">
                      <a:noFill/>
                    </a:lnB>
                    <a:lnTlToBr w="12700" cmpd="sng">
                      <a:noFill/>
                      <a:prstDash val="solid"/>
                    </a:lnTlToBr>
                    <a:lnBlToTr w="12700" cmpd="sng">
                      <a:noFill/>
                      <a:prstDash val="solid"/>
                    </a:lnBlToTr>
                    <a:solidFill>
                      <a:schemeClr val="accent2"/>
                    </a:solidFill>
                  </a:tcPr>
                </a:tc>
                <a:tc>
                  <a:txBody>
                    <a:bodyPr/>
                    <a:lstStyle/>
                    <a:p>
                      <a:r>
                        <a:rPr lang="en-GB" sz="1200" b="1" dirty="0"/>
                        <a:t>Example </a:t>
                      </a:r>
                      <a:endParaRPr lang="nl-NL" sz="1200" b="1" dirty="0"/>
                    </a:p>
                  </a:txBody>
                  <a:tcPr marL="108000" anchor="ctr">
                    <a:lnL w="12700" cap="flat" cmpd="sng" algn="ctr">
                      <a:solidFill>
                        <a:schemeClr val="bg1"/>
                      </a:solidFill>
                      <a:prstDash val="solid"/>
                      <a:round/>
                      <a:headEnd type="none" w="med" len="med"/>
                      <a:tailEnd type="none" w="med" len="med"/>
                    </a:lnL>
                    <a:lnR>
                      <a:noFill/>
                    </a:lnR>
                    <a:lnT>
                      <a:noFill/>
                    </a:lnT>
                    <a:lnB w="254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059355985"/>
                  </a:ext>
                </a:extLst>
              </a:tr>
              <a:tr h="370800">
                <a:tc>
                  <a:txBody>
                    <a:bodyPr/>
                    <a:lstStyle/>
                    <a:p>
                      <a:r>
                        <a:rPr lang="en-GB" sz="1200" b="0" dirty="0">
                          <a:solidFill>
                            <a:schemeClr val="accent2"/>
                          </a:solidFill>
                        </a:rPr>
                        <a:t>Product</a:t>
                      </a:r>
                      <a:endParaRPr lang="nl-NL" sz="1200" b="0" dirty="0">
                        <a:solidFill>
                          <a:schemeClr val="accent2"/>
                        </a:solidFill>
                      </a:endParaRPr>
                    </a:p>
                  </a:txBody>
                  <a:tcPr marL="108000" anchor="ctr">
                    <a:lnL>
                      <a:noFill/>
                    </a:lnL>
                    <a:lnR>
                      <a:noFill/>
                    </a:lnR>
                    <a:lnT w="254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Strawberry</a:t>
                      </a:r>
                      <a:endParaRPr lang="nl-NL" sz="1200" b="0" dirty="0">
                        <a:solidFill>
                          <a:schemeClr val="tx1"/>
                        </a:solidFill>
                      </a:endParaRPr>
                    </a:p>
                  </a:txBody>
                  <a:tcPr marL="108000" anchor="ctr">
                    <a:lnL>
                      <a:noFill/>
                    </a:lnL>
                    <a:lnR>
                      <a:noFill/>
                    </a:lnR>
                    <a:lnT w="254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289038"/>
                  </a:ext>
                </a:extLst>
              </a:tr>
              <a:tr h="370800">
                <a:tc>
                  <a:txBody>
                    <a:bodyPr/>
                    <a:lstStyle/>
                    <a:p>
                      <a:r>
                        <a:rPr lang="en-GB" sz="1200" b="0" dirty="0">
                          <a:solidFill>
                            <a:schemeClr val="accent2"/>
                          </a:solidFill>
                        </a:rPr>
                        <a:t>Boundary</a:t>
                      </a:r>
                      <a:endParaRPr lang="nl-NL" sz="1200" b="0" dirty="0">
                        <a:solidFill>
                          <a:schemeClr val="accent2"/>
                        </a:solidFill>
                      </a:endParaRPr>
                    </a:p>
                  </a:txBody>
                  <a:tcPr marL="10800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Farm location</a:t>
                      </a:r>
                      <a:endParaRPr lang="nl-NL" sz="1200" b="0" dirty="0">
                        <a:solidFill>
                          <a:schemeClr val="tx1"/>
                        </a:solidFill>
                      </a:endParaRPr>
                    </a:p>
                  </a:txBody>
                  <a:tcPr marL="10800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4282412"/>
                  </a:ext>
                </a:extLst>
              </a:tr>
              <a:tr h="370800">
                <a:tc>
                  <a:txBody>
                    <a:bodyPr/>
                    <a:lstStyle/>
                    <a:p>
                      <a:r>
                        <a:rPr lang="en-GB" sz="1200" b="0" dirty="0">
                          <a:solidFill>
                            <a:schemeClr val="accent2"/>
                          </a:solidFill>
                        </a:rPr>
                        <a:t>SCL</a:t>
                      </a:r>
                      <a:endParaRPr lang="nl-NL" sz="1200" b="0" dirty="0">
                        <a:solidFill>
                          <a:schemeClr val="accent2"/>
                        </a:solidFill>
                      </a:endParaRPr>
                    </a:p>
                  </a:txBody>
                  <a:tcPr marL="10800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Farm Janssen</a:t>
                      </a:r>
                      <a:endParaRPr lang="nl-NL" sz="1200" b="0" dirty="0">
                        <a:solidFill>
                          <a:schemeClr val="tx1"/>
                        </a:solidFill>
                      </a:endParaRPr>
                    </a:p>
                  </a:txBody>
                  <a:tcPr marL="10800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8232092"/>
                  </a:ext>
                </a:extLst>
              </a:tr>
              <a:tr h="370800">
                <a:tc>
                  <a:txBody>
                    <a:bodyPr/>
                    <a:lstStyle/>
                    <a:p>
                      <a:r>
                        <a:rPr lang="en-GB" sz="1200" b="0" dirty="0">
                          <a:solidFill>
                            <a:schemeClr val="accent2"/>
                          </a:solidFill>
                        </a:rPr>
                        <a:t>Time</a:t>
                      </a:r>
                      <a:endParaRPr lang="nl-NL" sz="1200" b="0" dirty="0">
                        <a:solidFill>
                          <a:schemeClr val="accent2"/>
                        </a:solidFill>
                      </a:endParaRPr>
                    </a:p>
                  </a:txBody>
                  <a:tcPr marL="10800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r>
                        <a:rPr lang="en-GB" sz="1200" b="0" dirty="0">
                          <a:solidFill>
                            <a:schemeClr val="tx1"/>
                          </a:solidFill>
                        </a:rPr>
                        <a:t>Summer 2023</a:t>
                      </a:r>
                      <a:endParaRPr lang="nl-NL" sz="1200" b="0" dirty="0">
                        <a:solidFill>
                          <a:schemeClr val="tx1"/>
                        </a:solidFill>
                      </a:endParaRPr>
                    </a:p>
                  </a:txBody>
                  <a:tcPr marL="10800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920457926"/>
                  </a:ext>
                </a:extLst>
              </a:tr>
            </a:tbl>
          </a:graphicData>
        </a:graphic>
      </p:graphicFrame>
      <p:sp>
        <p:nvSpPr>
          <p:cNvPr id="10" name="Slide Number Placeholder 9">
            <a:extLst>
              <a:ext uri="{FF2B5EF4-FFF2-40B4-BE49-F238E27FC236}">
                <a16:creationId xmlns:a16="http://schemas.microsoft.com/office/drawing/2014/main" id="{6194EA3E-99FE-3721-7F72-885A34CC926F}"/>
              </a:ext>
            </a:extLst>
          </p:cNvPr>
          <p:cNvSpPr>
            <a:spLocks noGrp="1"/>
          </p:cNvSpPr>
          <p:nvPr>
            <p:ph type="sldNum" sz="quarter" idx="11"/>
          </p:nvPr>
        </p:nvSpPr>
        <p:spPr/>
        <p:txBody>
          <a:bodyPr/>
          <a:lstStyle/>
          <a:p>
            <a:fld id="{F25965E0-7062-474C-8671-DB3A3CE669B0}" type="slidenum">
              <a:rPr lang="nl-NL" smtClean="0"/>
              <a:pPr/>
              <a:t>40</a:t>
            </a:fld>
            <a:endParaRPr lang="nl-NL" dirty="0"/>
          </a:p>
        </p:txBody>
      </p:sp>
    </p:spTree>
    <p:extLst>
      <p:ext uri="{BB962C8B-B14F-4D97-AF65-F5344CB8AC3E}">
        <p14:creationId xmlns:p14="http://schemas.microsoft.com/office/powerpoint/2010/main" val="27723550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EAD039C-3079-A52A-F80C-41296905D886}"/>
              </a:ext>
            </a:extLst>
          </p:cNvPr>
          <p:cNvSpPr>
            <a:spLocks noGrp="1"/>
          </p:cNvSpPr>
          <p:nvPr>
            <p:ph type="body" sz="quarter" idx="10"/>
          </p:nvPr>
        </p:nvSpPr>
        <p:spPr/>
        <p:txBody>
          <a:bodyPr/>
          <a:lstStyle/>
          <a:p>
            <a:r>
              <a:rPr lang="en-US" dirty="0"/>
              <a:t>Examples:</a:t>
            </a:r>
          </a:p>
          <a:p>
            <a:pPr lvl="1"/>
            <a:r>
              <a:rPr lang="en-US" dirty="0"/>
              <a:t>weight in tons</a:t>
            </a:r>
          </a:p>
          <a:p>
            <a:pPr lvl="1"/>
            <a:r>
              <a:rPr lang="en-US" dirty="0"/>
              <a:t>purchase/sales value</a:t>
            </a:r>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US" dirty="0"/>
              <a:t>Own goal(s) -  </a:t>
            </a:r>
            <a:r>
              <a:rPr lang="en-US" dirty="0">
                <a:solidFill>
                  <a:schemeClr val="tx1"/>
                </a:solidFill>
              </a:rPr>
              <a:t>Quantification unit</a:t>
            </a:r>
          </a:p>
        </p:txBody>
      </p:sp>
      <p:sp>
        <p:nvSpPr>
          <p:cNvPr id="7" name="Rechthoek 6">
            <a:hlinkClick r:id="rId2" action="ppaction://hlinksldjump"/>
            <a:extLst>
              <a:ext uri="{FF2B5EF4-FFF2-40B4-BE49-F238E27FC236}">
                <a16:creationId xmlns:a16="http://schemas.microsoft.com/office/drawing/2014/main" id="{BC251ECF-4161-AEEF-3BBB-A31654876A72}"/>
              </a:ext>
            </a:extLst>
          </p:cNvPr>
          <p:cNvSpPr/>
          <p:nvPr/>
        </p:nvSpPr>
        <p:spPr>
          <a:xfrm>
            <a:off x="381000" y="115583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8" name="Rechthoek 7">
            <a:hlinkClick r:id="rId3" action="ppaction://hlinksldjump"/>
            <a:extLst>
              <a:ext uri="{FF2B5EF4-FFF2-40B4-BE49-F238E27FC236}">
                <a16:creationId xmlns:a16="http://schemas.microsoft.com/office/drawing/2014/main" id="{01C7EB31-B981-E465-EF88-FEBE28418E24}"/>
              </a:ext>
            </a:extLst>
          </p:cNvPr>
          <p:cNvSpPr/>
          <p:nvPr/>
        </p:nvSpPr>
        <p:spPr>
          <a:xfrm>
            <a:off x="381000" y="164862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4" action="ppaction://hlinksldjump"/>
            <a:extLst>
              <a:ext uri="{FF2B5EF4-FFF2-40B4-BE49-F238E27FC236}">
                <a16:creationId xmlns:a16="http://schemas.microsoft.com/office/drawing/2014/main" id="{06C043D2-AF20-9080-C5CF-5AF23FF7FF7B}"/>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5" action="ppaction://hlinksldjump"/>
            <a:extLst>
              <a:ext uri="{FF2B5EF4-FFF2-40B4-BE49-F238E27FC236}">
                <a16:creationId xmlns:a16="http://schemas.microsoft.com/office/drawing/2014/main" id="{6EA2DAB3-D62F-33BA-6BEB-A84E7B4A7DBD}"/>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2" name="Pijl: vijfhoek 18">
            <a:hlinkClick r:id="rId6" action="ppaction://hlinksldjump"/>
            <a:extLst>
              <a:ext uri="{FF2B5EF4-FFF2-40B4-BE49-F238E27FC236}">
                <a16:creationId xmlns:a16="http://schemas.microsoft.com/office/drawing/2014/main" id="{77DF2067-2696-FA24-F6F3-620C53274016}"/>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5" name="Rechthoek 6">
            <a:hlinkClick r:id="rId7" action="ppaction://hlinksldjump"/>
            <a:extLst>
              <a:ext uri="{FF2B5EF4-FFF2-40B4-BE49-F238E27FC236}">
                <a16:creationId xmlns:a16="http://schemas.microsoft.com/office/drawing/2014/main" id="{31F648A3-99E4-5B76-2D74-E38A92EB1BFD}"/>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20" name="TextBox 19">
            <a:extLst>
              <a:ext uri="{FF2B5EF4-FFF2-40B4-BE49-F238E27FC236}">
                <a16:creationId xmlns:a16="http://schemas.microsoft.com/office/drawing/2014/main" id="{676981A8-E84B-6A43-BE11-355B2E9AF917}"/>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22" name="TextBox 21">
            <a:hlinkClick r:id="" action="ppaction://hlinkshowjump?jump=lastslideviewed"/>
            <a:extLst>
              <a:ext uri="{FF2B5EF4-FFF2-40B4-BE49-F238E27FC236}">
                <a16:creationId xmlns:a16="http://schemas.microsoft.com/office/drawing/2014/main" id="{EDC62F57-4F5C-3711-38B2-CE2339679703}"/>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14" name="Vrije vorm: vorm 26">
            <a:hlinkClick r:id="rId8" action="ppaction://hlinksldjump"/>
            <a:extLst>
              <a:ext uri="{FF2B5EF4-FFF2-40B4-BE49-F238E27FC236}">
                <a16:creationId xmlns:a16="http://schemas.microsoft.com/office/drawing/2014/main" id="{DCF89047-D1BB-4DD4-EF4A-0F768BA18FC4}"/>
              </a:ext>
            </a:extLst>
          </p:cNvPr>
          <p:cNvSpPr/>
          <p:nvPr/>
        </p:nvSpPr>
        <p:spPr>
          <a:xfrm>
            <a:off x="2574390" y="245102"/>
            <a:ext cx="1108005"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EU regulation</a:t>
            </a:r>
          </a:p>
        </p:txBody>
      </p:sp>
      <p:sp>
        <p:nvSpPr>
          <p:cNvPr id="15" name="Vrije vorm: vorm 27">
            <a:hlinkClick r:id="rId9" action="ppaction://hlinksldjump"/>
            <a:extLst>
              <a:ext uri="{FF2B5EF4-FFF2-40B4-BE49-F238E27FC236}">
                <a16:creationId xmlns:a16="http://schemas.microsoft.com/office/drawing/2014/main" id="{E9961F7B-6BCE-2966-E2EB-690B663EA784}"/>
              </a:ext>
            </a:extLst>
          </p:cNvPr>
          <p:cNvSpPr/>
          <p:nvPr/>
        </p:nvSpPr>
        <p:spPr>
          <a:xfrm>
            <a:off x="3732066" y="245102"/>
            <a:ext cx="867391"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SDG 12.3</a:t>
            </a:r>
          </a:p>
        </p:txBody>
      </p:sp>
      <p:sp>
        <p:nvSpPr>
          <p:cNvPr id="21" name="Vrije vorm: vorm 28">
            <a:hlinkClick r:id="rId10" action="ppaction://hlinksldjump"/>
            <a:extLst>
              <a:ext uri="{FF2B5EF4-FFF2-40B4-BE49-F238E27FC236}">
                <a16:creationId xmlns:a16="http://schemas.microsoft.com/office/drawing/2014/main" id="{BCEFE2BD-5709-3B44-5234-75AC19E01EB5}"/>
              </a:ext>
            </a:extLst>
          </p:cNvPr>
          <p:cNvSpPr/>
          <p:nvPr/>
        </p:nvSpPr>
        <p:spPr>
          <a:xfrm>
            <a:off x="4649128" y="245102"/>
            <a:ext cx="1204202"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NL government</a:t>
            </a:r>
          </a:p>
        </p:txBody>
      </p:sp>
      <p:sp>
        <p:nvSpPr>
          <p:cNvPr id="24" name="Vrije vorm: vorm 24">
            <a:hlinkClick r:id="rId11" action="ppaction://hlinksldjump"/>
            <a:extLst>
              <a:ext uri="{FF2B5EF4-FFF2-40B4-BE49-F238E27FC236}">
                <a16:creationId xmlns:a16="http://schemas.microsoft.com/office/drawing/2014/main" id="{661C2148-BA8C-78FA-C972-49A04CF27AB8}"/>
              </a:ext>
            </a:extLst>
          </p:cNvPr>
          <p:cNvSpPr/>
          <p:nvPr/>
        </p:nvSpPr>
        <p:spPr>
          <a:xfrm>
            <a:off x="3492379" y="561600"/>
            <a:ext cx="1363549"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Quantification unit</a:t>
            </a:r>
          </a:p>
        </p:txBody>
      </p:sp>
      <p:sp>
        <p:nvSpPr>
          <p:cNvPr id="25" name="Vrije vorm: vorm 26">
            <a:hlinkClick r:id="rId12" action="ppaction://hlinksldjump"/>
            <a:extLst>
              <a:ext uri="{FF2B5EF4-FFF2-40B4-BE49-F238E27FC236}">
                <a16:creationId xmlns:a16="http://schemas.microsoft.com/office/drawing/2014/main" id="{0D1215DF-67E2-47CD-0320-B5E707BF28B1}"/>
              </a:ext>
            </a:extLst>
          </p:cNvPr>
          <p:cNvSpPr/>
          <p:nvPr/>
        </p:nvSpPr>
        <p:spPr>
          <a:xfrm>
            <a:off x="4904641" y="561600"/>
            <a:ext cx="975845"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Definition FLW</a:t>
            </a:r>
          </a:p>
        </p:txBody>
      </p:sp>
      <p:sp>
        <p:nvSpPr>
          <p:cNvPr id="26" name="Vrije vorm: vorm 27">
            <a:hlinkClick r:id="rId13" action="ppaction://hlinksldjump"/>
            <a:extLst>
              <a:ext uri="{FF2B5EF4-FFF2-40B4-BE49-F238E27FC236}">
                <a16:creationId xmlns:a16="http://schemas.microsoft.com/office/drawing/2014/main" id="{0A0FB5FB-AA0D-FDFB-D2F3-9B3C0DADD9F6}"/>
              </a:ext>
            </a:extLst>
          </p:cNvPr>
          <p:cNvSpPr/>
          <p:nvPr/>
        </p:nvSpPr>
        <p:spPr>
          <a:xfrm>
            <a:off x="5929200" y="561600"/>
            <a:ext cx="78019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Indicators</a:t>
            </a:r>
          </a:p>
        </p:txBody>
      </p:sp>
      <p:sp>
        <p:nvSpPr>
          <p:cNvPr id="27" name="Vrije vorm: vorm 34">
            <a:hlinkClick r:id="rId14" action="ppaction://hlinksldjump"/>
            <a:extLst>
              <a:ext uri="{FF2B5EF4-FFF2-40B4-BE49-F238E27FC236}">
                <a16:creationId xmlns:a16="http://schemas.microsoft.com/office/drawing/2014/main" id="{84247475-9C3D-8FF9-9E72-E6E9B86DE851}"/>
              </a:ext>
            </a:extLst>
          </p:cNvPr>
          <p:cNvSpPr/>
          <p:nvPr/>
        </p:nvSpPr>
        <p:spPr>
          <a:xfrm>
            <a:off x="2574390" y="561600"/>
            <a:ext cx="86927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Focus</a:t>
            </a:r>
          </a:p>
        </p:txBody>
      </p:sp>
      <p:sp>
        <p:nvSpPr>
          <p:cNvPr id="4" name="Vrije vorm: vorm 16">
            <a:hlinkClick r:id="rId14" action="ppaction://hlinksldjump"/>
            <a:extLst>
              <a:ext uri="{FF2B5EF4-FFF2-40B4-BE49-F238E27FC236}">
                <a16:creationId xmlns:a16="http://schemas.microsoft.com/office/drawing/2014/main" id="{A73F8D79-188F-28B3-5904-8E8D029C5E43}"/>
              </a:ext>
            </a:extLst>
          </p:cNvPr>
          <p:cNvSpPr/>
          <p:nvPr/>
        </p:nvSpPr>
        <p:spPr>
          <a:xfrm>
            <a:off x="5903001" y="245102"/>
            <a:ext cx="100800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Own goal(s)</a:t>
            </a:r>
          </a:p>
        </p:txBody>
      </p:sp>
      <p:sp>
        <p:nvSpPr>
          <p:cNvPr id="16" name="TextBox 15">
            <a:hlinkClick r:id="rId15" action="ppaction://hlinksldjump"/>
            <a:extLst>
              <a:ext uri="{FF2B5EF4-FFF2-40B4-BE49-F238E27FC236}">
                <a16:creationId xmlns:a16="http://schemas.microsoft.com/office/drawing/2014/main" id="{82C57307-1379-BE46-A60A-84156CC32273}"/>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5"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1" name="Slide Number Placeholder 10">
            <a:extLst>
              <a:ext uri="{FF2B5EF4-FFF2-40B4-BE49-F238E27FC236}">
                <a16:creationId xmlns:a16="http://schemas.microsoft.com/office/drawing/2014/main" id="{0ED18A77-803E-DC64-0365-B6E8E3D348CC}"/>
              </a:ext>
            </a:extLst>
          </p:cNvPr>
          <p:cNvSpPr>
            <a:spLocks noGrp="1"/>
          </p:cNvSpPr>
          <p:nvPr>
            <p:ph type="sldNum" sz="quarter" idx="11"/>
          </p:nvPr>
        </p:nvSpPr>
        <p:spPr/>
        <p:txBody>
          <a:bodyPr/>
          <a:lstStyle/>
          <a:p>
            <a:fld id="{F25965E0-7062-474C-8671-DB3A3CE669B0}" type="slidenum">
              <a:rPr lang="nl-NL" smtClean="0"/>
              <a:pPr/>
              <a:t>41</a:t>
            </a:fld>
            <a:endParaRPr lang="nl-NL" dirty="0"/>
          </a:p>
        </p:txBody>
      </p:sp>
    </p:spTree>
    <p:extLst>
      <p:ext uri="{BB962C8B-B14F-4D97-AF65-F5344CB8AC3E}">
        <p14:creationId xmlns:p14="http://schemas.microsoft.com/office/powerpoint/2010/main" val="36344947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F9D8FA7-90B7-4CC4-8B00-2BB1B34A1D91}"/>
              </a:ext>
            </a:extLst>
          </p:cNvPr>
          <p:cNvSpPr>
            <a:spLocks noGrp="1"/>
          </p:cNvSpPr>
          <p:nvPr>
            <p:ph type="body" sz="quarter" idx="10"/>
          </p:nvPr>
        </p:nvSpPr>
        <p:spPr>
          <a:xfrm>
            <a:off x="2707274" y="1459473"/>
            <a:ext cx="5855993" cy="2471305"/>
          </a:xfrm>
        </p:spPr>
        <p:txBody>
          <a:bodyPr/>
          <a:lstStyle/>
          <a:p>
            <a:r>
              <a:rPr lang="en-US" dirty="0"/>
              <a:t>There are various definitions (see      ), and they are complex</a:t>
            </a:r>
          </a:p>
          <a:p>
            <a:endParaRPr lang="en-US" dirty="0"/>
          </a:p>
          <a:p>
            <a:r>
              <a:rPr lang="en-US" b="1" dirty="0"/>
              <a:t>Advice </a:t>
            </a:r>
          </a:p>
          <a:p>
            <a:pPr lvl="1"/>
            <a:r>
              <a:rPr lang="en-US" dirty="0"/>
              <a:t>Use a standard definition, since it will extend your options for communication (external, instead of internal only). Moreover, it is aligned with national and/or international, and eventually legally binding goals</a:t>
            </a:r>
          </a:p>
          <a:p>
            <a:pPr lvl="1"/>
            <a:r>
              <a:rPr lang="en-US" dirty="0"/>
              <a:t>To support the quantification, translate the definition of FL(W) to your business by classifying the side streams into what is called FL(W) and what is not</a:t>
            </a:r>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Own goal(s) – Definition Food Loss (and Waste)</a:t>
            </a:r>
          </a:p>
        </p:txBody>
      </p:sp>
      <p:sp>
        <p:nvSpPr>
          <p:cNvPr id="8" name="Rechthoek 7">
            <a:hlinkClick r:id="rId2" action="ppaction://hlinksldjump"/>
            <a:extLst>
              <a:ext uri="{FF2B5EF4-FFF2-40B4-BE49-F238E27FC236}">
                <a16:creationId xmlns:a16="http://schemas.microsoft.com/office/drawing/2014/main" id="{0B085290-D4C7-D585-A28D-471655A80F78}"/>
              </a:ext>
            </a:extLst>
          </p:cNvPr>
          <p:cNvSpPr/>
          <p:nvPr/>
        </p:nvSpPr>
        <p:spPr>
          <a:xfrm>
            <a:off x="381000" y="164862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5FFB55B-DA2F-B949-6388-D1C0562B646D}"/>
              </a:ext>
            </a:extLst>
          </p:cNvPr>
          <p:cNvSpPr/>
          <p:nvPr/>
        </p:nvSpPr>
        <p:spPr>
          <a:xfrm>
            <a:off x="381000" y="214141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6F467DFF-0443-3C00-9AD2-C765745A5381}"/>
              </a:ext>
            </a:extLst>
          </p:cNvPr>
          <p:cNvSpPr/>
          <p:nvPr/>
        </p:nvSpPr>
        <p:spPr>
          <a:xfrm>
            <a:off x="381000" y="3988800"/>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50AFAB2F-3A4D-7A41-BDFF-F1902BA9DF2C}"/>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17" name="Pijl: vijfhoek 18">
            <a:hlinkClick r:id="rId6" action="ppaction://hlinksldjump"/>
            <a:extLst>
              <a:ext uri="{FF2B5EF4-FFF2-40B4-BE49-F238E27FC236}">
                <a16:creationId xmlns:a16="http://schemas.microsoft.com/office/drawing/2014/main" id="{1EBC658C-C222-F64B-9EC3-CF79B6A7A683}"/>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20" name="Rechthoek 6">
            <a:hlinkClick r:id="rId7" action="ppaction://hlinksldjump"/>
            <a:extLst>
              <a:ext uri="{FF2B5EF4-FFF2-40B4-BE49-F238E27FC236}">
                <a16:creationId xmlns:a16="http://schemas.microsoft.com/office/drawing/2014/main" id="{1F352485-E862-7D1B-ABB1-FC8339D96A1B}"/>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7" name="TextBox 6">
            <a:hlinkClick r:id="" action="ppaction://hlinkshowjump?jump=lastslideviewed"/>
            <a:extLst>
              <a:ext uri="{FF2B5EF4-FFF2-40B4-BE49-F238E27FC236}">
                <a16:creationId xmlns:a16="http://schemas.microsoft.com/office/drawing/2014/main" id="{0B0599B2-5EEA-933D-9EFE-6BAC49F40A3A}"/>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5" name="Vrije vorm: vorm 26">
            <a:hlinkClick r:id="rId8" action="ppaction://hlinksldjump"/>
            <a:extLst>
              <a:ext uri="{FF2B5EF4-FFF2-40B4-BE49-F238E27FC236}">
                <a16:creationId xmlns:a16="http://schemas.microsoft.com/office/drawing/2014/main" id="{0B5958C6-E405-1688-C88D-E49D205927D1}"/>
              </a:ext>
            </a:extLst>
          </p:cNvPr>
          <p:cNvSpPr/>
          <p:nvPr/>
        </p:nvSpPr>
        <p:spPr>
          <a:xfrm>
            <a:off x="2574390" y="245102"/>
            <a:ext cx="1108005"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EU regulation</a:t>
            </a:r>
          </a:p>
        </p:txBody>
      </p:sp>
      <p:sp>
        <p:nvSpPr>
          <p:cNvPr id="21" name="Vrije vorm: vorm 27">
            <a:hlinkClick r:id="rId9" action="ppaction://hlinksldjump"/>
            <a:extLst>
              <a:ext uri="{FF2B5EF4-FFF2-40B4-BE49-F238E27FC236}">
                <a16:creationId xmlns:a16="http://schemas.microsoft.com/office/drawing/2014/main" id="{7252CF77-79FB-C892-1913-34CD73C48D36}"/>
              </a:ext>
            </a:extLst>
          </p:cNvPr>
          <p:cNvSpPr/>
          <p:nvPr/>
        </p:nvSpPr>
        <p:spPr>
          <a:xfrm>
            <a:off x="3732066" y="245102"/>
            <a:ext cx="867391"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SDG 12.3</a:t>
            </a:r>
          </a:p>
        </p:txBody>
      </p:sp>
      <p:sp>
        <p:nvSpPr>
          <p:cNvPr id="22" name="Vrije vorm: vorm 28">
            <a:hlinkClick r:id="rId10" action="ppaction://hlinksldjump"/>
            <a:extLst>
              <a:ext uri="{FF2B5EF4-FFF2-40B4-BE49-F238E27FC236}">
                <a16:creationId xmlns:a16="http://schemas.microsoft.com/office/drawing/2014/main" id="{E06B1968-7BDB-FDFD-59BD-92511456F7B9}"/>
              </a:ext>
            </a:extLst>
          </p:cNvPr>
          <p:cNvSpPr/>
          <p:nvPr/>
        </p:nvSpPr>
        <p:spPr>
          <a:xfrm>
            <a:off x="4649128" y="245102"/>
            <a:ext cx="1204202"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NL government</a:t>
            </a:r>
          </a:p>
        </p:txBody>
      </p:sp>
      <p:sp>
        <p:nvSpPr>
          <p:cNvPr id="2" name="Vrije vorm: vorm 24">
            <a:hlinkClick r:id="rId11" action="ppaction://hlinksldjump"/>
            <a:extLst>
              <a:ext uri="{FF2B5EF4-FFF2-40B4-BE49-F238E27FC236}">
                <a16:creationId xmlns:a16="http://schemas.microsoft.com/office/drawing/2014/main" id="{FA7ADCE9-BA22-A80C-0409-F21683DF1DFA}"/>
              </a:ext>
            </a:extLst>
          </p:cNvPr>
          <p:cNvSpPr/>
          <p:nvPr/>
        </p:nvSpPr>
        <p:spPr>
          <a:xfrm>
            <a:off x="3492379" y="561600"/>
            <a:ext cx="1363549"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Quantification unit</a:t>
            </a:r>
          </a:p>
        </p:txBody>
      </p:sp>
      <p:sp>
        <p:nvSpPr>
          <p:cNvPr id="14" name="Vrije vorm: vorm 26">
            <a:hlinkClick r:id="rId12" action="ppaction://hlinksldjump"/>
            <a:extLst>
              <a:ext uri="{FF2B5EF4-FFF2-40B4-BE49-F238E27FC236}">
                <a16:creationId xmlns:a16="http://schemas.microsoft.com/office/drawing/2014/main" id="{79BA29E0-A507-C8A1-8C41-A08B4FA6D787}"/>
              </a:ext>
            </a:extLst>
          </p:cNvPr>
          <p:cNvSpPr/>
          <p:nvPr/>
        </p:nvSpPr>
        <p:spPr>
          <a:xfrm>
            <a:off x="4904641" y="561600"/>
            <a:ext cx="975845"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Definition FLW</a:t>
            </a:r>
          </a:p>
        </p:txBody>
      </p:sp>
      <p:sp>
        <p:nvSpPr>
          <p:cNvPr id="16" name="Vrije vorm: vorm 27">
            <a:hlinkClick r:id="rId13" action="ppaction://hlinksldjump"/>
            <a:extLst>
              <a:ext uri="{FF2B5EF4-FFF2-40B4-BE49-F238E27FC236}">
                <a16:creationId xmlns:a16="http://schemas.microsoft.com/office/drawing/2014/main" id="{C135EEFC-4D2C-D53B-E88A-32CEA41A578E}"/>
              </a:ext>
            </a:extLst>
          </p:cNvPr>
          <p:cNvSpPr/>
          <p:nvPr/>
        </p:nvSpPr>
        <p:spPr>
          <a:xfrm>
            <a:off x="5929200" y="561600"/>
            <a:ext cx="78019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Indicators</a:t>
            </a:r>
          </a:p>
        </p:txBody>
      </p:sp>
      <p:sp>
        <p:nvSpPr>
          <p:cNvPr id="18" name="Vrije vorm: vorm 34">
            <a:hlinkClick r:id="rId14" action="ppaction://hlinksldjump"/>
            <a:extLst>
              <a:ext uri="{FF2B5EF4-FFF2-40B4-BE49-F238E27FC236}">
                <a16:creationId xmlns:a16="http://schemas.microsoft.com/office/drawing/2014/main" id="{33FA5487-118C-B3D1-26C4-A91ABC1EECB0}"/>
              </a:ext>
            </a:extLst>
          </p:cNvPr>
          <p:cNvSpPr/>
          <p:nvPr/>
        </p:nvSpPr>
        <p:spPr>
          <a:xfrm>
            <a:off x="2574390" y="561600"/>
            <a:ext cx="86927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Focus</a:t>
            </a:r>
          </a:p>
        </p:txBody>
      </p:sp>
      <p:sp>
        <p:nvSpPr>
          <p:cNvPr id="26" name="Vrije vorm: vorm 16">
            <a:hlinkClick r:id="rId14" action="ppaction://hlinksldjump"/>
            <a:extLst>
              <a:ext uri="{FF2B5EF4-FFF2-40B4-BE49-F238E27FC236}">
                <a16:creationId xmlns:a16="http://schemas.microsoft.com/office/drawing/2014/main" id="{10B99BE4-D7BA-E012-12C6-2D1BE2887677}"/>
              </a:ext>
            </a:extLst>
          </p:cNvPr>
          <p:cNvSpPr/>
          <p:nvPr/>
        </p:nvSpPr>
        <p:spPr>
          <a:xfrm>
            <a:off x="5903001" y="245102"/>
            <a:ext cx="100800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Own goal(s)</a:t>
            </a:r>
          </a:p>
        </p:txBody>
      </p:sp>
      <p:sp>
        <p:nvSpPr>
          <p:cNvPr id="23" name="TextBox 22">
            <a:hlinkClick r:id="rId15" action="ppaction://hlinksldjump"/>
            <a:extLst>
              <a:ext uri="{FF2B5EF4-FFF2-40B4-BE49-F238E27FC236}">
                <a16:creationId xmlns:a16="http://schemas.microsoft.com/office/drawing/2014/main" id="{891313D4-7CBD-2996-67FC-D5DA8FC5775A}"/>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5"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4" name="Gelijkbenige driehoek 34">
            <a:hlinkClick r:id="rId16" action="ppaction://hlinksldjump"/>
            <a:extLst>
              <a:ext uri="{FF2B5EF4-FFF2-40B4-BE49-F238E27FC236}">
                <a16:creationId xmlns:a16="http://schemas.microsoft.com/office/drawing/2014/main" id="{CF6EDD69-A60B-1D16-30E5-6BBF3BC8FAA1}"/>
              </a:ext>
            </a:extLst>
          </p:cNvPr>
          <p:cNvSpPr/>
          <p:nvPr/>
        </p:nvSpPr>
        <p:spPr>
          <a:xfrm rot="5400000">
            <a:off x="5094356" y="1520286"/>
            <a:ext cx="221688" cy="19111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algn="ctr"/>
            <a:endParaRPr lang="nl-NL" sz="1400" dirty="0">
              <a:solidFill>
                <a:schemeClr val="tx1"/>
              </a:solidFill>
            </a:endParaRPr>
          </a:p>
        </p:txBody>
      </p:sp>
      <p:sp>
        <p:nvSpPr>
          <p:cNvPr id="4" name="Slide Number Placeholder 3">
            <a:extLst>
              <a:ext uri="{FF2B5EF4-FFF2-40B4-BE49-F238E27FC236}">
                <a16:creationId xmlns:a16="http://schemas.microsoft.com/office/drawing/2014/main" id="{929918DA-81CF-840E-623F-6DB159512F2D}"/>
              </a:ext>
            </a:extLst>
          </p:cNvPr>
          <p:cNvSpPr>
            <a:spLocks noGrp="1"/>
          </p:cNvSpPr>
          <p:nvPr>
            <p:ph type="sldNum" sz="quarter" idx="11"/>
          </p:nvPr>
        </p:nvSpPr>
        <p:spPr/>
        <p:txBody>
          <a:bodyPr/>
          <a:lstStyle/>
          <a:p>
            <a:fld id="{F25965E0-7062-474C-8671-DB3A3CE669B0}" type="slidenum">
              <a:rPr lang="nl-NL" smtClean="0"/>
              <a:pPr/>
              <a:t>42</a:t>
            </a:fld>
            <a:endParaRPr lang="nl-NL" dirty="0"/>
          </a:p>
        </p:txBody>
      </p:sp>
    </p:spTree>
    <p:extLst>
      <p:ext uri="{BB962C8B-B14F-4D97-AF65-F5344CB8AC3E}">
        <p14:creationId xmlns:p14="http://schemas.microsoft.com/office/powerpoint/2010/main" val="4533881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US" dirty="0"/>
              <a:t>Examples of </a:t>
            </a:r>
            <a:r>
              <a:rPr lang="en-US" dirty="0">
                <a:solidFill>
                  <a:schemeClr val="accent2"/>
                </a:solidFill>
              </a:rPr>
              <a:t>quantification indicators</a:t>
            </a:r>
          </a:p>
        </p:txBody>
      </p:sp>
      <p:sp>
        <p:nvSpPr>
          <p:cNvPr id="7" name="Rechthoek 6">
            <a:hlinkClick r:id="rId2" action="ppaction://hlinksldjump"/>
            <a:extLst>
              <a:ext uri="{FF2B5EF4-FFF2-40B4-BE49-F238E27FC236}">
                <a16:creationId xmlns:a16="http://schemas.microsoft.com/office/drawing/2014/main" id="{BC251ECF-4161-AEEF-3BBB-A31654876A72}"/>
              </a:ext>
            </a:extLst>
          </p:cNvPr>
          <p:cNvSpPr/>
          <p:nvPr/>
        </p:nvSpPr>
        <p:spPr>
          <a:xfrm>
            <a:off x="381000" y="115583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8" name="Rechthoek 7">
            <a:hlinkClick r:id="rId3" action="ppaction://hlinksldjump"/>
            <a:extLst>
              <a:ext uri="{FF2B5EF4-FFF2-40B4-BE49-F238E27FC236}">
                <a16:creationId xmlns:a16="http://schemas.microsoft.com/office/drawing/2014/main" id="{01C7EB31-B981-E465-EF88-FEBE28418E24}"/>
              </a:ext>
            </a:extLst>
          </p:cNvPr>
          <p:cNvSpPr/>
          <p:nvPr/>
        </p:nvSpPr>
        <p:spPr>
          <a:xfrm>
            <a:off x="381000" y="164862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4" action="ppaction://hlinksldjump"/>
            <a:extLst>
              <a:ext uri="{FF2B5EF4-FFF2-40B4-BE49-F238E27FC236}">
                <a16:creationId xmlns:a16="http://schemas.microsoft.com/office/drawing/2014/main" id="{06C043D2-AF20-9080-C5CF-5AF23FF7FF7B}"/>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5" action="ppaction://hlinksldjump"/>
            <a:extLst>
              <a:ext uri="{FF2B5EF4-FFF2-40B4-BE49-F238E27FC236}">
                <a16:creationId xmlns:a16="http://schemas.microsoft.com/office/drawing/2014/main" id="{6EA2DAB3-D62F-33BA-6BEB-A84E7B4A7DBD}"/>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Pijl: vijfhoek 18">
            <a:hlinkClick r:id="rId6" action="ppaction://hlinksldjump"/>
            <a:extLst>
              <a:ext uri="{FF2B5EF4-FFF2-40B4-BE49-F238E27FC236}">
                <a16:creationId xmlns:a16="http://schemas.microsoft.com/office/drawing/2014/main" id="{ECB477C3-DEB7-E35A-A1B0-EEE0819F5030}"/>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23" name="Rechthoek 6">
            <a:hlinkClick r:id="rId7" action="ppaction://hlinksldjump"/>
            <a:extLst>
              <a:ext uri="{FF2B5EF4-FFF2-40B4-BE49-F238E27FC236}">
                <a16:creationId xmlns:a16="http://schemas.microsoft.com/office/drawing/2014/main" id="{21728D93-2192-8F5C-37FF-8D5E1FE1FDF2}"/>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22" name="TextBox 21">
            <a:hlinkClick r:id="" action="ppaction://hlinkshowjump?jump=lastslideviewed"/>
            <a:extLst>
              <a:ext uri="{FF2B5EF4-FFF2-40B4-BE49-F238E27FC236}">
                <a16:creationId xmlns:a16="http://schemas.microsoft.com/office/drawing/2014/main" id="{85E0DE9D-55CF-83C1-49C7-EB47AFAEE8EF}"/>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17" name="Vrije vorm: vorm 26">
            <a:hlinkClick r:id="rId8" action="ppaction://hlinksldjump"/>
            <a:extLst>
              <a:ext uri="{FF2B5EF4-FFF2-40B4-BE49-F238E27FC236}">
                <a16:creationId xmlns:a16="http://schemas.microsoft.com/office/drawing/2014/main" id="{4B92FDAB-4390-9A25-5D02-5843B8DB0385}"/>
              </a:ext>
            </a:extLst>
          </p:cNvPr>
          <p:cNvSpPr/>
          <p:nvPr/>
        </p:nvSpPr>
        <p:spPr>
          <a:xfrm>
            <a:off x="2574390" y="245102"/>
            <a:ext cx="1108005"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EU regulation</a:t>
            </a:r>
          </a:p>
        </p:txBody>
      </p:sp>
      <p:sp>
        <p:nvSpPr>
          <p:cNvPr id="18" name="Vrije vorm: vorm 27">
            <a:hlinkClick r:id="rId9" action="ppaction://hlinksldjump"/>
            <a:extLst>
              <a:ext uri="{FF2B5EF4-FFF2-40B4-BE49-F238E27FC236}">
                <a16:creationId xmlns:a16="http://schemas.microsoft.com/office/drawing/2014/main" id="{3E34784F-4F07-3F7A-6A5E-2D99679B6688}"/>
              </a:ext>
            </a:extLst>
          </p:cNvPr>
          <p:cNvSpPr/>
          <p:nvPr/>
        </p:nvSpPr>
        <p:spPr>
          <a:xfrm>
            <a:off x="3732066" y="245102"/>
            <a:ext cx="867391"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SDG 12.3</a:t>
            </a:r>
          </a:p>
        </p:txBody>
      </p:sp>
      <p:sp>
        <p:nvSpPr>
          <p:cNvPr id="20" name="Vrije vorm: vorm 28">
            <a:hlinkClick r:id="rId10" action="ppaction://hlinksldjump"/>
            <a:extLst>
              <a:ext uri="{FF2B5EF4-FFF2-40B4-BE49-F238E27FC236}">
                <a16:creationId xmlns:a16="http://schemas.microsoft.com/office/drawing/2014/main" id="{0783A039-4B0D-55E2-12C3-41510159A6EC}"/>
              </a:ext>
            </a:extLst>
          </p:cNvPr>
          <p:cNvSpPr/>
          <p:nvPr/>
        </p:nvSpPr>
        <p:spPr>
          <a:xfrm>
            <a:off x="4649128" y="245102"/>
            <a:ext cx="1204202"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NL government</a:t>
            </a:r>
          </a:p>
        </p:txBody>
      </p:sp>
      <p:sp>
        <p:nvSpPr>
          <p:cNvPr id="5" name="Vrije vorm: vorm 24">
            <a:hlinkClick r:id="rId11" action="ppaction://hlinksldjump"/>
            <a:extLst>
              <a:ext uri="{FF2B5EF4-FFF2-40B4-BE49-F238E27FC236}">
                <a16:creationId xmlns:a16="http://schemas.microsoft.com/office/drawing/2014/main" id="{986CF250-8298-5A46-A4A6-6B57C1E8101A}"/>
              </a:ext>
            </a:extLst>
          </p:cNvPr>
          <p:cNvSpPr/>
          <p:nvPr/>
        </p:nvSpPr>
        <p:spPr>
          <a:xfrm>
            <a:off x="3492379" y="561600"/>
            <a:ext cx="1363549"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Quantification unit</a:t>
            </a:r>
          </a:p>
        </p:txBody>
      </p:sp>
      <p:sp>
        <p:nvSpPr>
          <p:cNvPr id="14" name="Vrije vorm: vorm 26">
            <a:hlinkClick r:id="rId12" action="ppaction://hlinksldjump"/>
            <a:extLst>
              <a:ext uri="{FF2B5EF4-FFF2-40B4-BE49-F238E27FC236}">
                <a16:creationId xmlns:a16="http://schemas.microsoft.com/office/drawing/2014/main" id="{D27B500F-617B-2458-6CC1-028DA56D7F1A}"/>
              </a:ext>
            </a:extLst>
          </p:cNvPr>
          <p:cNvSpPr/>
          <p:nvPr/>
        </p:nvSpPr>
        <p:spPr>
          <a:xfrm>
            <a:off x="4904641" y="561600"/>
            <a:ext cx="975845"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Definition FLW</a:t>
            </a:r>
          </a:p>
        </p:txBody>
      </p:sp>
      <p:sp>
        <p:nvSpPr>
          <p:cNvPr id="16" name="Vrije vorm: vorm 27">
            <a:hlinkClick r:id="rId13" action="ppaction://hlinksldjump"/>
            <a:extLst>
              <a:ext uri="{FF2B5EF4-FFF2-40B4-BE49-F238E27FC236}">
                <a16:creationId xmlns:a16="http://schemas.microsoft.com/office/drawing/2014/main" id="{FDE7675F-A88C-0990-EE40-344E10C6736B}"/>
              </a:ext>
            </a:extLst>
          </p:cNvPr>
          <p:cNvSpPr/>
          <p:nvPr/>
        </p:nvSpPr>
        <p:spPr>
          <a:xfrm>
            <a:off x="5929200" y="561600"/>
            <a:ext cx="78019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Indicators</a:t>
            </a:r>
          </a:p>
        </p:txBody>
      </p:sp>
      <p:sp>
        <p:nvSpPr>
          <p:cNvPr id="19" name="Vrije vorm: vorm 34">
            <a:hlinkClick r:id="rId14" action="ppaction://hlinksldjump"/>
            <a:extLst>
              <a:ext uri="{FF2B5EF4-FFF2-40B4-BE49-F238E27FC236}">
                <a16:creationId xmlns:a16="http://schemas.microsoft.com/office/drawing/2014/main" id="{A0C8DBC6-6F47-E8F0-1777-8636DFAA7413}"/>
              </a:ext>
            </a:extLst>
          </p:cNvPr>
          <p:cNvSpPr/>
          <p:nvPr/>
        </p:nvSpPr>
        <p:spPr>
          <a:xfrm>
            <a:off x="2574390" y="561600"/>
            <a:ext cx="86927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Focus</a:t>
            </a:r>
          </a:p>
        </p:txBody>
      </p:sp>
      <p:sp>
        <p:nvSpPr>
          <p:cNvPr id="25" name="Vrije vorm: vorm 16">
            <a:hlinkClick r:id="rId14" action="ppaction://hlinksldjump"/>
            <a:extLst>
              <a:ext uri="{FF2B5EF4-FFF2-40B4-BE49-F238E27FC236}">
                <a16:creationId xmlns:a16="http://schemas.microsoft.com/office/drawing/2014/main" id="{0ACC1733-23C7-CCFC-4ABE-755808AB03A7}"/>
              </a:ext>
            </a:extLst>
          </p:cNvPr>
          <p:cNvSpPr/>
          <p:nvPr/>
        </p:nvSpPr>
        <p:spPr>
          <a:xfrm>
            <a:off x="5903001" y="245102"/>
            <a:ext cx="100800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Own goal(s)</a:t>
            </a:r>
          </a:p>
        </p:txBody>
      </p:sp>
      <p:sp>
        <p:nvSpPr>
          <p:cNvPr id="27" name="Arrow: Right 26">
            <a:hlinkClick r:id="rId15" action="ppaction://hlinksldjump"/>
            <a:extLst>
              <a:ext uri="{FF2B5EF4-FFF2-40B4-BE49-F238E27FC236}">
                <a16:creationId xmlns:a16="http://schemas.microsoft.com/office/drawing/2014/main" id="{0DCFE730-EFFE-A429-CED2-4D3160FAE5D7}"/>
              </a:ext>
            </a:extLst>
          </p:cNvPr>
          <p:cNvSpPr/>
          <p:nvPr/>
        </p:nvSpPr>
        <p:spPr>
          <a:xfrm>
            <a:off x="7362613" y="4647600"/>
            <a:ext cx="602827" cy="36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6A0B954C-B791-FBA2-E2B7-2B74A8FB70B1}"/>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24" name="TextBox 23">
            <a:hlinkClick r:id="rId16" action="ppaction://hlinksldjump"/>
            <a:extLst>
              <a:ext uri="{FF2B5EF4-FFF2-40B4-BE49-F238E27FC236}">
                <a16:creationId xmlns:a16="http://schemas.microsoft.com/office/drawing/2014/main" id="{1B3C848A-A6EC-ABE6-00E7-ECE1F5784CD5}"/>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6"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8" name="Tijdelijke aanduiding voor tekst 30">
            <a:extLst>
              <a:ext uri="{FF2B5EF4-FFF2-40B4-BE49-F238E27FC236}">
                <a16:creationId xmlns:a16="http://schemas.microsoft.com/office/drawing/2014/main" id="{D7BCDA69-0201-B91E-04B2-BFF5028E53D9}"/>
              </a:ext>
            </a:extLst>
          </p:cNvPr>
          <p:cNvSpPr>
            <a:spLocks noGrp="1"/>
          </p:cNvSpPr>
          <p:nvPr>
            <p:ph type="body" sz="quarter" idx="10"/>
          </p:nvPr>
        </p:nvSpPr>
        <p:spPr>
          <a:xfrm>
            <a:off x="2706688" y="1458913"/>
            <a:ext cx="5856287" cy="2778717"/>
          </a:xfrm>
        </p:spPr>
        <p:txBody>
          <a:bodyPr/>
          <a:lstStyle/>
          <a:p>
            <a:r>
              <a:rPr lang="en-US" dirty="0"/>
              <a:t>These indicators include the 5 choices made in 2a and 2b: </a:t>
            </a:r>
            <a:r>
              <a:rPr lang="en-US" i="1" dirty="0">
                <a:solidFill>
                  <a:schemeClr val="accent2"/>
                </a:solidFill>
              </a:rPr>
              <a:t>product, region, </a:t>
            </a:r>
            <a:br>
              <a:rPr lang="en-US" i="1" dirty="0">
                <a:solidFill>
                  <a:schemeClr val="accent2"/>
                </a:solidFill>
              </a:rPr>
            </a:br>
            <a:r>
              <a:rPr lang="en-US" i="1" dirty="0">
                <a:solidFill>
                  <a:schemeClr val="accent2"/>
                </a:solidFill>
              </a:rPr>
              <a:t>SCL, time period </a:t>
            </a:r>
            <a:r>
              <a:rPr lang="en-US" i="1" dirty="0"/>
              <a:t>and</a:t>
            </a:r>
            <a:r>
              <a:rPr lang="en-US" i="1" dirty="0">
                <a:solidFill>
                  <a:schemeClr val="accent2"/>
                </a:solidFill>
              </a:rPr>
              <a:t> quantification unit (=QU)</a:t>
            </a:r>
          </a:p>
          <a:p>
            <a:endParaRPr lang="en-GB" b="1" dirty="0"/>
          </a:p>
          <a:p>
            <a:r>
              <a:rPr lang="en-GB" b="1" dirty="0"/>
              <a:t>Examples of indicators that can be quantified: </a:t>
            </a:r>
          </a:p>
          <a:p>
            <a:pPr marL="228600" indent="-228600">
              <a:buClr>
                <a:schemeClr val="accent2"/>
              </a:buClr>
              <a:buSzPct val="100000"/>
              <a:buFont typeface="+mj-lt"/>
              <a:buAutoNum type="arabicPeriod"/>
            </a:pPr>
            <a:r>
              <a:rPr lang="en-GB" dirty="0"/>
              <a:t>FL </a:t>
            </a:r>
            <a:r>
              <a:rPr lang="en-GB" b="1" dirty="0">
                <a:solidFill>
                  <a:schemeClr val="accent2"/>
                </a:solidFill>
              </a:rPr>
              <a:t>weight</a:t>
            </a:r>
            <a:r>
              <a:rPr lang="en-GB" dirty="0">
                <a:solidFill>
                  <a:schemeClr val="accent2"/>
                </a:solidFill>
              </a:rPr>
              <a:t> (QU)</a:t>
            </a:r>
            <a:r>
              <a:rPr lang="en-GB" dirty="0"/>
              <a:t> in a </a:t>
            </a:r>
            <a:r>
              <a:rPr lang="en-GB" b="1" dirty="0">
                <a:solidFill>
                  <a:schemeClr val="accent2"/>
                </a:solidFill>
              </a:rPr>
              <a:t>year</a:t>
            </a:r>
            <a:r>
              <a:rPr lang="en-GB" dirty="0">
                <a:solidFill>
                  <a:schemeClr val="accent2"/>
                </a:solidFill>
              </a:rPr>
              <a:t> (time period)</a:t>
            </a:r>
            <a:r>
              <a:rPr lang="en-GB" dirty="0"/>
              <a:t> for </a:t>
            </a:r>
            <a:r>
              <a:rPr lang="en-GB" b="1" dirty="0">
                <a:solidFill>
                  <a:schemeClr val="accent2"/>
                </a:solidFill>
              </a:rPr>
              <a:t>banana</a:t>
            </a:r>
            <a:r>
              <a:rPr lang="en-GB" dirty="0">
                <a:solidFill>
                  <a:schemeClr val="accent2"/>
                </a:solidFill>
              </a:rPr>
              <a:t> (product)</a:t>
            </a:r>
            <a:r>
              <a:rPr lang="en-GB" dirty="0"/>
              <a:t> at </a:t>
            </a:r>
            <a:r>
              <a:rPr lang="en-GB" b="1" dirty="0">
                <a:solidFill>
                  <a:schemeClr val="accent2"/>
                </a:solidFill>
              </a:rPr>
              <a:t>ripening stage </a:t>
            </a:r>
            <a:r>
              <a:rPr lang="en-GB" dirty="0">
                <a:solidFill>
                  <a:schemeClr val="accent2"/>
                </a:solidFill>
              </a:rPr>
              <a:t>(SCL)</a:t>
            </a:r>
            <a:r>
              <a:rPr lang="en-GB" dirty="0"/>
              <a:t> in the </a:t>
            </a:r>
            <a:r>
              <a:rPr lang="en-GB" b="1" dirty="0">
                <a:solidFill>
                  <a:schemeClr val="accent2"/>
                </a:solidFill>
              </a:rPr>
              <a:t>NL</a:t>
            </a:r>
            <a:r>
              <a:rPr lang="en-GB" dirty="0">
                <a:solidFill>
                  <a:schemeClr val="accent2"/>
                </a:solidFill>
              </a:rPr>
              <a:t> (region)</a:t>
            </a:r>
            <a:r>
              <a:rPr lang="en-GB" dirty="0"/>
              <a:t> </a:t>
            </a:r>
          </a:p>
          <a:p>
            <a:pPr marL="228600" indent="-228600">
              <a:buClr>
                <a:schemeClr val="accent2"/>
              </a:buClr>
              <a:buSzPct val="100000"/>
              <a:buFont typeface="+mj-lt"/>
              <a:buAutoNum type="arabicPeriod"/>
            </a:pPr>
            <a:r>
              <a:rPr lang="en-GB" dirty="0"/>
              <a:t>FL </a:t>
            </a:r>
            <a:r>
              <a:rPr lang="en-GB" b="1" dirty="0">
                <a:solidFill>
                  <a:schemeClr val="accent2"/>
                </a:solidFill>
              </a:rPr>
              <a:t>value</a:t>
            </a:r>
            <a:r>
              <a:rPr lang="en-GB" dirty="0">
                <a:solidFill>
                  <a:schemeClr val="accent2"/>
                </a:solidFill>
              </a:rPr>
              <a:t> (QU)</a:t>
            </a:r>
            <a:r>
              <a:rPr lang="en-GB" dirty="0"/>
              <a:t> in tons in </a:t>
            </a:r>
            <a:r>
              <a:rPr lang="en-GB" b="1" dirty="0">
                <a:solidFill>
                  <a:schemeClr val="accent2"/>
                </a:solidFill>
              </a:rPr>
              <a:t>per season </a:t>
            </a:r>
            <a:r>
              <a:rPr lang="en-GB" dirty="0">
                <a:solidFill>
                  <a:schemeClr val="accent2"/>
                </a:solidFill>
              </a:rPr>
              <a:t>(time period)</a:t>
            </a:r>
            <a:r>
              <a:rPr lang="en-GB" dirty="0"/>
              <a:t> for the </a:t>
            </a:r>
            <a:r>
              <a:rPr lang="en-GB" b="1" dirty="0">
                <a:solidFill>
                  <a:schemeClr val="accent2"/>
                </a:solidFill>
              </a:rPr>
              <a:t>strawberries</a:t>
            </a:r>
            <a:r>
              <a:rPr lang="en-GB" dirty="0">
                <a:solidFill>
                  <a:schemeClr val="accent2"/>
                </a:solidFill>
              </a:rPr>
              <a:t> (product)</a:t>
            </a:r>
            <a:r>
              <a:rPr lang="en-GB" dirty="0"/>
              <a:t> at </a:t>
            </a:r>
            <a:r>
              <a:rPr lang="en-GB" b="1" dirty="0">
                <a:solidFill>
                  <a:schemeClr val="accent2"/>
                </a:solidFill>
              </a:rPr>
              <a:t>our farm </a:t>
            </a:r>
            <a:r>
              <a:rPr lang="en-GB" dirty="0">
                <a:solidFill>
                  <a:schemeClr val="accent2"/>
                </a:solidFill>
              </a:rPr>
              <a:t>(SCL)</a:t>
            </a:r>
            <a:r>
              <a:rPr lang="en-GB" dirty="0"/>
              <a:t> in </a:t>
            </a:r>
            <a:r>
              <a:rPr lang="en-GB" b="1" dirty="0">
                <a:solidFill>
                  <a:schemeClr val="accent2"/>
                </a:solidFill>
              </a:rPr>
              <a:t>Venlo</a:t>
            </a:r>
            <a:r>
              <a:rPr lang="en-GB" dirty="0">
                <a:solidFill>
                  <a:schemeClr val="accent2"/>
                </a:solidFill>
              </a:rPr>
              <a:t> (region)</a:t>
            </a:r>
            <a:r>
              <a:rPr lang="en-GB" dirty="0"/>
              <a:t> </a:t>
            </a:r>
          </a:p>
          <a:p>
            <a:pPr marL="228600" indent="-228600">
              <a:buClr>
                <a:schemeClr val="accent2"/>
              </a:buClr>
              <a:buSzPct val="100000"/>
              <a:buFont typeface="+mj-lt"/>
              <a:buAutoNum type="arabicPeriod"/>
            </a:pPr>
            <a:r>
              <a:rPr lang="en-GB" dirty="0"/>
              <a:t>FL </a:t>
            </a:r>
            <a:r>
              <a:rPr lang="en-GB" b="1" dirty="0">
                <a:solidFill>
                  <a:schemeClr val="accent2"/>
                </a:solidFill>
              </a:rPr>
              <a:t>% in weight </a:t>
            </a:r>
            <a:r>
              <a:rPr lang="en-GB" dirty="0">
                <a:solidFill>
                  <a:schemeClr val="accent2"/>
                </a:solidFill>
              </a:rPr>
              <a:t>(QU)</a:t>
            </a:r>
            <a:r>
              <a:rPr lang="en-GB" dirty="0"/>
              <a:t> </a:t>
            </a:r>
            <a:r>
              <a:rPr lang="en-GB" b="1" dirty="0">
                <a:solidFill>
                  <a:schemeClr val="accent2"/>
                </a:solidFill>
              </a:rPr>
              <a:t>per week </a:t>
            </a:r>
            <a:r>
              <a:rPr lang="en-GB" dirty="0">
                <a:solidFill>
                  <a:schemeClr val="accent2"/>
                </a:solidFill>
              </a:rPr>
              <a:t>(time period)</a:t>
            </a:r>
            <a:r>
              <a:rPr lang="en-GB" dirty="0"/>
              <a:t> for our </a:t>
            </a:r>
            <a:r>
              <a:rPr lang="en-GB" b="1" dirty="0">
                <a:solidFill>
                  <a:schemeClr val="accent2"/>
                </a:solidFill>
              </a:rPr>
              <a:t>broccoli</a:t>
            </a:r>
            <a:r>
              <a:rPr lang="en-GB" dirty="0">
                <a:solidFill>
                  <a:schemeClr val="accent2"/>
                </a:solidFill>
              </a:rPr>
              <a:t> (product) </a:t>
            </a:r>
            <a:r>
              <a:rPr lang="en-GB" b="1" dirty="0">
                <a:solidFill>
                  <a:schemeClr val="accent2"/>
                </a:solidFill>
              </a:rPr>
              <a:t>sorting line</a:t>
            </a:r>
            <a:r>
              <a:rPr lang="en-GB" dirty="0">
                <a:solidFill>
                  <a:schemeClr val="accent2"/>
                </a:solidFill>
              </a:rPr>
              <a:t> (SCL) </a:t>
            </a:r>
            <a:r>
              <a:rPr lang="en-GB" dirty="0"/>
              <a:t>in </a:t>
            </a:r>
            <a:r>
              <a:rPr lang="en-GB" b="1" dirty="0" err="1">
                <a:solidFill>
                  <a:schemeClr val="accent2"/>
                </a:solidFill>
              </a:rPr>
              <a:t>Oegstgeest</a:t>
            </a:r>
            <a:r>
              <a:rPr lang="en-GB" dirty="0">
                <a:solidFill>
                  <a:schemeClr val="accent2"/>
                </a:solidFill>
              </a:rPr>
              <a:t> (region) </a:t>
            </a:r>
          </a:p>
        </p:txBody>
      </p:sp>
      <p:sp>
        <p:nvSpPr>
          <p:cNvPr id="2" name="Slide Number Placeholder 1">
            <a:extLst>
              <a:ext uri="{FF2B5EF4-FFF2-40B4-BE49-F238E27FC236}">
                <a16:creationId xmlns:a16="http://schemas.microsoft.com/office/drawing/2014/main" id="{15B6D8F1-E7C3-F3D2-DC7A-87DA7346F2E1}"/>
              </a:ext>
            </a:extLst>
          </p:cNvPr>
          <p:cNvSpPr>
            <a:spLocks noGrp="1"/>
          </p:cNvSpPr>
          <p:nvPr>
            <p:ph type="sldNum" sz="quarter" idx="11"/>
          </p:nvPr>
        </p:nvSpPr>
        <p:spPr/>
        <p:txBody>
          <a:bodyPr/>
          <a:lstStyle/>
          <a:p>
            <a:fld id="{F25965E0-7062-474C-8671-DB3A3CE669B0}" type="slidenum">
              <a:rPr lang="nl-NL" smtClean="0"/>
              <a:pPr/>
              <a:t>43</a:t>
            </a:fld>
            <a:endParaRPr lang="nl-NL" dirty="0"/>
          </a:p>
        </p:txBody>
      </p:sp>
    </p:spTree>
    <p:extLst>
      <p:ext uri="{BB962C8B-B14F-4D97-AF65-F5344CB8AC3E}">
        <p14:creationId xmlns:p14="http://schemas.microsoft.com/office/powerpoint/2010/main" val="31008819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45C1706-B089-4C8B-3837-32AA2A763194}"/>
              </a:ext>
            </a:extLst>
          </p:cNvPr>
          <p:cNvSpPr>
            <a:spLocks noGrp="1"/>
          </p:cNvSpPr>
          <p:nvPr>
            <p:ph type="body" sz="quarter" idx="10"/>
          </p:nvPr>
        </p:nvSpPr>
        <p:spPr>
          <a:xfrm>
            <a:off x="2707274" y="1459473"/>
            <a:ext cx="5855993" cy="2471305"/>
          </a:xfrm>
        </p:spPr>
        <p:txBody>
          <a:bodyPr/>
          <a:lstStyle/>
          <a:p>
            <a:r>
              <a:rPr lang="en-US" dirty="0"/>
              <a:t>The indicators all include the words ‘Food loss’. It is important to stress that the meaning of ‘Food loss’ very much depends on the definition that is selected. Hence quantification may vary with respect to</a:t>
            </a:r>
          </a:p>
          <a:p>
            <a:pPr lvl="1"/>
            <a:r>
              <a:rPr lang="en-US" dirty="0"/>
              <a:t>include unavoidable/inedible</a:t>
            </a:r>
          </a:p>
          <a:p>
            <a:pPr lvl="1"/>
            <a:r>
              <a:rPr lang="en-US" dirty="0"/>
              <a:t>what destinations are considered as ‘Food loss’</a:t>
            </a:r>
          </a:p>
          <a:p>
            <a:pPr lvl="1"/>
            <a:r>
              <a:rPr lang="en-US" dirty="0"/>
              <a:t>what part of the producer SCL is included (e.g. harvest yes or no)</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US" dirty="0"/>
              <a:t>Important final remark</a:t>
            </a:r>
          </a:p>
        </p:txBody>
      </p:sp>
      <p:sp>
        <p:nvSpPr>
          <p:cNvPr id="7" name="Rechthoek 6">
            <a:hlinkClick r:id="rId2" action="ppaction://hlinksldjump"/>
            <a:extLst>
              <a:ext uri="{FF2B5EF4-FFF2-40B4-BE49-F238E27FC236}">
                <a16:creationId xmlns:a16="http://schemas.microsoft.com/office/drawing/2014/main" id="{BC251ECF-4161-AEEF-3BBB-A31654876A72}"/>
              </a:ext>
            </a:extLst>
          </p:cNvPr>
          <p:cNvSpPr/>
          <p:nvPr/>
        </p:nvSpPr>
        <p:spPr>
          <a:xfrm>
            <a:off x="381000" y="115583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8" name="Rechthoek 7">
            <a:hlinkClick r:id="rId3" action="ppaction://hlinksldjump"/>
            <a:extLst>
              <a:ext uri="{FF2B5EF4-FFF2-40B4-BE49-F238E27FC236}">
                <a16:creationId xmlns:a16="http://schemas.microsoft.com/office/drawing/2014/main" id="{01C7EB31-B981-E465-EF88-FEBE28418E24}"/>
              </a:ext>
            </a:extLst>
          </p:cNvPr>
          <p:cNvSpPr/>
          <p:nvPr/>
        </p:nvSpPr>
        <p:spPr>
          <a:xfrm>
            <a:off x="381000" y="164862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4" action="ppaction://hlinksldjump"/>
            <a:extLst>
              <a:ext uri="{FF2B5EF4-FFF2-40B4-BE49-F238E27FC236}">
                <a16:creationId xmlns:a16="http://schemas.microsoft.com/office/drawing/2014/main" id="{06C043D2-AF20-9080-C5CF-5AF23FF7FF7B}"/>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5" action="ppaction://hlinksldjump"/>
            <a:extLst>
              <a:ext uri="{FF2B5EF4-FFF2-40B4-BE49-F238E27FC236}">
                <a16:creationId xmlns:a16="http://schemas.microsoft.com/office/drawing/2014/main" id="{6EA2DAB3-D62F-33BA-6BEB-A84E7B4A7DBD}"/>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Pijl: vijfhoek 18">
            <a:hlinkClick r:id="rId6" action="ppaction://hlinksldjump"/>
            <a:extLst>
              <a:ext uri="{FF2B5EF4-FFF2-40B4-BE49-F238E27FC236}">
                <a16:creationId xmlns:a16="http://schemas.microsoft.com/office/drawing/2014/main" id="{ECB477C3-DEB7-E35A-A1B0-EEE0819F5030}"/>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23" name="Rechthoek 6">
            <a:hlinkClick r:id="rId7" action="ppaction://hlinksldjump"/>
            <a:extLst>
              <a:ext uri="{FF2B5EF4-FFF2-40B4-BE49-F238E27FC236}">
                <a16:creationId xmlns:a16="http://schemas.microsoft.com/office/drawing/2014/main" id="{21728D93-2192-8F5C-37FF-8D5E1FE1FDF2}"/>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22" name="TextBox 21">
            <a:hlinkClick r:id="" action="ppaction://hlinkshowjump?jump=lastslideviewed"/>
            <a:extLst>
              <a:ext uri="{FF2B5EF4-FFF2-40B4-BE49-F238E27FC236}">
                <a16:creationId xmlns:a16="http://schemas.microsoft.com/office/drawing/2014/main" id="{85E0DE9D-55CF-83C1-49C7-EB47AFAEE8EF}"/>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DE6D41AE-4AC3-85FA-BF3D-2CA084842B49}"/>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5" name="TextBox 4">
            <a:hlinkClick r:id="rId8" action="ppaction://hlinksldjump"/>
            <a:extLst>
              <a:ext uri="{FF2B5EF4-FFF2-40B4-BE49-F238E27FC236}">
                <a16:creationId xmlns:a16="http://schemas.microsoft.com/office/drawing/2014/main" id="{581110B9-79CE-8717-A9B1-70E5956DB4F0}"/>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8"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4" name="Slide Number Placeholder 3">
            <a:extLst>
              <a:ext uri="{FF2B5EF4-FFF2-40B4-BE49-F238E27FC236}">
                <a16:creationId xmlns:a16="http://schemas.microsoft.com/office/drawing/2014/main" id="{53EB71BA-A08E-C19F-51CE-0DFF6D84983D}"/>
              </a:ext>
            </a:extLst>
          </p:cNvPr>
          <p:cNvSpPr>
            <a:spLocks noGrp="1"/>
          </p:cNvSpPr>
          <p:nvPr>
            <p:ph type="sldNum" sz="quarter" idx="11"/>
          </p:nvPr>
        </p:nvSpPr>
        <p:spPr/>
        <p:txBody>
          <a:bodyPr/>
          <a:lstStyle/>
          <a:p>
            <a:fld id="{F25965E0-7062-474C-8671-DB3A3CE669B0}" type="slidenum">
              <a:rPr lang="nl-NL" smtClean="0"/>
              <a:pPr/>
              <a:t>44</a:t>
            </a:fld>
            <a:endParaRPr lang="nl-NL" dirty="0"/>
          </a:p>
        </p:txBody>
      </p:sp>
    </p:spTree>
    <p:extLst>
      <p:ext uri="{BB962C8B-B14F-4D97-AF65-F5344CB8AC3E}">
        <p14:creationId xmlns:p14="http://schemas.microsoft.com/office/powerpoint/2010/main" val="6314975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509199-E9D1-C202-5262-3633A85F1742}"/>
              </a:ext>
            </a:extLst>
          </p:cNvPr>
          <p:cNvPicPr>
            <a:picLocks noChangeAspect="1"/>
          </p:cNvPicPr>
          <p:nvPr/>
        </p:nvPicPr>
        <p:blipFill>
          <a:blip r:embed="rId2"/>
          <a:stretch>
            <a:fillRect/>
          </a:stretch>
        </p:blipFill>
        <p:spPr>
          <a:xfrm>
            <a:off x="2501194" y="875103"/>
            <a:ext cx="6332670" cy="3142587"/>
          </a:xfrm>
          <a:prstGeom prst="rect">
            <a:avLst/>
          </a:prstGeom>
        </p:spPr>
      </p:pic>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6688" y="305489"/>
            <a:ext cx="5856287" cy="334962"/>
          </a:xfrm>
        </p:spPr>
        <p:txBody>
          <a:bodyPr/>
          <a:lstStyle/>
          <a:p>
            <a:r>
              <a:rPr lang="en-US" dirty="0"/>
              <a:t>Food waste hierarchy (Moerman)</a:t>
            </a:r>
          </a:p>
        </p:txBody>
      </p:sp>
      <p:sp>
        <p:nvSpPr>
          <p:cNvPr id="7" name="Rechthoek 6">
            <a:hlinkClick r:id="rId3" action="ppaction://hlinksldjump"/>
            <a:extLst>
              <a:ext uri="{FF2B5EF4-FFF2-40B4-BE49-F238E27FC236}">
                <a16:creationId xmlns:a16="http://schemas.microsoft.com/office/drawing/2014/main" id="{BC251ECF-4161-AEEF-3BBB-A31654876A72}"/>
              </a:ext>
            </a:extLst>
          </p:cNvPr>
          <p:cNvSpPr/>
          <p:nvPr/>
        </p:nvSpPr>
        <p:spPr>
          <a:xfrm>
            <a:off x="381000" y="115583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8" name="Rechthoek 7">
            <a:hlinkClick r:id="rId4" action="ppaction://hlinksldjump"/>
            <a:extLst>
              <a:ext uri="{FF2B5EF4-FFF2-40B4-BE49-F238E27FC236}">
                <a16:creationId xmlns:a16="http://schemas.microsoft.com/office/drawing/2014/main" id="{01C7EB31-B981-E465-EF88-FEBE28418E24}"/>
              </a:ext>
            </a:extLst>
          </p:cNvPr>
          <p:cNvSpPr/>
          <p:nvPr/>
        </p:nvSpPr>
        <p:spPr>
          <a:xfrm>
            <a:off x="381000" y="164862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5" action="ppaction://hlinksldjump"/>
            <a:extLst>
              <a:ext uri="{FF2B5EF4-FFF2-40B4-BE49-F238E27FC236}">
                <a16:creationId xmlns:a16="http://schemas.microsoft.com/office/drawing/2014/main" id="{06C043D2-AF20-9080-C5CF-5AF23FF7FF7B}"/>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6" action="ppaction://hlinksldjump"/>
            <a:extLst>
              <a:ext uri="{FF2B5EF4-FFF2-40B4-BE49-F238E27FC236}">
                <a16:creationId xmlns:a16="http://schemas.microsoft.com/office/drawing/2014/main" id="{6EA2DAB3-D62F-33BA-6BEB-A84E7B4A7DBD}"/>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Pijl: vijfhoek 18">
            <a:hlinkClick r:id="rId7" action="ppaction://hlinksldjump"/>
            <a:extLst>
              <a:ext uri="{FF2B5EF4-FFF2-40B4-BE49-F238E27FC236}">
                <a16:creationId xmlns:a16="http://schemas.microsoft.com/office/drawing/2014/main" id="{ECB477C3-DEB7-E35A-A1B0-EEE0819F5030}"/>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23" name="Rechthoek 6">
            <a:hlinkClick r:id="rId8" action="ppaction://hlinksldjump"/>
            <a:extLst>
              <a:ext uri="{FF2B5EF4-FFF2-40B4-BE49-F238E27FC236}">
                <a16:creationId xmlns:a16="http://schemas.microsoft.com/office/drawing/2014/main" id="{21728D93-2192-8F5C-37FF-8D5E1FE1FDF2}"/>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22" name="TextBox 21">
            <a:hlinkClick r:id="" action="ppaction://hlinkshowjump?jump=lastslideviewed"/>
            <a:extLst>
              <a:ext uri="{FF2B5EF4-FFF2-40B4-BE49-F238E27FC236}">
                <a16:creationId xmlns:a16="http://schemas.microsoft.com/office/drawing/2014/main" id="{85E0DE9D-55CF-83C1-49C7-EB47AFAEE8EF}"/>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DE6D41AE-4AC3-85FA-BF3D-2CA084842B49}"/>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14" name="Left Brace 13">
            <a:extLst>
              <a:ext uri="{FF2B5EF4-FFF2-40B4-BE49-F238E27FC236}">
                <a16:creationId xmlns:a16="http://schemas.microsoft.com/office/drawing/2014/main" id="{D992894D-26D9-ADA4-4421-A9AFF563BA83}"/>
              </a:ext>
            </a:extLst>
          </p:cNvPr>
          <p:cNvSpPr/>
          <p:nvPr/>
        </p:nvSpPr>
        <p:spPr>
          <a:xfrm rot="19812566">
            <a:off x="4029199" y="2705613"/>
            <a:ext cx="225885" cy="1418055"/>
          </a:xfrm>
          <a:prstGeom prst="leftBrace">
            <a:avLst>
              <a:gd name="adj1" fmla="val 27868"/>
              <a:gd name="adj2" fmla="val 50000"/>
            </a:avLst>
          </a:prstGeom>
          <a:ln w="1587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16" name="TextBox 15">
            <a:extLst>
              <a:ext uri="{FF2B5EF4-FFF2-40B4-BE49-F238E27FC236}">
                <a16:creationId xmlns:a16="http://schemas.microsoft.com/office/drawing/2014/main" id="{1AACA480-C560-1D0B-F84D-1F6D98E76796}"/>
              </a:ext>
            </a:extLst>
          </p:cNvPr>
          <p:cNvSpPr txBox="1"/>
          <p:nvPr/>
        </p:nvSpPr>
        <p:spPr>
          <a:xfrm>
            <a:off x="3324567" y="3257147"/>
            <a:ext cx="1027845" cy="306302"/>
          </a:xfrm>
          <a:prstGeom prst="rect">
            <a:avLst/>
          </a:prstGeom>
          <a:noFill/>
        </p:spPr>
        <p:txBody>
          <a:bodyPr wrap="non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1"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Food loss</a:t>
            </a:r>
            <a:endParaRPr kumimoji="0" lang="nl-NL" sz="1400" b="1"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4" name="TextBox 3">
            <a:hlinkClick r:id="rId9" action="ppaction://hlinksldjump"/>
            <a:extLst>
              <a:ext uri="{FF2B5EF4-FFF2-40B4-BE49-F238E27FC236}">
                <a16:creationId xmlns:a16="http://schemas.microsoft.com/office/drawing/2014/main" id="{94AC6D7C-82B7-D339-7F6D-56F9155CA0FA}"/>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9"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1ECE225C-9A22-4FC0-9B2A-29A8FBBA73F0}"/>
              </a:ext>
            </a:extLst>
          </p:cNvPr>
          <p:cNvSpPr>
            <a:spLocks noGrp="1"/>
          </p:cNvSpPr>
          <p:nvPr>
            <p:ph type="sldNum" sz="quarter" idx="11"/>
          </p:nvPr>
        </p:nvSpPr>
        <p:spPr/>
        <p:txBody>
          <a:bodyPr/>
          <a:lstStyle/>
          <a:p>
            <a:fld id="{F25965E0-7062-474C-8671-DB3A3CE669B0}" type="slidenum">
              <a:rPr lang="nl-NL" smtClean="0"/>
              <a:pPr/>
              <a:t>45</a:t>
            </a:fld>
            <a:endParaRPr lang="nl-NL" dirty="0"/>
          </a:p>
        </p:txBody>
      </p:sp>
    </p:spTree>
    <p:extLst>
      <p:ext uri="{BB962C8B-B14F-4D97-AF65-F5344CB8AC3E}">
        <p14:creationId xmlns:p14="http://schemas.microsoft.com/office/powerpoint/2010/main" val="3781389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2707274" y="1459473"/>
            <a:ext cx="5855993" cy="2471305"/>
          </a:xfrm>
        </p:spPr>
        <p:txBody>
          <a:bodyPr/>
          <a:lstStyle/>
          <a:p>
            <a:pPr lvl="1">
              <a:buClr>
                <a:schemeClr val="accent4"/>
              </a:buClr>
            </a:pPr>
            <a:r>
              <a:rPr lang="en-GB" dirty="0"/>
              <a:t>To quantify food loss, data need to be collected. The type of required data depends on the indicator(s) and the selected definition of FL.</a:t>
            </a:r>
          </a:p>
          <a:p>
            <a:pPr lvl="1">
              <a:buClr>
                <a:schemeClr val="accent4"/>
              </a:buClr>
            </a:pPr>
            <a:r>
              <a:rPr lang="en-GB" dirty="0"/>
              <a:t>In practice, some of the data are available already (in company information system or public data), and some need effort to quantify.</a:t>
            </a:r>
          </a:p>
          <a:p>
            <a:pPr lvl="1">
              <a:buClr>
                <a:schemeClr val="accent4"/>
              </a:buClr>
            </a:pPr>
            <a:r>
              <a:rPr lang="en-GB" dirty="0"/>
              <a:t>The next slide provides examples of the most common types of data applied in FL quantification</a:t>
            </a:r>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US" dirty="0"/>
              <a:t>Step 3: What Type of information needed?</a:t>
            </a:r>
          </a:p>
        </p:txBody>
      </p:sp>
      <p:sp>
        <p:nvSpPr>
          <p:cNvPr id="7" name="Pijl: vijfhoek 6">
            <a:hlinkClick r:id="rId2" action="ppaction://hlinksldjump"/>
            <a:extLst>
              <a:ext uri="{FF2B5EF4-FFF2-40B4-BE49-F238E27FC236}">
                <a16:creationId xmlns:a16="http://schemas.microsoft.com/office/drawing/2014/main" id="{DDCD761E-FC8C-750C-832E-A7657A86D046}"/>
              </a:ext>
            </a:extLst>
          </p:cNvPr>
          <p:cNvSpPr/>
          <p:nvPr/>
        </p:nvSpPr>
        <p:spPr>
          <a:xfrm>
            <a:off x="381000" y="1155839"/>
            <a:ext cx="2044148" cy="36576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8" name="Rechthoek 7">
            <a:hlinkClick r:id="rId3" action="ppaction://hlinksldjump"/>
            <a:extLst>
              <a:ext uri="{FF2B5EF4-FFF2-40B4-BE49-F238E27FC236}">
                <a16:creationId xmlns:a16="http://schemas.microsoft.com/office/drawing/2014/main" id="{732CF99D-6394-7394-0C9C-79C8DA3AB070}"/>
              </a:ext>
            </a:extLst>
          </p:cNvPr>
          <p:cNvSpPr/>
          <p:nvPr/>
        </p:nvSpPr>
        <p:spPr>
          <a:xfrm>
            <a:off x="381000" y="164862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4" action="ppaction://hlinksldjump"/>
            <a:extLst>
              <a:ext uri="{FF2B5EF4-FFF2-40B4-BE49-F238E27FC236}">
                <a16:creationId xmlns:a16="http://schemas.microsoft.com/office/drawing/2014/main" id="{6200E2F5-C19A-617F-4938-0206797EEC05}"/>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5" action="ppaction://hlinksldjump"/>
            <a:extLst>
              <a:ext uri="{FF2B5EF4-FFF2-40B4-BE49-F238E27FC236}">
                <a16:creationId xmlns:a16="http://schemas.microsoft.com/office/drawing/2014/main" id="{DA5E2597-1ABA-3E1D-3D0F-60011535F044}"/>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2" name="Pijl: vijfhoek 17">
            <a:hlinkClick r:id="rId6" action="ppaction://hlinksldjump"/>
            <a:extLst>
              <a:ext uri="{FF2B5EF4-FFF2-40B4-BE49-F238E27FC236}">
                <a16:creationId xmlns:a16="http://schemas.microsoft.com/office/drawing/2014/main" id="{35AD8FCF-8736-B1E5-5B97-A0AE72E18B88}"/>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BD556C9-B03F-E455-936A-38ECF1B3F1E5}"/>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15" name="TextBox 14">
            <a:hlinkClick r:id="" action="ppaction://hlinkshowjump?jump=lastslideviewed"/>
            <a:extLst>
              <a:ext uri="{FF2B5EF4-FFF2-40B4-BE49-F238E27FC236}">
                <a16:creationId xmlns:a16="http://schemas.microsoft.com/office/drawing/2014/main" id="{1CE4F32E-8EB0-64E9-B6F0-D46678B012C4}"/>
              </a:ext>
            </a:extLst>
          </p:cNvPr>
          <p:cNvSpPr txBox="1"/>
          <p:nvPr/>
        </p:nvSpPr>
        <p:spPr>
          <a:xfrm>
            <a:off x="8223250" y="4660053"/>
            <a:ext cx="336550" cy="306302"/>
          </a:xfrm>
          <a:prstGeom prst="rect">
            <a:avLst/>
          </a:prstGeom>
          <a:solidFill>
            <a:schemeClr val="tx2">
              <a:lumMod val="20000"/>
              <a:lumOff val="80000"/>
            </a:schemeClr>
          </a:solidFill>
          <a:ln w="19050">
            <a:solidFill>
              <a:schemeClr val="accent4"/>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4"/>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4"/>
              </a:solidFill>
              <a:effectLst/>
              <a:uLnTx/>
              <a:uFillTx/>
              <a:latin typeface="Arial" panose="020B0604020202020204" pitchFamily="34" charset="0"/>
              <a:ea typeface="+mn-ea"/>
              <a:cs typeface="+mn-cs"/>
            </a:endParaRPr>
          </a:p>
        </p:txBody>
      </p:sp>
      <p:sp>
        <p:nvSpPr>
          <p:cNvPr id="4" name="Arrow: Right 3">
            <a:hlinkClick r:id="" action="ppaction://hlinkshowjump?jump=nextslide"/>
            <a:extLst>
              <a:ext uri="{FF2B5EF4-FFF2-40B4-BE49-F238E27FC236}">
                <a16:creationId xmlns:a16="http://schemas.microsoft.com/office/drawing/2014/main" id="{D6DA3D60-42D5-B2A9-BB7B-E726E247DD7F}"/>
              </a:ext>
            </a:extLst>
          </p:cNvPr>
          <p:cNvSpPr/>
          <p:nvPr/>
        </p:nvSpPr>
        <p:spPr>
          <a:xfrm>
            <a:off x="7362613" y="4647600"/>
            <a:ext cx="602827" cy="360000"/>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16" name="TextBox 15">
            <a:hlinkClick r:id="rId8" action="ppaction://hlinksldjump"/>
            <a:extLst>
              <a:ext uri="{FF2B5EF4-FFF2-40B4-BE49-F238E27FC236}">
                <a16:creationId xmlns:a16="http://schemas.microsoft.com/office/drawing/2014/main" id="{187DF2A0-F547-F14F-C992-C266E662AF84}"/>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8"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384E7585-01E8-EBEB-6B10-6F512348AF27}"/>
              </a:ext>
            </a:extLst>
          </p:cNvPr>
          <p:cNvSpPr>
            <a:spLocks noGrp="1"/>
          </p:cNvSpPr>
          <p:nvPr>
            <p:ph type="sldNum" sz="quarter" idx="11"/>
          </p:nvPr>
        </p:nvSpPr>
        <p:spPr/>
        <p:txBody>
          <a:bodyPr/>
          <a:lstStyle/>
          <a:p>
            <a:fld id="{F25965E0-7062-474C-8671-DB3A3CE669B0}" type="slidenum">
              <a:rPr lang="nl-NL" smtClean="0"/>
              <a:pPr/>
              <a:t>46</a:t>
            </a:fld>
            <a:endParaRPr lang="nl-NL" dirty="0"/>
          </a:p>
        </p:txBody>
      </p:sp>
    </p:spTree>
    <p:extLst>
      <p:ext uri="{BB962C8B-B14F-4D97-AF65-F5344CB8AC3E}">
        <p14:creationId xmlns:p14="http://schemas.microsoft.com/office/powerpoint/2010/main" val="21482055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2707274" y="1459473"/>
            <a:ext cx="5855993" cy="2471305"/>
          </a:xfrm>
        </p:spPr>
        <p:txBody>
          <a:bodyPr/>
          <a:lstStyle/>
          <a:p>
            <a:pPr lvl="1">
              <a:buClr>
                <a:schemeClr val="accent4"/>
              </a:buClr>
            </a:pPr>
            <a:r>
              <a:rPr lang="en-GB" dirty="0"/>
              <a:t>Weight of the food loss (sometimes conversion factor is required from value)</a:t>
            </a:r>
          </a:p>
          <a:p>
            <a:pPr lvl="1">
              <a:buClr>
                <a:schemeClr val="accent4"/>
              </a:buClr>
            </a:pPr>
            <a:r>
              <a:rPr lang="en-GB" dirty="0"/>
              <a:t>Value of the food loss (you need price at the moment of discard*)</a:t>
            </a:r>
          </a:p>
          <a:p>
            <a:pPr lvl="1">
              <a:buClr>
                <a:schemeClr val="accent4"/>
              </a:buClr>
            </a:pPr>
            <a:r>
              <a:rPr lang="en-GB" dirty="0"/>
              <a:t>Value loss in sales (sold at lower price; what is the price decrease)</a:t>
            </a:r>
          </a:p>
          <a:p>
            <a:pPr lvl="1">
              <a:buClr>
                <a:schemeClr val="accent4"/>
              </a:buClr>
            </a:pPr>
            <a:r>
              <a:rPr lang="en-GB" dirty="0"/>
              <a:t>Production data (in tons and currency)</a:t>
            </a:r>
          </a:p>
          <a:p>
            <a:pPr lvl="1">
              <a:buClr>
                <a:schemeClr val="accent4"/>
              </a:buClr>
            </a:pPr>
            <a:r>
              <a:rPr lang="en-GB" dirty="0"/>
              <a:t>Sales data (in tons and currency)</a:t>
            </a:r>
          </a:p>
          <a:p>
            <a:pPr lvl="1">
              <a:buClr>
                <a:schemeClr val="accent4"/>
              </a:buClr>
            </a:pPr>
            <a:r>
              <a:rPr lang="en-GB" dirty="0"/>
              <a:t>Destination(s) of ‘food loss’ (ladder van </a:t>
            </a:r>
            <a:r>
              <a:rPr lang="en-GB" dirty="0" err="1"/>
              <a:t>Moerman</a:t>
            </a:r>
            <a:r>
              <a:rPr lang="en-GB" dirty="0"/>
              <a:t>)</a:t>
            </a:r>
          </a:p>
          <a:p>
            <a:pPr lvl="1">
              <a:buClr>
                <a:schemeClr val="accent4"/>
              </a:buClr>
            </a:pPr>
            <a:r>
              <a:rPr lang="en-GB" dirty="0"/>
              <a:t>Population size</a:t>
            </a:r>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US" dirty="0"/>
              <a:t>Most common types of required data</a:t>
            </a:r>
          </a:p>
        </p:txBody>
      </p:sp>
      <p:sp>
        <p:nvSpPr>
          <p:cNvPr id="7" name="Pijl: vijfhoek 6">
            <a:hlinkClick r:id="rId2" action="ppaction://hlinksldjump"/>
            <a:extLst>
              <a:ext uri="{FF2B5EF4-FFF2-40B4-BE49-F238E27FC236}">
                <a16:creationId xmlns:a16="http://schemas.microsoft.com/office/drawing/2014/main" id="{DDCD761E-FC8C-750C-832E-A7657A86D046}"/>
              </a:ext>
            </a:extLst>
          </p:cNvPr>
          <p:cNvSpPr/>
          <p:nvPr/>
        </p:nvSpPr>
        <p:spPr>
          <a:xfrm>
            <a:off x="381000" y="1155839"/>
            <a:ext cx="2044148" cy="36576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8" name="Rechthoek 7">
            <a:hlinkClick r:id="rId3" action="ppaction://hlinksldjump"/>
            <a:extLst>
              <a:ext uri="{FF2B5EF4-FFF2-40B4-BE49-F238E27FC236}">
                <a16:creationId xmlns:a16="http://schemas.microsoft.com/office/drawing/2014/main" id="{732CF99D-6394-7394-0C9C-79C8DA3AB070}"/>
              </a:ext>
            </a:extLst>
          </p:cNvPr>
          <p:cNvSpPr/>
          <p:nvPr/>
        </p:nvSpPr>
        <p:spPr>
          <a:xfrm>
            <a:off x="381000" y="164862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4" action="ppaction://hlinksldjump"/>
            <a:extLst>
              <a:ext uri="{FF2B5EF4-FFF2-40B4-BE49-F238E27FC236}">
                <a16:creationId xmlns:a16="http://schemas.microsoft.com/office/drawing/2014/main" id="{6200E2F5-C19A-617F-4938-0206797EEC05}"/>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5" action="ppaction://hlinksldjump"/>
            <a:extLst>
              <a:ext uri="{FF2B5EF4-FFF2-40B4-BE49-F238E27FC236}">
                <a16:creationId xmlns:a16="http://schemas.microsoft.com/office/drawing/2014/main" id="{DA5E2597-1ABA-3E1D-3D0F-60011535F044}"/>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2" name="Pijl: vijfhoek 17">
            <a:hlinkClick r:id="rId6" action="ppaction://hlinksldjump"/>
            <a:extLst>
              <a:ext uri="{FF2B5EF4-FFF2-40B4-BE49-F238E27FC236}">
                <a16:creationId xmlns:a16="http://schemas.microsoft.com/office/drawing/2014/main" id="{35AD8FCF-8736-B1E5-5B97-A0AE72E18B88}"/>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BD556C9-B03F-E455-936A-38ECF1B3F1E5}"/>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15" name="TextBox 14">
            <a:hlinkClick r:id="" action="ppaction://hlinkshowjump?jump=lastslideviewed"/>
            <a:extLst>
              <a:ext uri="{FF2B5EF4-FFF2-40B4-BE49-F238E27FC236}">
                <a16:creationId xmlns:a16="http://schemas.microsoft.com/office/drawing/2014/main" id="{1CE4F32E-8EB0-64E9-B6F0-D46678B012C4}"/>
              </a:ext>
            </a:extLst>
          </p:cNvPr>
          <p:cNvSpPr txBox="1"/>
          <p:nvPr/>
        </p:nvSpPr>
        <p:spPr>
          <a:xfrm>
            <a:off x="8223250" y="4660053"/>
            <a:ext cx="336550" cy="306302"/>
          </a:xfrm>
          <a:prstGeom prst="rect">
            <a:avLst/>
          </a:prstGeom>
          <a:solidFill>
            <a:schemeClr val="tx2">
              <a:lumMod val="20000"/>
              <a:lumOff val="80000"/>
            </a:schemeClr>
          </a:solidFill>
          <a:ln w="19050">
            <a:solidFill>
              <a:schemeClr val="accent4"/>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4"/>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4"/>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E2A8925E-3F64-C9DA-5C14-C4CAC7184D35}"/>
              </a:ext>
            </a:extLst>
          </p:cNvPr>
          <p:cNvSpPr txBox="1"/>
          <p:nvPr/>
        </p:nvSpPr>
        <p:spPr>
          <a:xfrm>
            <a:off x="2468491" y="4707313"/>
            <a:ext cx="4378122" cy="230832"/>
          </a:xfrm>
          <a:prstGeom prst="rect">
            <a:avLst/>
          </a:prstGeom>
          <a:noFill/>
        </p:spPr>
        <p:txBody>
          <a:bodyPr wrap="none" rtlCol="0">
            <a:spAutoFit/>
          </a:bodyPr>
          <a:lstStyle/>
          <a:p>
            <a:pPr marL="0" marR="0" lvl="0" indent="0" algn="l" defTabSz="914400" rtl="0" eaLnBrk="1" fontAlgn="base" latinLnBrk="0" hangingPunct="1">
              <a:spcBef>
                <a:spcPct val="0"/>
              </a:spcBef>
              <a:spcAft>
                <a:spcPct val="0"/>
              </a:spcAft>
              <a:buClrTx/>
              <a:buSzTx/>
              <a:buFontTx/>
              <a:buNone/>
              <a:tabLst/>
              <a:defRPr/>
            </a:pPr>
            <a:r>
              <a:rPr kumimoji="0" lang="en-GB" sz="900" b="0" i="0" u="none" strike="noStrike" kern="1200" cap="none" spc="0" normalizeH="0" baseline="0" noProof="0" dirty="0">
                <a:ln>
                  <a:noFill/>
                </a:ln>
                <a:effectLst/>
                <a:uLnTx/>
                <a:uFillTx/>
                <a:latin typeface="Arial" panose="020B0604020202020204" pitchFamily="34" charset="0"/>
                <a:ea typeface="+mn-ea"/>
                <a:cs typeface="+mn-cs"/>
              </a:rPr>
              <a:t>*Note that same stakeholders take sales price and other cost price at that moment</a:t>
            </a:r>
            <a:endParaRPr kumimoji="0" lang="nl-NL" sz="900" b="0" i="0" u="none" strike="noStrike" kern="1200" cap="none" spc="0" normalizeH="0" baseline="0" noProof="0" dirty="0" err="1">
              <a:ln>
                <a:noFill/>
              </a:ln>
              <a:effectLst/>
              <a:uLnTx/>
              <a:uFillTx/>
              <a:latin typeface="Arial" panose="020B0604020202020204" pitchFamily="34" charset="0"/>
              <a:ea typeface="+mn-ea"/>
              <a:cs typeface="+mn-cs"/>
            </a:endParaRPr>
          </a:p>
        </p:txBody>
      </p:sp>
      <p:sp>
        <p:nvSpPr>
          <p:cNvPr id="16" name="Arrow: Right 15">
            <a:hlinkClick r:id="rId8" action="ppaction://hlinksldjump"/>
            <a:extLst>
              <a:ext uri="{FF2B5EF4-FFF2-40B4-BE49-F238E27FC236}">
                <a16:creationId xmlns:a16="http://schemas.microsoft.com/office/drawing/2014/main" id="{03463C07-FEBF-DC20-D1E5-FCB451B80D59}"/>
              </a:ext>
            </a:extLst>
          </p:cNvPr>
          <p:cNvSpPr/>
          <p:nvPr/>
        </p:nvSpPr>
        <p:spPr>
          <a:xfrm>
            <a:off x="7367731" y="4647600"/>
            <a:ext cx="602827" cy="360000"/>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17" name="TextBox 16">
            <a:hlinkClick r:id="rId9" action="ppaction://hlinksldjump"/>
            <a:extLst>
              <a:ext uri="{FF2B5EF4-FFF2-40B4-BE49-F238E27FC236}">
                <a16:creationId xmlns:a16="http://schemas.microsoft.com/office/drawing/2014/main" id="{B7094E2E-DE43-C2C5-50F9-B20517807942}"/>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9"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F6390D78-814D-E99F-C93E-CCB4BCB5443D}"/>
              </a:ext>
            </a:extLst>
          </p:cNvPr>
          <p:cNvSpPr>
            <a:spLocks noGrp="1"/>
          </p:cNvSpPr>
          <p:nvPr>
            <p:ph type="sldNum" sz="quarter" idx="11"/>
          </p:nvPr>
        </p:nvSpPr>
        <p:spPr/>
        <p:txBody>
          <a:bodyPr/>
          <a:lstStyle/>
          <a:p>
            <a:fld id="{F25965E0-7062-474C-8671-DB3A3CE669B0}" type="slidenum">
              <a:rPr lang="nl-NL" smtClean="0"/>
              <a:pPr/>
              <a:t>47</a:t>
            </a:fld>
            <a:endParaRPr lang="nl-NL" dirty="0"/>
          </a:p>
        </p:txBody>
      </p:sp>
    </p:spTree>
    <p:extLst>
      <p:ext uri="{BB962C8B-B14F-4D97-AF65-F5344CB8AC3E}">
        <p14:creationId xmlns:p14="http://schemas.microsoft.com/office/powerpoint/2010/main" val="9282358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US" dirty="0"/>
              <a:t>Type of information you need</a:t>
            </a:r>
          </a:p>
        </p:txBody>
      </p:sp>
      <p:sp>
        <p:nvSpPr>
          <p:cNvPr id="7" name="Pijl: vijfhoek 6">
            <a:hlinkClick r:id="rId2" action="ppaction://hlinksldjump"/>
            <a:extLst>
              <a:ext uri="{FF2B5EF4-FFF2-40B4-BE49-F238E27FC236}">
                <a16:creationId xmlns:a16="http://schemas.microsoft.com/office/drawing/2014/main" id="{DDCD761E-FC8C-750C-832E-A7657A86D046}"/>
              </a:ext>
            </a:extLst>
          </p:cNvPr>
          <p:cNvSpPr/>
          <p:nvPr/>
        </p:nvSpPr>
        <p:spPr>
          <a:xfrm>
            <a:off x="381000" y="1155839"/>
            <a:ext cx="2044148" cy="36576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8" name="Rechthoek 7">
            <a:hlinkClick r:id="rId3" action="ppaction://hlinksldjump"/>
            <a:extLst>
              <a:ext uri="{FF2B5EF4-FFF2-40B4-BE49-F238E27FC236}">
                <a16:creationId xmlns:a16="http://schemas.microsoft.com/office/drawing/2014/main" id="{732CF99D-6394-7394-0C9C-79C8DA3AB070}"/>
              </a:ext>
            </a:extLst>
          </p:cNvPr>
          <p:cNvSpPr/>
          <p:nvPr/>
        </p:nvSpPr>
        <p:spPr>
          <a:xfrm>
            <a:off x="381000" y="164862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4" action="ppaction://hlinksldjump"/>
            <a:extLst>
              <a:ext uri="{FF2B5EF4-FFF2-40B4-BE49-F238E27FC236}">
                <a16:creationId xmlns:a16="http://schemas.microsoft.com/office/drawing/2014/main" id="{6200E2F5-C19A-617F-4938-0206797EEC05}"/>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5" action="ppaction://hlinksldjump"/>
            <a:extLst>
              <a:ext uri="{FF2B5EF4-FFF2-40B4-BE49-F238E27FC236}">
                <a16:creationId xmlns:a16="http://schemas.microsoft.com/office/drawing/2014/main" id="{DA5E2597-1ABA-3E1D-3D0F-60011535F044}"/>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2" name="Pijl: vijfhoek 17">
            <a:hlinkClick r:id="rId6" action="ppaction://hlinksldjump"/>
            <a:extLst>
              <a:ext uri="{FF2B5EF4-FFF2-40B4-BE49-F238E27FC236}">
                <a16:creationId xmlns:a16="http://schemas.microsoft.com/office/drawing/2014/main" id="{35AD8FCF-8736-B1E5-5B97-A0AE72E18B88}"/>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BD556C9-B03F-E455-936A-38ECF1B3F1E5}"/>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15" name="TextBox 14">
            <a:hlinkClick r:id="" action="ppaction://hlinkshowjump?jump=lastslideviewed"/>
            <a:extLst>
              <a:ext uri="{FF2B5EF4-FFF2-40B4-BE49-F238E27FC236}">
                <a16:creationId xmlns:a16="http://schemas.microsoft.com/office/drawing/2014/main" id="{1CE4F32E-8EB0-64E9-B6F0-D46678B012C4}"/>
              </a:ext>
            </a:extLst>
          </p:cNvPr>
          <p:cNvSpPr txBox="1"/>
          <p:nvPr/>
        </p:nvSpPr>
        <p:spPr>
          <a:xfrm>
            <a:off x="8223250" y="4660053"/>
            <a:ext cx="336550" cy="306302"/>
          </a:xfrm>
          <a:prstGeom prst="rect">
            <a:avLst/>
          </a:prstGeom>
          <a:solidFill>
            <a:schemeClr val="tx2">
              <a:lumMod val="20000"/>
              <a:lumOff val="80000"/>
            </a:schemeClr>
          </a:solidFill>
          <a:ln w="19050">
            <a:solidFill>
              <a:schemeClr val="accent4"/>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4"/>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4"/>
              </a:solidFill>
              <a:effectLst/>
              <a:uLnTx/>
              <a:uFillTx/>
              <a:latin typeface="Arial" panose="020B0604020202020204" pitchFamily="34" charset="0"/>
              <a:ea typeface="+mn-ea"/>
              <a:cs typeface="+mn-cs"/>
            </a:endParaRPr>
          </a:p>
        </p:txBody>
      </p:sp>
      <p:sp>
        <p:nvSpPr>
          <p:cNvPr id="16" name="TextBox 15">
            <a:extLst>
              <a:ext uri="{FF2B5EF4-FFF2-40B4-BE49-F238E27FC236}">
                <a16:creationId xmlns:a16="http://schemas.microsoft.com/office/drawing/2014/main" id="{E2DFBFB1-A3B0-DCC0-963C-5EF598B0B3AC}"/>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18" name="TextBox 17">
            <a:hlinkClick r:id="rId8" action="ppaction://hlinksldjump"/>
            <a:extLst>
              <a:ext uri="{FF2B5EF4-FFF2-40B4-BE49-F238E27FC236}">
                <a16:creationId xmlns:a16="http://schemas.microsoft.com/office/drawing/2014/main" id="{020D5D6D-DAB3-BB0B-5DA2-8674DE806AAE}"/>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8"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graphicFrame>
        <p:nvGraphicFramePr>
          <p:cNvPr id="20" name="Table 17">
            <a:extLst>
              <a:ext uri="{FF2B5EF4-FFF2-40B4-BE49-F238E27FC236}">
                <a16:creationId xmlns:a16="http://schemas.microsoft.com/office/drawing/2014/main" id="{6D67944A-949B-6BF4-FC1C-D38692178147}"/>
              </a:ext>
            </a:extLst>
          </p:cNvPr>
          <p:cNvGraphicFramePr>
            <a:graphicFrameLocks noGrp="1"/>
          </p:cNvGraphicFramePr>
          <p:nvPr>
            <p:extLst>
              <p:ext uri="{D42A27DB-BD31-4B8C-83A1-F6EECF244321}">
                <p14:modId xmlns:p14="http://schemas.microsoft.com/office/powerpoint/2010/main" val="379622700"/>
              </p:ext>
            </p:extLst>
          </p:nvPr>
        </p:nvGraphicFramePr>
        <p:xfrm>
          <a:off x="2805113" y="1446932"/>
          <a:ext cx="6096000" cy="2052433"/>
        </p:xfrm>
        <a:graphic>
          <a:graphicData uri="http://schemas.openxmlformats.org/drawingml/2006/table">
            <a:tbl>
              <a:tblPr firstRow="1" bandRow="1">
                <a:tableStyleId>{C083E6E3-FA7D-4D7B-A595-EF9225AFEA82}</a:tableStyleId>
              </a:tblPr>
              <a:tblGrid>
                <a:gridCol w="3048000">
                  <a:extLst>
                    <a:ext uri="{9D8B030D-6E8A-4147-A177-3AD203B41FA5}">
                      <a16:colId xmlns:a16="http://schemas.microsoft.com/office/drawing/2014/main" val="2429761163"/>
                    </a:ext>
                  </a:extLst>
                </a:gridCol>
                <a:gridCol w="3048000">
                  <a:extLst>
                    <a:ext uri="{9D8B030D-6E8A-4147-A177-3AD203B41FA5}">
                      <a16:colId xmlns:a16="http://schemas.microsoft.com/office/drawing/2014/main" val="1992317660"/>
                    </a:ext>
                  </a:extLst>
                </a:gridCol>
              </a:tblGrid>
              <a:tr h="288951">
                <a:tc>
                  <a:txBody>
                    <a:bodyPr/>
                    <a:lstStyle/>
                    <a:p>
                      <a:r>
                        <a:rPr lang="en-GB" sz="1200" dirty="0">
                          <a:solidFill>
                            <a:schemeClr val="bg1"/>
                          </a:solidFill>
                        </a:rPr>
                        <a:t>Indicator</a:t>
                      </a:r>
                      <a:endParaRPr lang="nl-NL" sz="1200" dirty="0">
                        <a:solidFill>
                          <a:schemeClr val="bg1"/>
                        </a:solidFill>
                      </a:endParaRPr>
                    </a:p>
                  </a:txBody>
                  <a:tcPr marL="10800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nl-NL" sz="1200" dirty="0">
                        <a:solidFill>
                          <a:schemeClr val="bg1"/>
                        </a:solidFill>
                      </a:endParaRPr>
                    </a:p>
                  </a:txBody>
                  <a:tcPr marL="10800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898458500"/>
                  </a:ext>
                </a:extLst>
              </a:tr>
              <a:tr h="288951">
                <a:tc>
                  <a:txBody>
                    <a:bodyPr/>
                    <a:lstStyle/>
                    <a:p>
                      <a:r>
                        <a:rPr lang="en-US" sz="1200" b="1" dirty="0">
                          <a:solidFill>
                            <a:schemeClr val="accent4"/>
                          </a:solidFill>
                        </a:rPr>
                        <a:t>Type of information you need</a:t>
                      </a:r>
                    </a:p>
                  </a:txBody>
                  <a:tcPr marL="10800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200" b="1" dirty="0">
                          <a:solidFill>
                            <a:schemeClr val="accent4"/>
                          </a:solidFill>
                        </a:rPr>
                        <a:t>Availability</a:t>
                      </a:r>
                    </a:p>
                  </a:txBody>
                  <a:tcPr marL="10800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4577040"/>
                  </a:ext>
                </a:extLst>
              </a:tr>
              <a:tr h="264211">
                <a:tc gridSpan="2">
                  <a:txBody>
                    <a:bodyPr/>
                    <a:lstStyle/>
                    <a:p>
                      <a:r>
                        <a:rPr lang="en-GB" sz="1200" b="1" dirty="0"/>
                        <a:t>1. </a:t>
                      </a:r>
                      <a:r>
                        <a:rPr lang="en-GB" sz="1200" dirty="0"/>
                        <a:t>…</a:t>
                      </a:r>
                      <a:endParaRPr lang="nl-NL" sz="1200" dirty="0"/>
                    </a:p>
                  </a:txBody>
                  <a:tcPr marL="108000" marT="36000" marB="0">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indent="0">
                        <a:buFont typeface="Arial" panose="020B0604020202020204" pitchFamily="34" charset="0"/>
                        <a:buNone/>
                      </a:pPr>
                      <a:endParaRPr lang="nl-N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0771370"/>
                  </a:ext>
                </a:extLst>
              </a:tr>
              <a:tr h="260055">
                <a:tc>
                  <a:txBody>
                    <a:bodyPr/>
                    <a:lstStyle/>
                    <a:p>
                      <a:pPr marL="171450" indent="-171450">
                        <a:buClr>
                          <a:schemeClr val="accent4"/>
                        </a:buClr>
                        <a:buFont typeface="Arial" panose="020B0604020202020204" pitchFamily="34" charset="0"/>
                        <a:buChar char="●"/>
                      </a:pPr>
                      <a:r>
                        <a:rPr lang="en-GB" sz="1200" dirty="0"/>
                        <a:t>…</a:t>
                      </a:r>
                    </a:p>
                    <a:p>
                      <a:pPr marL="171450" indent="-171450">
                        <a:buClr>
                          <a:schemeClr val="accent4"/>
                        </a:buClr>
                        <a:buFont typeface="Arial" panose="020B0604020202020204" pitchFamily="34" charset="0"/>
                        <a:buChar char="●"/>
                      </a:pPr>
                      <a:r>
                        <a:rPr lang="en-GB" sz="1200" dirty="0"/>
                        <a:t>…</a:t>
                      </a:r>
                      <a:endParaRPr lang="nl-NL" sz="1200" dirty="0"/>
                    </a:p>
                  </a:txBody>
                  <a:tcPr marL="108000" marT="36000" marB="72000">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Clr>
                          <a:schemeClr val="accent4"/>
                        </a:buClr>
                        <a:buFont typeface="Arial" panose="020B0604020202020204" pitchFamily="34" charset="0"/>
                        <a:buChar char="●"/>
                      </a:pPr>
                      <a:r>
                        <a:rPr lang="nl-NL" sz="1200" dirty="0"/>
                        <a:t>…</a:t>
                      </a:r>
                    </a:p>
                    <a:p>
                      <a:pPr marL="171450" indent="-171450">
                        <a:buClr>
                          <a:schemeClr val="accent4"/>
                        </a:buClr>
                        <a:buFont typeface="Arial" panose="020B0604020202020204" pitchFamily="34" charset="0"/>
                        <a:buChar char="●"/>
                      </a:pPr>
                      <a:r>
                        <a:rPr lang="nl-NL" sz="1200" dirty="0"/>
                        <a:t>…</a:t>
                      </a:r>
                    </a:p>
                  </a:txBody>
                  <a:tcPr marL="108000" marT="36000" marB="72000">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6379101"/>
                  </a:ext>
                </a:extLst>
              </a:tr>
              <a:tr h="262800">
                <a:tc gridSpan="2">
                  <a:txBody>
                    <a:bodyPr/>
                    <a:lstStyle/>
                    <a:p>
                      <a:r>
                        <a:rPr lang="en-GB" sz="1200" b="1" dirty="0"/>
                        <a:t>2. </a:t>
                      </a:r>
                      <a:r>
                        <a:rPr lang="en-GB" sz="1200" dirty="0"/>
                        <a:t>…</a:t>
                      </a:r>
                      <a:endParaRPr lang="nl-NL" sz="1200" dirty="0"/>
                    </a:p>
                  </a:txBody>
                  <a:tcPr marL="10800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285750" indent="-285750">
                        <a:buFont typeface="Arial" panose="020B0604020202020204" pitchFamily="34" charset="0"/>
                        <a:buChar char="•"/>
                      </a:pPr>
                      <a:endParaRPr lang="nl-NL" sz="1200" dirty="0"/>
                    </a:p>
                  </a:txBody>
                  <a:tcPr marL="108000" marT="36000" marB="0">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294488"/>
                  </a:ext>
                </a:extLst>
              </a:tr>
              <a:tr h="336054">
                <a:tc>
                  <a:txBody>
                    <a:bodyPr/>
                    <a:lstStyle/>
                    <a:p>
                      <a:pPr marL="171450" marR="0" lvl="0" indent="-171450" algn="l" defTabSz="914400" rtl="0" eaLnBrk="1" fontAlgn="auto" latinLnBrk="0" hangingPunct="1">
                        <a:lnSpc>
                          <a:spcPct val="100000"/>
                        </a:lnSpc>
                        <a:spcBef>
                          <a:spcPts val="0"/>
                        </a:spcBef>
                        <a:spcAft>
                          <a:spcPts val="0"/>
                        </a:spcAft>
                        <a:buClr>
                          <a:srgbClr val="E97D24"/>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
                          <a:srgbClr val="E97D24"/>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mn-lt"/>
                          <a:ea typeface="+mn-ea"/>
                          <a:cs typeface="+mn-cs"/>
                        </a:rPr>
                        <a:t>…</a:t>
                      </a:r>
                      <a:endParaRPr kumimoji="0" lang="nl-NL" sz="1200" b="0" i="0" u="none" strike="noStrike" kern="1200" cap="none" spc="0" normalizeH="0" baseline="0" noProof="0" dirty="0">
                        <a:ln>
                          <a:noFill/>
                        </a:ln>
                        <a:solidFill>
                          <a:srgbClr val="000000"/>
                        </a:solidFill>
                        <a:effectLst/>
                        <a:uLnTx/>
                        <a:uFillTx/>
                        <a:latin typeface="+mn-lt"/>
                        <a:ea typeface="+mn-ea"/>
                        <a:cs typeface="+mn-cs"/>
                      </a:endParaRPr>
                    </a:p>
                  </a:txBody>
                  <a:tcPr marL="108000" marT="36000" marB="72000">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rgbClr val="E97D24"/>
                        </a:buClr>
                        <a:buSzTx/>
                        <a:buFont typeface="Arial" panose="020B0604020202020204" pitchFamily="34" charset="0"/>
                        <a:buChar char="●"/>
                        <a:tabLst/>
                        <a:defRPr/>
                      </a:pPr>
                      <a:r>
                        <a:rPr kumimoji="0" lang="nl-NL" sz="1200" b="0" i="0" u="none" strike="noStrike" kern="1200" cap="none" spc="0" normalizeH="0" baseline="0" noProof="0" dirty="0">
                          <a:ln>
                            <a:noFill/>
                          </a:ln>
                          <a:solidFill>
                            <a:srgbClr val="000000"/>
                          </a:solidFill>
                          <a:effectLst/>
                          <a:uLnTx/>
                          <a:uFillTx/>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
                          <a:srgbClr val="E97D24"/>
                        </a:buClr>
                        <a:buSzTx/>
                        <a:buFont typeface="Arial" panose="020B0604020202020204" pitchFamily="34" charset="0"/>
                        <a:buChar char="●"/>
                        <a:tabLst/>
                        <a:defRPr/>
                      </a:pPr>
                      <a:r>
                        <a:rPr kumimoji="0" lang="nl-NL" sz="1200" b="0" i="0" u="none" strike="noStrike" kern="1200" cap="none" spc="0" normalizeH="0" baseline="0" noProof="0" dirty="0">
                          <a:ln>
                            <a:noFill/>
                          </a:ln>
                          <a:solidFill>
                            <a:srgbClr val="000000"/>
                          </a:solidFill>
                          <a:effectLst/>
                          <a:uLnTx/>
                          <a:uFillTx/>
                          <a:latin typeface="+mn-lt"/>
                          <a:ea typeface="+mn-ea"/>
                          <a:cs typeface="+mn-cs"/>
                        </a:rPr>
                        <a:t>…</a:t>
                      </a:r>
                    </a:p>
                  </a:txBody>
                  <a:tcPr marL="108000" marT="36000" marB="72000">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8876645"/>
                  </a:ext>
                </a:extLst>
              </a:tr>
            </a:tbl>
          </a:graphicData>
        </a:graphic>
      </p:graphicFrame>
      <p:sp>
        <p:nvSpPr>
          <p:cNvPr id="21" name="TextBox 20">
            <a:extLst>
              <a:ext uri="{FF2B5EF4-FFF2-40B4-BE49-F238E27FC236}">
                <a16:creationId xmlns:a16="http://schemas.microsoft.com/office/drawing/2014/main" id="{E3A7B005-097D-E193-6281-6E6FB5150C5E}"/>
              </a:ext>
            </a:extLst>
          </p:cNvPr>
          <p:cNvSpPr txBox="1"/>
          <p:nvPr/>
        </p:nvSpPr>
        <p:spPr>
          <a:xfrm>
            <a:off x="2727736" y="3861049"/>
            <a:ext cx="4704568" cy="581353"/>
          </a:xfrm>
          <a:prstGeom prst="rect">
            <a:avLst/>
          </a:prstGeom>
          <a:noFill/>
        </p:spPr>
        <p:txBody>
          <a:bodyPr wrap="square" numCol="2" rtlCol="0">
            <a:noAutofit/>
          </a:bodyPr>
          <a:lstStyle/>
          <a:p>
            <a:pPr marL="180000" indent="-180000">
              <a:buFont typeface="+mj-lt"/>
              <a:buAutoNum type="alphaLcParenR"/>
            </a:pPr>
            <a:r>
              <a:rPr lang="en-GB" sz="1000" dirty="0">
                <a:latin typeface="+mn-lt"/>
              </a:rPr>
              <a:t>Quantification required</a:t>
            </a:r>
          </a:p>
          <a:p>
            <a:pPr marL="180000" indent="-180000">
              <a:buFont typeface="+mj-lt"/>
              <a:buAutoNum type="alphaLcParenR"/>
            </a:pPr>
            <a:r>
              <a:rPr lang="en-GB" sz="1000" dirty="0">
                <a:latin typeface="+mn-lt"/>
              </a:rPr>
              <a:t>Available within company</a:t>
            </a:r>
          </a:p>
          <a:p>
            <a:pPr marL="180000" indent="-180000">
              <a:buFont typeface="+mj-lt"/>
              <a:buAutoNum type="alphaLcParenR"/>
            </a:pPr>
            <a:r>
              <a:rPr lang="en-GB" sz="1000" dirty="0">
                <a:latin typeface="+mn-lt"/>
              </a:rPr>
              <a:t>Partly available in company</a:t>
            </a:r>
          </a:p>
          <a:p>
            <a:pPr marL="180000" indent="-180000">
              <a:buFont typeface="+mj-lt"/>
              <a:buAutoNum type="alphaLcParenR"/>
            </a:pPr>
            <a:r>
              <a:rPr lang="en-GB" sz="1000" dirty="0">
                <a:latin typeface="+mn-lt"/>
              </a:rPr>
              <a:t>Public data</a:t>
            </a:r>
          </a:p>
          <a:p>
            <a:pPr marL="180000" indent="-180000">
              <a:buFont typeface="+mj-lt"/>
              <a:buAutoNum type="alphaLcParenR"/>
            </a:pPr>
            <a:r>
              <a:rPr lang="en-GB" sz="1000" dirty="0">
                <a:latin typeface="+mn-lt"/>
              </a:rPr>
              <a:t>Other, …</a:t>
            </a:r>
            <a:endParaRPr lang="nl-NL" sz="1000" dirty="0">
              <a:latin typeface="+mn-lt"/>
            </a:endParaRPr>
          </a:p>
        </p:txBody>
      </p:sp>
      <p:sp>
        <p:nvSpPr>
          <p:cNvPr id="22" name="TextBox 21">
            <a:extLst>
              <a:ext uri="{FF2B5EF4-FFF2-40B4-BE49-F238E27FC236}">
                <a16:creationId xmlns:a16="http://schemas.microsoft.com/office/drawing/2014/main" id="{2492FFC5-9214-04FE-7746-342E6BE5AE8D}"/>
              </a:ext>
            </a:extLst>
          </p:cNvPr>
          <p:cNvSpPr txBox="1"/>
          <p:nvPr/>
        </p:nvSpPr>
        <p:spPr>
          <a:xfrm>
            <a:off x="2727736" y="3688345"/>
            <a:ext cx="1356462" cy="246221"/>
          </a:xfrm>
          <a:prstGeom prst="rect">
            <a:avLst/>
          </a:prstGeom>
          <a:noFill/>
        </p:spPr>
        <p:txBody>
          <a:bodyPr wrap="none" rtlCol="0">
            <a:spAutoFit/>
          </a:bodyPr>
          <a:lstStyle/>
          <a:p>
            <a:r>
              <a:rPr lang="en-GB" sz="1000" b="1" dirty="0">
                <a:latin typeface="+mn-lt"/>
              </a:rPr>
              <a:t>Availability options</a:t>
            </a:r>
            <a:endParaRPr lang="nl-NL" sz="1000" b="1" dirty="0" err="1">
              <a:latin typeface="+mn-lt"/>
            </a:endParaRPr>
          </a:p>
        </p:txBody>
      </p:sp>
      <p:sp>
        <p:nvSpPr>
          <p:cNvPr id="4" name="Slide Number Placeholder 3">
            <a:extLst>
              <a:ext uri="{FF2B5EF4-FFF2-40B4-BE49-F238E27FC236}">
                <a16:creationId xmlns:a16="http://schemas.microsoft.com/office/drawing/2014/main" id="{194A77FD-894A-B673-07BE-C73DC6910614}"/>
              </a:ext>
            </a:extLst>
          </p:cNvPr>
          <p:cNvSpPr>
            <a:spLocks noGrp="1"/>
          </p:cNvSpPr>
          <p:nvPr>
            <p:ph type="sldNum" sz="quarter" idx="11"/>
          </p:nvPr>
        </p:nvSpPr>
        <p:spPr/>
        <p:txBody>
          <a:bodyPr/>
          <a:lstStyle/>
          <a:p>
            <a:fld id="{F25965E0-7062-474C-8671-DB3A3CE669B0}" type="slidenum">
              <a:rPr lang="nl-NL" smtClean="0"/>
              <a:pPr/>
              <a:t>48</a:t>
            </a:fld>
            <a:endParaRPr lang="nl-NL" dirty="0"/>
          </a:p>
        </p:txBody>
      </p:sp>
    </p:spTree>
    <p:extLst>
      <p:ext uri="{BB962C8B-B14F-4D97-AF65-F5344CB8AC3E}">
        <p14:creationId xmlns:p14="http://schemas.microsoft.com/office/powerpoint/2010/main" val="18551846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2707274" y="1459473"/>
            <a:ext cx="5855993" cy="2471305"/>
          </a:xfrm>
        </p:spPr>
        <p:txBody>
          <a:bodyPr/>
          <a:lstStyle/>
          <a:p>
            <a:r>
              <a:rPr lang="en-GB" dirty="0"/>
              <a:t>This is a complex step. There are many methodologies, and the choice can be made by the user only. The document will guide you through the selection process, based on decision factors that are common in the FLW quantification context.</a:t>
            </a:r>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Step 4: Select quantification method</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4" name="Arrow: Right 3">
            <a:hlinkClick r:id="" action="ppaction://hlinkshowjump?jump=nextslide"/>
            <a:extLst>
              <a:ext uri="{FF2B5EF4-FFF2-40B4-BE49-F238E27FC236}">
                <a16:creationId xmlns:a16="http://schemas.microsoft.com/office/drawing/2014/main" id="{4B7DB6EB-9B07-27C6-DD3B-49FE92A476F9}"/>
              </a:ext>
            </a:extLst>
          </p:cNvPr>
          <p:cNvSpPr/>
          <p:nvPr/>
        </p:nvSpPr>
        <p:spPr>
          <a:xfrm>
            <a:off x="7362613" y="4647600"/>
            <a:ext cx="602827" cy="3600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16" name="TextBox 15">
            <a:hlinkClick r:id="rId8" action="ppaction://hlinksldjump"/>
            <a:extLst>
              <a:ext uri="{FF2B5EF4-FFF2-40B4-BE49-F238E27FC236}">
                <a16:creationId xmlns:a16="http://schemas.microsoft.com/office/drawing/2014/main" id="{757A625F-0864-DF24-3001-F141DB5F8232}"/>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8"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35F96CF5-8E6D-B2FA-4979-385A38755985}"/>
              </a:ext>
            </a:extLst>
          </p:cNvPr>
          <p:cNvSpPr>
            <a:spLocks noGrp="1"/>
          </p:cNvSpPr>
          <p:nvPr>
            <p:ph type="sldNum" sz="quarter" idx="11"/>
          </p:nvPr>
        </p:nvSpPr>
        <p:spPr/>
        <p:txBody>
          <a:bodyPr/>
          <a:lstStyle/>
          <a:p>
            <a:fld id="{F25965E0-7062-474C-8671-DB3A3CE669B0}" type="slidenum">
              <a:rPr lang="nl-NL" smtClean="0"/>
              <a:pPr/>
              <a:t>49</a:t>
            </a:fld>
            <a:endParaRPr lang="nl-NL" dirty="0"/>
          </a:p>
        </p:txBody>
      </p:sp>
    </p:spTree>
    <p:extLst>
      <p:ext uri="{BB962C8B-B14F-4D97-AF65-F5344CB8AC3E}">
        <p14:creationId xmlns:p14="http://schemas.microsoft.com/office/powerpoint/2010/main" val="3037096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7AB96E95-9C1D-1EC3-9C54-6DACD7EEE722}"/>
              </a:ext>
            </a:extLst>
          </p:cNvPr>
          <p:cNvSpPr>
            <a:spLocks noGrp="1"/>
          </p:cNvSpPr>
          <p:nvPr>
            <p:ph type="body" sz="quarter" idx="10"/>
          </p:nvPr>
        </p:nvSpPr>
        <p:spPr>
          <a:xfrm>
            <a:off x="2707274" y="1459473"/>
            <a:ext cx="5855993" cy="2471305"/>
          </a:xfrm>
        </p:spPr>
        <p:txBody>
          <a:bodyPr/>
          <a:lstStyle/>
          <a:p>
            <a:pPr marL="0" lvl="1" indent="0">
              <a:buNone/>
            </a:pPr>
            <a:r>
              <a:rPr lang="en-US" b="1" dirty="0"/>
              <a:t>Context:</a:t>
            </a:r>
          </a:p>
          <a:p>
            <a:pPr lvl="1"/>
            <a:r>
              <a:rPr lang="en-US" dirty="0"/>
              <a:t>various entities (EU, UN, countries) set goals with respect to FLW reduction</a:t>
            </a:r>
          </a:p>
          <a:p>
            <a:pPr lvl="1"/>
            <a:r>
              <a:rPr lang="en-US" dirty="0"/>
              <a:t>some are/will be legally binding, most of them not</a:t>
            </a:r>
          </a:p>
          <a:p>
            <a:pPr lvl="1"/>
            <a:r>
              <a:rPr lang="en-US" dirty="0"/>
              <a:t>these goals are high level (world, continent, country)</a:t>
            </a:r>
          </a:p>
          <a:p>
            <a:pPr lvl="1"/>
            <a:r>
              <a:rPr lang="en-US" dirty="0"/>
              <a:t>Non-governmental stakeholders can comply with these goals, but don’t have to (yet); they can make their own targets</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Step 1: Define goal(s)</a:t>
            </a:r>
          </a:p>
        </p:txBody>
      </p:sp>
      <p:sp>
        <p:nvSpPr>
          <p:cNvPr id="8" name="Rechthoek 7">
            <a:hlinkClick r:id="rId2" action="ppaction://hlinksldjump"/>
            <a:extLst>
              <a:ext uri="{FF2B5EF4-FFF2-40B4-BE49-F238E27FC236}">
                <a16:creationId xmlns:a16="http://schemas.microsoft.com/office/drawing/2014/main" id="{0B085290-D4C7-D585-A28D-471655A80F78}"/>
              </a:ext>
            </a:extLst>
          </p:cNvPr>
          <p:cNvSpPr/>
          <p:nvPr/>
        </p:nvSpPr>
        <p:spPr>
          <a:xfrm>
            <a:off x="381000" y="1648725"/>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ea typeface="+mn-ea"/>
                <a:cs typeface="+mn-cs"/>
              </a:rPr>
              <a:t>Step 4: </a:t>
            </a:r>
            <a:br>
              <a:rPr kumimoji="0" lang="nl-NL" sz="850" b="0" i="0" u="none" strike="noStrike" kern="1200" cap="none" spc="0" normalizeH="0" baseline="0" noProof="0" dirty="0">
                <a:ln>
                  <a:noFill/>
                </a:ln>
                <a:solidFill>
                  <a:srgbClr val="FFFFFF"/>
                </a:solidFill>
                <a:effectLst/>
                <a:uLnTx/>
                <a:uFillTx/>
                <a:ea typeface="+mn-ea"/>
                <a:cs typeface="+mn-cs"/>
              </a:rPr>
            </a:br>
            <a:r>
              <a:rPr kumimoji="0" lang="en-US" sz="850" b="1" i="0" u="none" strike="noStrike" kern="1200" cap="none" spc="0" normalizeH="0" baseline="0" noProof="0" dirty="0">
                <a:ln>
                  <a:noFill/>
                </a:ln>
                <a:solidFill>
                  <a:srgbClr val="FFFFFF"/>
                </a:solidFill>
                <a:effectLst/>
                <a:uLnTx/>
                <a:uFillTx/>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5FFB55B-DA2F-B949-6388-D1C0562B646D}"/>
              </a:ext>
            </a:extLst>
          </p:cNvPr>
          <p:cNvSpPr/>
          <p:nvPr/>
        </p:nvSpPr>
        <p:spPr>
          <a:xfrm>
            <a:off x="381000" y="2141419"/>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ea typeface="+mn-ea"/>
                <a:cs typeface="+mn-cs"/>
              </a:rPr>
              <a:t>Step 5: </a:t>
            </a:r>
            <a:br>
              <a:rPr kumimoji="0" lang="nl-NL" sz="850" b="0" i="0" u="none" strike="noStrike" kern="1200" cap="none" spc="0" normalizeH="0" baseline="0" noProof="0" dirty="0">
                <a:ln>
                  <a:noFill/>
                </a:ln>
                <a:solidFill>
                  <a:srgbClr val="FFFFFF"/>
                </a:solidFill>
                <a:effectLst/>
                <a:uLnTx/>
                <a:uFillTx/>
                <a:ea typeface="+mn-ea"/>
                <a:cs typeface="+mn-cs"/>
              </a:rPr>
            </a:br>
            <a:r>
              <a:rPr kumimoji="0" lang="en-US" sz="850" b="1" i="0" u="none" strike="noStrike" kern="1200" cap="none" spc="0" normalizeH="0" baseline="0" noProof="0" dirty="0">
                <a:ln>
                  <a:noFill/>
                </a:ln>
                <a:solidFill>
                  <a:srgbClr val="FFFFFF"/>
                </a:solidFill>
                <a:effectLst/>
                <a:uLnTx/>
                <a:uFillTx/>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6F467DFF-0443-3C00-9AD2-C765745A5381}"/>
              </a:ext>
            </a:extLst>
          </p:cNvPr>
          <p:cNvSpPr/>
          <p:nvPr/>
        </p:nvSpPr>
        <p:spPr>
          <a:xfrm>
            <a:off x="381000" y="3988800"/>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ea typeface="+mn-ea"/>
                <a:cs typeface="+mn-cs"/>
              </a:rPr>
              <a:t>Background: </a:t>
            </a:r>
            <a:br>
              <a:rPr kumimoji="0" lang="nl-NL" sz="850" b="0" i="0" u="none" strike="noStrike" kern="1200" cap="none" spc="0" normalizeH="0" baseline="0" noProof="0" dirty="0">
                <a:ln>
                  <a:noFill/>
                </a:ln>
                <a:solidFill>
                  <a:srgbClr val="FFFFFF"/>
                </a:solidFill>
                <a:effectLst/>
                <a:uLnTx/>
                <a:uFillTx/>
                <a:ea typeface="+mn-ea"/>
                <a:cs typeface="+mn-cs"/>
              </a:rPr>
            </a:br>
            <a:r>
              <a:rPr kumimoji="0" lang="en-US" sz="850" b="1" i="0" u="none" strike="noStrike" kern="1200" cap="none" spc="0" normalizeH="0" baseline="0" noProof="0" dirty="0">
                <a:ln>
                  <a:noFill/>
                </a:ln>
                <a:solidFill>
                  <a:srgbClr val="FFFFFF"/>
                </a:solidFill>
                <a:effectLst/>
                <a:uLnTx/>
                <a:uFillTx/>
                <a:ea typeface="+mn-ea"/>
                <a:cs typeface="+mn-cs"/>
              </a:rPr>
              <a:t>Reference list</a:t>
            </a:r>
          </a:p>
        </p:txBody>
      </p:sp>
      <p:sp>
        <p:nvSpPr>
          <p:cNvPr id="14" name="Rechthoek 6">
            <a:hlinkClick r:id="rId5" action="ppaction://hlinksldjump"/>
            <a:extLst>
              <a:ext uri="{FF2B5EF4-FFF2-40B4-BE49-F238E27FC236}">
                <a16:creationId xmlns:a16="http://schemas.microsoft.com/office/drawing/2014/main" id="{0F28DC16-32D7-0D98-945A-8E64B6F05AAA}"/>
              </a:ext>
            </a:extLst>
          </p:cNvPr>
          <p:cNvSpPr/>
          <p:nvPr/>
        </p:nvSpPr>
        <p:spPr>
          <a:xfrm>
            <a:off x="381000" y="1156030"/>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ea typeface="+mn-ea"/>
                <a:cs typeface="+mn-cs"/>
              </a:rPr>
              <a:t>Step 3: </a:t>
            </a:r>
            <a:br>
              <a:rPr kumimoji="0" lang="nl-NL" sz="850" b="0" i="0" u="none" strike="noStrike" kern="1200" cap="none" spc="0" normalizeH="0" baseline="0" noProof="0" dirty="0">
                <a:ln>
                  <a:noFill/>
                </a:ln>
                <a:solidFill>
                  <a:srgbClr val="FFFFFF"/>
                </a:solidFill>
                <a:effectLst/>
                <a:uLnTx/>
                <a:uFillTx/>
                <a:ea typeface="+mn-ea"/>
                <a:cs typeface="+mn-cs"/>
              </a:rPr>
            </a:br>
            <a:r>
              <a:rPr kumimoji="0" lang="en-US" sz="850" b="1" i="0" u="none" strike="noStrike" kern="1200" cap="none" spc="0" normalizeH="0" baseline="0" noProof="0" dirty="0">
                <a:ln>
                  <a:noFill/>
                </a:ln>
                <a:solidFill>
                  <a:srgbClr val="FFFFFF"/>
                </a:solidFill>
                <a:effectLst/>
                <a:uLnTx/>
                <a:uFillTx/>
                <a:ea typeface="+mn-ea"/>
                <a:cs typeface="+mn-cs"/>
              </a:rPr>
              <a:t>Type of information needed</a:t>
            </a:r>
          </a:p>
        </p:txBody>
      </p:sp>
      <p:sp>
        <p:nvSpPr>
          <p:cNvPr id="4" name="Arrow: Right 3">
            <a:hlinkClick r:id="" action="ppaction://hlinkshowjump?jump=nextslide"/>
            <a:extLst>
              <a:ext uri="{FF2B5EF4-FFF2-40B4-BE49-F238E27FC236}">
                <a16:creationId xmlns:a16="http://schemas.microsoft.com/office/drawing/2014/main" id="{3FD9E0C2-0994-AAB2-268E-5FB3892FCB56}"/>
              </a:ext>
            </a:extLst>
          </p:cNvPr>
          <p:cNvSpPr/>
          <p:nvPr/>
        </p:nvSpPr>
        <p:spPr>
          <a:xfrm>
            <a:off x="7362613" y="4643680"/>
            <a:ext cx="602827" cy="36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2" name="Pijl: vijfhoek 17">
            <a:hlinkClick r:id="rId6" action="ppaction://hlinksldjump"/>
            <a:extLst>
              <a:ext uri="{FF2B5EF4-FFF2-40B4-BE49-F238E27FC236}">
                <a16:creationId xmlns:a16="http://schemas.microsoft.com/office/drawing/2014/main" id="{0EA93CE2-A9D6-A56D-09B8-B492F70D2E0B}"/>
              </a:ext>
            </a:extLst>
          </p:cNvPr>
          <p:cNvSpPr/>
          <p:nvPr/>
        </p:nvSpPr>
        <p:spPr>
          <a:xfrm>
            <a:off x="381600" y="169200"/>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ea typeface="+mn-ea"/>
                <a:cs typeface="+mn-cs"/>
              </a:rPr>
              <a:t>Step 1: </a:t>
            </a:r>
            <a:br>
              <a:rPr kumimoji="0" lang="nl-NL" sz="850" b="0" i="0" u="none" strike="noStrike" kern="1200" cap="none" spc="0" normalizeH="0" baseline="0" noProof="0" dirty="0">
                <a:ln>
                  <a:noFill/>
                </a:ln>
                <a:solidFill>
                  <a:srgbClr val="FFFFFF"/>
                </a:solidFill>
                <a:effectLst/>
                <a:uLnTx/>
                <a:uFillTx/>
                <a:ea typeface="+mn-ea"/>
                <a:cs typeface="+mn-cs"/>
              </a:rPr>
            </a:br>
            <a:r>
              <a:rPr kumimoji="0" lang="nl-NL" sz="850" b="1" i="0" u="none" strike="noStrike" kern="1200" cap="none" spc="0" normalizeH="0" baseline="0" noProof="0" dirty="0" err="1">
                <a:ln>
                  <a:noFill/>
                </a:ln>
                <a:solidFill>
                  <a:srgbClr val="FFFFFF"/>
                </a:solidFill>
                <a:effectLst/>
                <a:uLnTx/>
                <a:uFillTx/>
                <a:ea typeface="+mn-ea"/>
                <a:cs typeface="+mn-cs"/>
              </a:rPr>
              <a:t>Define</a:t>
            </a:r>
            <a:r>
              <a:rPr kumimoji="0" lang="nl-NL" sz="850" b="1" i="0" u="none" strike="noStrike" kern="1200" cap="none" spc="0" normalizeH="0" baseline="0" noProof="0" dirty="0">
                <a:ln>
                  <a:noFill/>
                </a:ln>
                <a:solidFill>
                  <a:srgbClr val="FFFFFF"/>
                </a:solidFill>
                <a:effectLst/>
                <a:uLnTx/>
                <a:uFillTx/>
                <a:ea typeface="+mn-ea"/>
                <a:cs typeface="+mn-cs"/>
              </a:rPr>
              <a:t> goals</a:t>
            </a:r>
          </a:p>
        </p:txBody>
      </p:sp>
      <p:sp>
        <p:nvSpPr>
          <p:cNvPr id="15" name="Rechthoek 6">
            <a:hlinkClick r:id="rId7" action="ppaction://hlinksldjump"/>
            <a:extLst>
              <a:ext uri="{FF2B5EF4-FFF2-40B4-BE49-F238E27FC236}">
                <a16:creationId xmlns:a16="http://schemas.microsoft.com/office/drawing/2014/main" id="{B620A7A2-BD05-5EBA-11A7-5F1D28E1C9A7}"/>
              </a:ext>
            </a:extLst>
          </p:cNvPr>
          <p:cNvSpPr/>
          <p:nvPr/>
        </p:nvSpPr>
        <p:spPr>
          <a:xfrm>
            <a:off x="381600" y="661895"/>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ea typeface="+mn-ea"/>
                <a:cs typeface="+mn-cs"/>
              </a:rPr>
              <a:t>Step 2: </a:t>
            </a:r>
            <a:br>
              <a:rPr kumimoji="0" lang="nl-NL" sz="850" b="0" i="0" u="none" strike="noStrike" kern="1200" cap="none" spc="0" normalizeH="0" baseline="0" noProof="0" dirty="0">
                <a:ln>
                  <a:noFill/>
                </a:ln>
                <a:solidFill>
                  <a:srgbClr val="FFFFFF"/>
                </a:solidFill>
                <a:effectLst/>
                <a:uLnTx/>
                <a:uFillTx/>
                <a:ea typeface="+mn-ea"/>
                <a:cs typeface="+mn-cs"/>
              </a:rPr>
            </a:br>
            <a:r>
              <a:rPr kumimoji="0" lang="en-US" sz="850" b="1" i="0" u="none" strike="noStrike" kern="1200" cap="none" spc="0" normalizeH="0" baseline="0" noProof="0" dirty="0">
                <a:ln>
                  <a:noFill/>
                </a:ln>
                <a:solidFill>
                  <a:srgbClr val="FFFFFF"/>
                </a:solidFill>
                <a:effectLst/>
                <a:uLnTx/>
                <a:uFillTx/>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BA4CE09-D948-5AA4-7E44-9FD8CDE2833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16" name="TextBox 15">
            <a:hlinkClick r:id="rId8" action="ppaction://hlinksldjump"/>
            <a:extLst>
              <a:ext uri="{FF2B5EF4-FFF2-40B4-BE49-F238E27FC236}">
                <a16:creationId xmlns:a16="http://schemas.microsoft.com/office/drawing/2014/main" id="{7833626C-13F1-756B-A215-FC1239B0A667}"/>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8"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Slide Number Placeholder 4">
            <a:extLst>
              <a:ext uri="{FF2B5EF4-FFF2-40B4-BE49-F238E27FC236}">
                <a16:creationId xmlns:a16="http://schemas.microsoft.com/office/drawing/2014/main" id="{F6A798A3-0885-5A24-9DCB-36C2087C153C}"/>
              </a:ext>
            </a:extLst>
          </p:cNvPr>
          <p:cNvSpPr>
            <a:spLocks noGrp="1"/>
          </p:cNvSpPr>
          <p:nvPr>
            <p:ph type="sldNum" sz="quarter" idx="11"/>
          </p:nvPr>
        </p:nvSpPr>
        <p:spPr/>
        <p:txBody>
          <a:bodyPr/>
          <a:lstStyle/>
          <a:p>
            <a:fld id="{F25965E0-7062-474C-8671-DB3A3CE669B0}" type="slidenum">
              <a:rPr lang="nl-NL" smtClean="0"/>
              <a:pPr/>
              <a:t>5</a:t>
            </a:fld>
            <a:endParaRPr lang="nl-NL" dirty="0"/>
          </a:p>
        </p:txBody>
      </p:sp>
    </p:spTree>
    <p:extLst>
      <p:ext uri="{BB962C8B-B14F-4D97-AF65-F5344CB8AC3E}">
        <p14:creationId xmlns:p14="http://schemas.microsoft.com/office/powerpoint/2010/main" val="40079909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a:t>Approach for method selection</a:t>
            </a:r>
            <a:endParaRPr lang="en-GB" dirty="0"/>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20" name="Arrow: Right 19">
            <a:hlinkClick r:id="" action="ppaction://hlinkshowjump?jump=nextslide"/>
            <a:extLst>
              <a:ext uri="{FF2B5EF4-FFF2-40B4-BE49-F238E27FC236}">
                <a16:creationId xmlns:a16="http://schemas.microsoft.com/office/drawing/2014/main" id="{A7C713C3-944E-612E-135C-1CF750BE5000}"/>
              </a:ext>
            </a:extLst>
          </p:cNvPr>
          <p:cNvSpPr/>
          <p:nvPr/>
        </p:nvSpPr>
        <p:spPr>
          <a:xfrm>
            <a:off x="7362613" y="4647600"/>
            <a:ext cx="602827" cy="3600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22" name="TextBox 21">
            <a:extLst>
              <a:ext uri="{FF2B5EF4-FFF2-40B4-BE49-F238E27FC236}">
                <a16:creationId xmlns:a16="http://schemas.microsoft.com/office/drawing/2014/main" id="{AF72B13A-8187-701F-E84E-2F5589311AEB}"/>
              </a:ext>
            </a:extLst>
          </p:cNvPr>
          <p:cNvSpPr txBox="1"/>
          <p:nvPr/>
        </p:nvSpPr>
        <p:spPr>
          <a:xfrm>
            <a:off x="2799800" y="1446992"/>
            <a:ext cx="5760000" cy="514738"/>
          </a:xfrm>
          <a:prstGeom prst="rect">
            <a:avLst/>
          </a:prstGeom>
          <a:noFill/>
          <a:ln w="19050">
            <a:solidFill>
              <a:schemeClr val="accent1"/>
            </a:solidFill>
          </a:ln>
        </p:spPr>
        <p:txBody>
          <a:bodyPr wrap="square" lIns="108000" tIns="54000" rIns="108000" bIns="90000" rtlCol="0">
            <a:spAutoFit/>
          </a:bodyPr>
          <a:lstStyle/>
          <a:p>
            <a:pPr marL="0" marR="0" lvl="0" indent="0" algn="ctr" defTabSz="914400" rtl="0" eaLnBrk="1" fontAlgn="base" latinLnBrk="0" hangingPunct="1">
              <a:spcBef>
                <a:spcPct val="0"/>
              </a:spcBef>
              <a:spcAft>
                <a:spcPct val="0"/>
              </a:spcAft>
              <a:buClrTx/>
              <a:buSzTx/>
              <a:buFontTx/>
              <a:buNone/>
              <a:tabLst/>
              <a:defRPr/>
            </a:pPr>
            <a:r>
              <a:rPr kumimoji="0" lang="en-GB" sz="1200" b="1"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Start:</a:t>
            </a:r>
            <a:br>
              <a:rPr lang="en-GB" sz="1200" b="1" dirty="0">
                <a:solidFill>
                  <a:schemeClr val="accent1"/>
                </a:solidFill>
                <a:latin typeface="Arial" panose="020B0604020202020204" pitchFamily="34" charset="0"/>
              </a:rPr>
            </a:br>
            <a:r>
              <a:rPr kumimoji="0" lang="en-GB" sz="1200" i="0" u="none" strike="noStrike" kern="1200" cap="none" spc="0" normalizeH="0" baseline="0" noProof="0" dirty="0">
                <a:ln>
                  <a:noFill/>
                </a:ln>
                <a:effectLst/>
                <a:uLnTx/>
                <a:uFillTx/>
                <a:latin typeface="Arial" panose="020B0604020202020204" pitchFamily="34" charset="0"/>
                <a:ea typeface="+mn-ea"/>
                <a:cs typeface="+mn-cs"/>
              </a:rPr>
              <a:t>Goal is SMART (product-region-time-SCL-definition) (step 2)</a:t>
            </a:r>
            <a:endParaRPr kumimoji="0" lang="nl-NL" sz="1200" i="0" u="none" strike="noStrike" kern="1200" cap="none" spc="0" normalizeH="0" baseline="0" noProof="0" dirty="0" err="1">
              <a:ln>
                <a:noFill/>
              </a:ln>
              <a:effectLst/>
              <a:uLnTx/>
              <a:uFillTx/>
              <a:latin typeface="Arial" panose="020B0604020202020204" pitchFamily="34" charset="0"/>
              <a:ea typeface="+mn-ea"/>
              <a:cs typeface="+mn-cs"/>
            </a:endParaRPr>
          </a:p>
        </p:txBody>
      </p:sp>
      <p:sp>
        <p:nvSpPr>
          <p:cNvPr id="23" name="TextBox 22">
            <a:extLst>
              <a:ext uri="{FF2B5EF4-FFF2-40B4-BE49-F238E27FC236}">
                <a16:creationId xmlns:a16="http://schemas.microsoft.com/office/drawing/2014/main" id="{A471EAFC-82F6-E245-947A-20DEBDB8EE44}"/>
              </a:ext>
            </a:extLst>
          </p:cNvPr>
          <p:cNvSpPr txBox="1"/>
          <p:nvPr/>
        </p:nvSpPr>
        <p:spPr>
          <a:xfrm>
            <a:off x="2799800" y="2244259"/>
            <a:ext cx="5760000" cy="514738"/>
          </a:xfrm>
          <a:prstGeom prst="rect">
            <a:avLst/>
          </a:prstGeom>
          <a:noFill/>
          <a:ln w="19050">
            <a:solidFill>
              <a:schemeClr val="accent1"/>
            </a:solidFill>
          </a:ln>
        </p:spPr>
        <p:txBody>
          <a:bodyPr wrap="square" lIns="108000" tIns="54000" rIns="108000" bIns="90000" rtlCol="0">
            <a:spAutoFit/>
          </a:bodyPr>
          <a:lstStyle/>
          <a:p>
            <a:pPr marL="0" marR="0" lvl="0" indent="0" algn="ctr" defTabSz="914400" rtl="0" eaLnBrk="1" fontAlgn="base" latinLnBrk="0" hangingPunct="1">
              <a:spcBef>
                <a:spcPct val="0"/>
              </a:spcBef>
              <a:spcAft>
                <a:spcPct val="0"/>
              </a:spcAft>
              <a:buClrTx/>
              <a:buSzTx/>
              <a:buFontTx/>
              <a:buNone/>
              <a:tabLst/>
              <a:defRPr/>
            </a:pPr>
            <a:r>
              <a:rPr kumimoji="0" lang="en-GB" sz="1200" b="1"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a)</a:t>
            </a:r>
            <a:r>
              <a:rPr kumimoji="0" lang="en-GB" sz="1200" i="0" u="none" strike="noStrike" kern="1200" cap="none" spc="0" normalizeH="0" baseline="0" noProof="0" dirty="0">
                <a:ln>
                  <a:noFill/>
                </a:ln>
                <a:effectLst/>
                <a:uLnTx/>
                <a:uFillTx/>
                <a:latin typeface="Arial" panose="020B0604020202020204" pitchFamily="34" charset="0"/>
                <a:ea typeface="+mn-ea"/>
                <a:cs typeface="+mn-cs"/>
              </a:rPr>
              <a:t> Provide process scheme within SCL for ‘START’ case</a:t>
            </a:r>
            <a:br>
              <a:rPr kumimoji="0" lang="en-GB" sz="1200" i="0" u="none" strike="noStrike" kern="1200" cap="none" spc="0" normalizeH="0" baseline="0" noProof="0" dirty="0">
                <a:ln>
                  <a:noFill/>
                </a:ln>
                <a:effectLst/>
                <a:uLnTx/>
                <a:uFillTx/>
                <a:latin typeface="Arial" panose="020B0604020202020204" pitchFamily="34" charset="0"/>
                <a:ea typeface="+mn-ea"/>
                <a:cs typeface="+mn-cs"/>
              </a:rPr>
            </a:br>
            <a:r>
              <a:rPr kumimoji="0" lang="en-GB" sz="1200" i="0" u="none" strike="noStrike" kern="1200" cap="none" spc="0" normalizeH="0" baseline="0" noProof="0" dirty="0">
                <a:ln>
                  <a:noFill/>
                </a:ln>
                <a:effectLst/>
                <a:uLnTx/>
                <a:uFillTx/>
                <a:latin typeface="Arial" panose="020B0604020202020204" pitchFamily="34" charset="0"/>
                <a:ea typeface="+mn-ea"/>
                <a:cs typeface="+mn-cs"/>
              </a:rPr>
              <a:t>(you determine level of detail)</a:t>
            </a:r>
            <a:endParaRPr kumimoji="0" lang="nl-NL" sz="1200" i="0" u="none" strike="noStrike" kern="1200" cap="none" spc="0" normalizeH="0" baseline="0" noProof="0" dirty="0" err="1">
              <a:ln>
                <a:noFill/>
              </a:ln>
              <a:effectLst/>
              <a:uLnTx/>
              <a:uFillTx/>
              <a:latin typeface="Arial" panose="020B0604020202020204" pitchFamily="34" charset="0"/>
              <a:ea typeface="+mn-ea"/>
              <a:cs typeface="+mn-cs"/>
            </a:endParaRPr>
          </a:p>
        </p:txBody>
      </p:sp>
      <p:sp>
        <p:nvSpPr>
          <p:cNvPr id="24" name="TextBox 23">
            <a:extLst>
              <a:ext uri="{FF2B5EF4-FFF2-40B4-BE49-F238E27FC236}">
                <a16:creationId xmlns:a16="http://schemas.microsoft.com/office/drawing/2014/main" id="{4A46DEF2-489D-A22A-AFBB-B8879987A8D5}"/>
              </a:ext>
            </a:extLst>
          </p:cNvPr>
          <p:cNvSpPr txBox="1"/>
          <p:nvPr/>
        </p:nvSpPr>
        <p:spPr>
          <a:xfrm>
            <a:off x="2799800" y="3041526"/>
            <a:ext cx="5760000" cy="330072"/>
          </a:xfrm>
          <a:prstGeom prst="rect">
            <a:avLst/>
          </a:prstGeom>
          <a:noFill/>
          <a:ln w="19050">
            <a:solidFill>
              <a:schemeClr val="accent1"/>
            </a:solidFill>
          </a:ln>
        </p:spPr>
        <p:txBody>
          <a:bodyPr wrap="square" lIns="108000" tIns="54000" rIns="108000" bIns="90000" rtlCol="0">
            <a:spAutoFit/>
          </a:bodyPr>
          <a:lstStyle/>
          <a:p>
            <a:pPr marL="0" marR="0" lvl="0" indent="0" algn="ctr" defTabSz="914400" rtl="0" eaLnBrk="1" fontAlgn="base" latinLnBrk="0" hangingPunct="1">
              <a:spcBef>
                <a:spcPct val="0"/>
              </a:spcBef>
              <a:spcAft>
                <a:spcPct val="0"/>
              </a:spcAft>
              <a:buClrTx/>
              <a:buSzTx/>
              <a:buFontTx/>
              <a:buNone/>
              <a:tabLst/>
              <a:defRPr/>
            </a:pPr>
            <a:r>
              <a:rPr kumimoji="0" lang="en-GB" sz="1200" b="1"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r>
              <a:rPr kumimoji="0" lang="en-GB" sz="1200" i="0" u="none" strike="noStrike" kern="1200" cap="none" spc="0" normalizeH="0" baseline="0" noProof="0" dirty="0">
                <a:ln>
                  <a:noFill/>
                </a:ln>
                <a:effectLst/>
                <a:uLnTx/>
                <a:uFillTx/>
                <a:latin typeface="Arial" panose="020B0604020202020204" pitchFamily="34" charset="0"/>
                <a:ea typeface="+mn-ea"/>
                <a:cs typeface="+mn-cs"/>
              </a:rPr>
              <a:t> What process you want to quantify FL for*?</a:t>
            </a:r>
            <a:endParaRPr kumimoji="0" lang="nl-NL" sz="1200" i="0" u="none" strike="noStrike" kern="1200" cap="none" spc="0" normalizeH="0" baseline="0" noProof="0" dirty="0" err="1">
              <a:ln>
                <a:noFill/>
              </a:ln>
              <a:effectLst/>
              <a:uLnTx/>
              <a:uFillTx/>
              <a:latin typeface="Arial" panose="020B0604020202020204" pitchFamily="34" charset="0"/>
              <a:ea typeface="+mn-ea"/>
              <a:cs typeface="+mn-cs"/>
            </a:endParaRPr>
          </a:p>
        </p:txBody>
      </p:sp>
      <p:sp>
        <p:nvSpPr>
          <p:cNvPr id="25" name="TextBox 24">
            <a:extLst>
              <a:ext uri="{FF2B5EF4-FFF2-40B4-BE49-F238E27FC236}">
                <a16:creationId xmlns:a16="http://schemas.microsoft.com/office/drawing/2014/main" id="{20988D63-8F91-41CE-392E-02257704D174}"/>
              </a:ext>
            </a:extLst>
          </p:cNvPr>
          <p:cNvSpPr txBox="1"/>
          <p:nvPr/>
        </p:nvSpPr>
        <p:spPr>
          <a:xfrm>
            <a:off x="2555875" y="4638277"/>
            <a:ext cx="4338047" cy="338554"/>
          </a:xfrm>
          <a:prstGeom prst="rect">
            <a:avLst/>
          </a:prstGeom>
          <a:noFill/>
        </p:spPr>
        <p:txBody>
          <a:bodyPr wrap="none" rtlCol="0">
            <a:spAutoFit/>
          </a:bodyPr>
          <a:lstStyle/>
          <a:p>
            <a:pPr marL="0" marR="0" lvl="0" indent="0" algn="l" defTabSz="914400" rtl="0" eaLnBrk="1" fontAlgn="base" latinLnBrk="0" hangingPunct="1">
              <a:spcBef>
                <a:spcPct val="0"/>
              </a:spcBef>
              <a:spcAft>
                <a:spcPct val="0"/>
              </a:spcAft>
              <a:buClrTx/>
              <a:buSzTx/>
              <a:buFontTx/>
              <a:buNone/>
              <a:tabLst/>
              <a:defRPr/>
            </a:pPr>
            <a:r>
              <a:rPr kumimoji="0" lang="en-GB" sz="800" b="0" i="0" u="none" strike="noStrike" kern="1200" cap="none" spc="0" normalizeH="0" baseline="0" noProof="0" dirty="0">
                <a:ln>
                  <a:noFill/>
                </a:ln>
                <a:effectLst/>
                <a:uLnTx/>
                <a:uFillTx/>
                <a:latin typeface="Arial" panose="020B0604020202020204" pitchFamily="34" charset="0"/>
                <a:ea typeface="+mn-ea"/>
                <a:cs typeface="+mn-cs"/>
              </a:rPr>
              <a:t>* In case FL is expected to be negligible in a certain process, that process can be excluded</a:t>
            </a:r>
          </a:p>
          <a:p>
            <a:pPr marL="0" marR="0" lvl="0" indent="0" algn="l" defTabSz="914400" rtl="0" eaLnBrk="1" fontAlgn="base" latinLnBrk="0" hangingPunct="1">
              <a:spcBef>
                <a:spcPct val="0"/>
              </a:spcBef>
              <a:spcAft>
                <a:spcPct val="0"/>
              </a:spcAft>
              <a:buClrTx/>
              <a:buSzTx/>
              <a:buFontTx/>
              <a:buNone/>
              <a:tabLst/>
              <a:defRPr/>
            </a:pPr>
            <a:r>
              <a:rPr kumimoji="0" lang="en-GB" sz="800" b="0" i="0" u="none" strike="noStrike" kern="1200" cap="none" spc="0" normalizeH="0" baseline="0" noProof="0" dirty="0">
                <a:ln>
                  <a:noFill/>
                </a:ln>
                <a:effectLst/>
                <a:uLnTx/>
                <a:uFillTx/>
                <a:latin typeface="Arial" panose="020B0604020202020204" pitchFamily="34" charset="0"/>
                <a:ea typeface="+mn-ea"/>
                <a:cs typeface="+mn-cs"/>
              </a:rPr>
              <a:t>from the FL quantification (in house experts can be consulted to decide upon this)</a:t>
            </a:r>
            <a:endParaRPr kumimoji="0" lang="nl-NL" sz="800" b="0" i="0" u="none" strike="noStrike" kern="1200" cap="none" spc="0" normalizeH="0" baseline="0" noProof="0" dirty="0" err="1">
              <a:ln>
                <a:noFill/>
              </a:ln>
              <a:effectLst/>
              <a:uLnTx/>
              <a:uFillTx/>
              <a:latin typeface="Arial" panose="020B0604020202020204" pitchFamily="34" charset="0"/>
              <a:ea typeface="+mn-ea"/>
              <a:cs typeface="+mn-cs"/>
            </a:endParaRPr>
          </a:p>
        </p:txBody>
      </p:sp>
      <p:cxnSp>
        <p:nvCxnSpPr>
          <p:cNvPr id="27" name="Straight Arrow Connector 26">
            <a:extLst>
              <a:ext uri="{FF2B5EF4-FFF2-40B4-BE49-F238E27FC236}">
                <a16:creationId xmlns:a16="http://schemas.microsoft.com/office/drawing/2014/main" id="{9B58B525-1794-7040-2822-1C5B4A45EB5C}"/>
              </a:ext>
            </a:extLst>
          </p:cNvPr>
          <p:cNvCxnSpPr>
            <a:cxnSpLocks/>
          </p:cNvCxnSpPr>
          <p:nvPr/>
        </p:nvCxnSpPr>
        <p:spPr>
          <a:xfrm>
            <a:off x="5670000" y="1961730"/>
            <a:ext cx="0" cy="216000"/>
          </a:xfrm>
          <a:prstGeom prst="straightConnector1">
            <a:avLst/>
          </a:prstGeom>
          <a:ln w="190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B5F2405-BEFF-1184-9449-CBC1F18AD874}"/>
              </a:ext>
            </a:extLst>
          </p:cNvPr>
          <p:cNvSpPr txBox="1"/>
          <p:nvPr/>
        </p:nvSpPr>
        <p:spPr>
          <a:xfrm>
            <a:off x="2799800" y="3654126"/>
            <a:ext cx="5760000" cy="330072"/>
          </a:xfrm>
          <a:prstGeom prst="rect">
            <a:avLst/>
          </a:prstGeom>
          <a:noFill/>
          <a:ln w="19050">
            <a:solidFill>
              <a:schemeClr val="accent1"/>
            </a:solidFill>
          </a:ln>
        </p:spPr>
        <p:txBody>
          <a:bodyPr wrap="square" lIns="108000" tIns="54000" rIns="108000" bIns="90000" rtlCol="0">
            <a:spAutoFit/>
          </a:bodyPr>
          <a:lstStyle/>
          <a:p>
            <a:pPr marL="0" marR="0" lvl="0" indent="0" algn="ctr" defTabSz="914400" rtl="0" eaLnBrk="1" fontAlgn="base" latinLnBrk="0" hangingPunct="1">
              <a:spcBef>
                <a:spcPct val="0"/>
              </a:spcBef>
              <a:spcAft>
                <a:spcPct val="0"/>
              </a:spcAft>
              <a:buClrTx/>
              <a:buSzTx/>
              <a:buFontTx/>
              <a:buNone/>
              <a:tabLst/>
              <a:defRPr/>
            </a:pPr>
            <a:r>
              <a:rPr kumimoji="0" lang="en-GB" sz="1200" b="1"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c)</a:t>
            </a:r>
            <a:r>
              <a:rPr kumimoji="0" lang="en-GB" sz="1200" i="0" u="none" strike="noStrike" kern="1200" cap="none" spc="0" normalizeH="0" baseline="0" noProof="0" dirty="0">
                <a:ln>
                  <a:noFill/>
                </a:ln>
                <a:effectLst/>
                <a:uLnTx/>
                <a:uFillTx/>
                <a:latin typeface="Arial" panose="020B0604020202020204" pitchFamily="34" charset="0"/>
                <a:ea typeface="+mn-ea"/>
                <a:cs typeface="+mn-cs"/>
              </a:rPr>
              <a:t> Select quantification method </a:t>
            </a:r>
            <a:r>
              <a:rPr kumimoji="0" lang="en-GB" sz="1200" i="0" u="sng" strike="noStrike" kern="1200" cap="none" spc="0" normalizeH="0" baseline="0" noProof="0" dirty="0">
                <a:ln>
                  <a:noFill/>
                </a:ln>
                <a:effectLst/>
                <a:uLnTx/>
                <a:uFillTx/>
                <a:latin typeface="Arial" panose="020B0604020202020204" pitchFamily="34" charset="0"/>
                <a:ea typeface="+mn-ea"/>
                <a:cs typeface="+mn-cs"/>
              </a:rPr>
              <a:t>per process</a:t>
            </a:r>
            <a:endParaRPr kumimoji="0" lang="nl-NL" sz="1200" i="0" u="sng" strike="noStrike" kern="1200" cap="none" spc="0" normalizeH="0" baseline="0" noProof="0" dirty="0" err="1">
              <a:ln>
                <a:noFill/>
              </a:ln>
              <a:effectLst/>
              <a:uLnTx/>
              <a:uFillTx/>
              <a:latin typeface="Arial" panose="020B0604020202020204" pitchFamily="34" charset="0"/>
              <a:ea typeface="+mn-ea"/>
              <a:cs typeface="+mn-cs"/>
            </a:endParaRPr>
          </a:p>
        </p:txBody>
      </p:sp>
      <p:sp>
        <p:nvSpPr>
          <p:cNvPr id="40" name="TextBox 39">
            <a:extLst>
              <a:ext uri="{FF2B5EF4-FFF2-40B4-BE49-F238E27FC236}">
                <a16:creationId xmlns:a16="http://schemas.microsoft.com/office/drawing/2014/main" id="{DBCE18B9-7F12-C691-A0D9-564C571F9629}"/>
              </a:ext>
            </a:extLst>
          </p:cNvPr>
          <p:cNvSpPr txBox="1"/>
          <p:nvPr/>
        </p:nvSpPr>
        <p:spPr>
          <a:xfrm>
            <a:off x="5154656" y="4133386"/>
            <a:ext cx="1050288" cy="294183"/>
          </a:xfrm>
          <a:prstGeom prst="rect">
            <a:avLst/>
          </a:prstGeom>
          <a:noFill/>
        </p:spPr>
        <p:txBody>
          <a:bodyPr wrap="non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000" b="0" i="0" u="none" strike="noStrike" kern="1200" cap="none" spc="0" normalizeH="0" baseline="0" noProof="0" dirty="0">
                <a:ln>
                  <a:noFill/>
                </a:ln>
                <a:effectLst/>
                <a:uLnTx/>
                <a:uFillTx/>
                <a:latin typeface="Arial" panose="020B0604020202020204" pitchFamily="34" charset="0"/>
                <a:ea typeface="+mn-ea"/>
                <a:cs typeface="+mn-cs"/>
              </a:rPr>
              <a:t>(see next slide)</a:t>
            </a:r>
            <a:endParaRPr kumimoji="0" lang="nl-NL" sz="1000" b="0" i="0" u="none" strike="noStrike" kern="1200" cap="none" spc="0" normalizeH="0" baseline="0" noProof="0" dirty="0" err="1">
              <a:ln>
                <a:noFill/>
              </a:ln>
              <a:effectLst/>
              <a:uLnTx/>
              <a:uFillTx/>
              <a:latin typeface="Arial" panose="020B0604020202020204" pitchFamily="34" charset="0"/>
              <a:ea typeface="+mn-ea"/>
              <a:cs typeface="+mn-cs"/>
            </a:endParaRPr>
          </a:p>
        </p:txBody>
      </p:sp>
      <p:sp>
        <p:nvSpPr>
          <p:cNvPr id="5" name="Vrije vorm: vorm 24">
            <a:hlinkClick r:id="rId8" action="ppaction://hlinksldjump"/>
            <a:extLst>
              <a:ext uri="{FF2B5EF4-FFF2-40B4-BE49-F238E27FC236}">
                <a16:creationId xmlns:a16="http://schemas.microsoft.com/office/drawing/2014/main" id="{EBAA6A96-1E69-B203-3E3A-644E5451FC81}"/>
              </a:ext>
            </a:extLst>
          </p:cNvPr>
          <p:cNvSpPr/>
          <p:nvPr/>
        </p:nvSpPr>
        <p:spPr>
          <a:xfrm>
            <a:off x="4079376" y="239907"/>
            <a:ext cx="2094659"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 What process to quantify?</a:t>
            </a:r>
          </a:p>
        </p:txBody>
      </p:sp>
      <p:sp>
        <p:nvSpPr>
          <p:cNvPr id="21" name="Vrije vorm: vorm 26">
            <a:hlinkClick r:id="rId9" action="ppaction://hlinksldjump"/>
            <a:extLst>
              <a:ext uri="{FF2B5EF4-FFF2-40B4-BE49-F238E27FC236}">
                <a16:creationId xmlns:a16="http://schemas.microsoft.com/office/drawing/2014/main" id="{45947390-3F4A-CC15-D5CD-51E8AA69C485}"/>
              </a:ext>
            </a:extLst>
          </p:cNvPr>
          <p:cNvSpPr/>
          <p:nvPr/>
        </p:nvSpPr>
        <p:spPr>
          <a:xfrm>
            <a:off x="6207451" y="239907"/>
            <a:ext cx="2623004"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 Considerations method selection</a:t>
            </a:r>
          </a:p>
        </p:txBody>
      </p:sp>
      <p:sp>
        <p:nvSpPr>
          <p:cNvPr id="26" name="Vrije vorm: vorm 27">
            <a:hlinkClick r:id="rId10" action="ppaction://hlinksldjump"/>
            <a:extLst>
              <a:ext uri="{FF2B5EF4-FFF2-40B4-BE49-F238E27FC236}">
                <a16:creationId xmlns:a16="http://schemas.microsoft.com/office/drawing/2014/main" id="{DE34BE43-9E7D-B6F4-C2FA-4E2D2ABCD861}"/>
              </a:ext>
            </a:extLst>
          </p:cNvPr>
          <p:cNvSpPr/>
          <p:nvPr/>
        </p:nvSpPr>
        <p:spPr>
          <a:xfrm>
            <a:off x="2555875" y="457026"/>
            <a:ext cx="1926830"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 List of methodologies</a:t>
            </a:r>
          </a:p>
        </p:txBody>
      </p:sp>
      <p:sp>
        <p:nvSpPr>
          <p:cNvPr id="28" name="Vrije vorm: vorm 34">
            <a:hlinkClick r:id="rId11" action="ppaction://hlinksldjump"/>
            <a:extLst>
              <a:ext uri="{FF2B5EF4-FFF2-40B4-BE49-F238E27FC236}">
                <a16:creationId xmlns:a16="http://schemas.microsoft.com/office/drawing/2014/main" id="{7EF1B4EB-D94E-7453-4B1F-56AAACD2CD1F}"/>
              </a:ext>
            </a:extLst>
          </p:cNvPr>
          <p:cNvSpPr/>
          <p:nvPr/>
        </p:nvSpPr>
        <p:spPr>
          <a:xfrm>
            <a:off x="2555875" y="239907"/>
            <a:ext cx="1490085"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 Process scheme</a:t>
            </a:r>
          </a:p>
        </p:txBody>
      </p:sp>
      <p:sp>
        <p:nvSpPr>
          <p:cNvPr id="31" name="Vrije vorm: vorm 26">
            <a:hlinkClick r:id="rId12" action="ppaction://hlinksldjump"/>
            <a:extLst>
              <a:ext uri="{FF2B5EF4-FFF2-40B4-BE49-F238E27FC236}">
                <a16:creationId xmlns:a16="http://schemas.microsoft.com/office/drawing/2014/main" id="{9609CAD6-7BE7-3298-6B29-8DB900F429B5}"/>
              </a:ext>
            </a:extLst>
          </p:cNvPr>
          <p:cNvSpPr/>
          <p:nvPr/>
        </p:nvSpPr>
        <p:spPr>
          <a:xfrm>
            <a:off x="4514096" y="457026"/>
            <a:ext cx="2094658"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 Actual method selection</a:t>
            </a:r>
          </a:p>
        </p:txBody>
      </p:sp>
      <p:sp>
        <p:nvSpPr>
          <p:cNvPr id="4" name="Vrije vorm: vorm 26">
            <a:hlinkClick r:id="rId13" action="ppaction://hlinksldjump"/>
            <a:extLst>
              <a:ext uri="{FF2B5EF4-FFF2-40B4-BE49-F238E27FC236}">
                <a16:creationId xmlns:a16="http://schemas.microsoft.com/office/drawing/2014/main" id="{AFC3486B-8ED5-7165-41E4-1224F3C88AE9}"/>
              </a:ext>
            </a:extLst>
          </p:cNvPr>
          <p:cNvSpPr/>
          <p:nvPr/>
        </p:nvSpPr>
        <p:spPr>
          <a:xfrm>
            <a:off x="6640145" y="457026"/>
            <a:ext cx="1146829"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 Examples</a:t>
            </a:r>
          </a:p>
        </p:txBody>
      </p:sp>
      <p:sp>
        <p:nvSpPr>
          <p:cNvPr id="16" name="TextBox 15">
            <a:hlinkClick r:id="rId14" action="ppaction://hlinksldjump"/>
            <a:extLst>
              <a:ext uri="{FF2B5EF4-FFF2-40B4-BE49-F238E27FC236}">
                <a16:creationId xmlns:a16="http://schemas.microsoft.com/office/drawing/2014/main" id="{C36929C7-9BAD-5270-09C3-6332BF5D6089}"/>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4"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cxnSp>
        <p:nvCxnSpPr>
          <p:cNvPr id="34" name="Straight Arrow Connector 33">
            <a:extLst>
              <a:ext uri="{FF2B5EF4-FFF2-40B4-BE49-F238E27FC236}">
                <a16:creationId xmlns:a16="http://schemas.microsoft.com/office/drawing/2014/main" id="{A0748766-EFBA-C558-1B08-68425FD120EC}"/>
              </a:ext>
            </a:extLst>
          </p:cNvPr>
          <p:cNvCxnSpPr>
            <a:cxnSpLocks/>
          </p:cNvCxnSpPr>
          <p:nvPr/>
        </p:nvCxnSpPr>
        <p:spPr>
          <a:xfrm>
            <a:off x="5670000" y="2755480"/>
            <a:ext cx="0" cy="216000"/>
          </a:xfrm>
          <a:prstGeom prst="straightConnector1">
            <a:avLst/>
          </a:prstGeom>
          <a:ln w="190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EF2B3F6-D864-FA96-3196-26EC1CC04F0F}"/>
              </a:ext>
            </a:extLst>
          </p:cNvPr>
          <p:cNvCxnSpPr>
            <a:cxnSpLocks/>
          </p:cNvCxnSpPr>
          <p:nvPr/>
        </p:nvCxnSpPr>
        <p:spPr>
          <a:xfrm>
            <a:off x="5670000" y="3371430"/>
            <a:ext cx="0" cy="216000"/>
          </a:xfrm>
          <a:prstGeom prst="straightConnector1">
            <a:avLst/>
          </a:prstGeom>
          <a:ln w="190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FCC592C-63D5-B602-24B0-3DB5B45CE6B0}"/>
              </a:ext>
            </a:extLst>
          </p:cNvPr>
          <p:cNvCxnSpPr>
            <a:cxnSpLocks/>
          </p:cNvCxnSpPr>
          <p:nvPr/>
        </p:nvCxnSpPr>
        <p:spPr>
          <a:xfrm>
            <a:off x="5670000" y="3974680"/>
            <a:ext cx="0" cy="216000"/>
          </a:xfrm>
          <a:prstGeom prst="straightConnector1">
            <a:avLst/>
          </a:prstGeom>
          <a:ln w="190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Slide Number Placeholder 9">
            <a:extLst>
              <a:ext uri="{FF2B5EF4-FFF2-40B4-BE49-F238E27FC236}">
                <a16:creationId xmlns:a16="http://schemas.microsoft.com/office/drawing/2014/main" id="{45B3C9E5-1E41-63CE-206A-752DD206A919}"/>
              </a:ext>
            </a:extLst>
          </p:cNvPr>
          <p:cNvSpPr>
            <a:spLocks noGrp="1"/>
          </p:cNvSpPr>
          <p:nvPr>
            <p:ph type="sldNum" sz="quarter" idx="11"/>
          </p:nvPr>
        </p:nvSpPr>
        <p:spPr/>
        <p:txBody>
          <a:bodyPr/>
          <a:lstStyle/>
          <a:p>
            <a:fld id="{F25965E0-7062-474C-8671-DB3A3CE669B0}" type="slidenum">
              <a:rPr lang="nl-NL" smtClean="0"/>
              <a:pPr/>
              <a:t>50</a:t>
            </a:fld>
            <a:endParaRPr lang="nl-NL" dirty="0"/>
          </a:p>
        </p:txBody>
      </p:sp>
    </p:spTree>
    <p:extLst>
      <p:ext uri="{BB962C8B-B14F-4D97-AF65-F5344CB8AC3E}">
        <p14:creationId xmlns:p14="http://schemas.microsoft.com/office/powerpoint/2010/main" val="25758568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Approach for method selection</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20" name="Arrow: Right 19">
            <a:hlinkClick r:id="" action="ppaction://hlinkshowjump?jump=nextslide"/>
            <a:extLst>
              <a:ext uri="{FF2B5EF4-FFF2-40B4-BE49-F238E27FC236}">
                <a16:creationId xmlns:a16="http://schemas.microsoft.com/office/drawing/2014/main" id="{A7C713C3-944E-612E-135C-1CF750BE5000}"/>
              </a:ext>
            </a:extLst>
          </p:cNvPr>
          <p:cNvSpPr/>
          <p:nvPr/>
        </p:nvSpPr>
        <p:spPr>
          <a:xfrm>
            <a:off x="7362613" y="4647600"/>
            <a:ext cx="602827" cy="3600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21" name="Vrije vorm: vorm 24">
            <a:hlinkClick r:id="rId8" action="ppaction://hlinksldjump"/>
            <a:extLst>
              <a:ext uri="{FF2B5EF4-FFF2-40B4-BE49-F238E27FC236}">
                <a16:creationId xmlns:a16="http://schemas.microsoft.com/office/drawing/2014/main" id="{27B59514-208A-23EA-B895-3AE7B1F11218}"/>
              </a:ext>
            </a:extLst>
          </p:cNvPr>
          <p:cNvSpPr/>
          <p:nvPr/>
        </p:nvSpPr>
        <p:spPr>
          <a:xfrm>
            <a:off x="4079439" y="241200"/>
            <a:ext cx="2094659"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 What process to quantify?</a:t>
            </a:r>
          </a:p>
        </p:txBody>
      </p:sp>
      <p:sp>
        <p:nvSpPr>
          <p:cNvPr id="22" name="Vrije vorm: vorm 26">
            <a:hlinkClick r:id="rId9" action="ppaction://hlinksldjump"/>
            <a:extLst>
              <a:ext uri="{FF2B5EF4-FFF2-40B4-BE49-F238E27FC236}">
                <a16:creationId xmlns:a16="http://schemas.microsoft.com/office/drawing/2014/main" id="{18E51C74-B8AD-EFC5-39DD-9F71A04CA805}"/>
              </a:ext>
            </a:extLst>
          </p:cNvPr>
          <p:cNvSpPr/>
          <p:nvPr/>
        </p:nvSpPr>
        <p:spPr>
          <a:xfrm>
            <a:off x="6207451" y="241200"/>
            <a:ext cx="2623004"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 Considerations method selection</a:t>
            </a:r>
          </a:p>
        </p:txBody>
      </p:sp>
      <p:sp>
        <p:nvSpPr>
          <p:cNvPr id="23" name="Vrije vorm: vorm 27">
            <a:hlinkClick r:id="rId10" action="ppaction://hlinksldjump"/>
            <a:extLst>
              <a:ext uri="{FF2B5EF4-FFF2-40B4-BE49-F238E27FC236}">
                <a16:creationId xmlns:a16="http://schemas.microsoft.com/office/drawing/2014/main" id="{570F415C-3F45-D171-FAFD-72CC79422D26}"/>
              </a:ext>
            </a:extLst>
          </p:cNvPr>
          <p:cNvSpPr/>
          <p:nvPr/>
        </p:nvSpPr>
        <p:spPr>
          <a:xfrm>
            <a:off x="2556000" y="457200"/>
            <a:ext cx="1926830"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 List of methodologies</a:t>
            </a:r>
          </a:p>
        </p:txBody>
      </p:sp>
      <p:sp>
        <p:nvSpPr>
          <p:cNvPr id="24" name="Vrije vorm: vorm 34">
            <a:hlinkClick r:id="rId11" action="ppaction://hlinksldjump"/>
            <a:extLst>
              <a:ext uri="{FF2B5EF4-FFF2-40B4-BE49-F238E27FC236}">
                <a16:creationId xmlns:a16="http://schemas.microsoft.com/office/drawing/2014/main" id="{345A5816-DE86-22B3-EA96-AAF10CED7C77}"/>
              </a:ext>
            </a:extLst>
          </p:cNvPr>
          <p:cNvSpPr/>
          <p:nvPr/>
        </p:nvSpPr>
        <p:spPr>
          <a:xfrm>
            <a:off x="2556000" y="241200"/>
            <a:ext cx="1490085"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 Process scheme</a:t>
            </a:r>
          </a:p>
        </p:txBody>
      </p:sp>
      <p:sp>
        <p:nvSpPr>
          <p:cNvPr id="27" name="Vrije vorm: vorm 26">
            <a:hlinkClick r:id="rId12" action="ppaction://hlinksldjump"/>
            <a:extLst>
              <a:ext uri="{FF2B5EF4-FFF2-40B4-BE49-F238E27FC236}">
                <a16:creationId xmlns:a16="http://schemas.microsoft.com/office/drawing/2014/main" id="{31B310DE-CC77-2FC5-CD60-B15550870899}"/>
              </a:ext>
            </a:extLst>
          </p:cNvPr>
          <p:cNvSpPr/>
          <p:nvPr/>
        </p:nvSpPr>
        <p:spPr>
          <a:xfrm>
            <a:off x="4515086" y="457200"/>
            <a:ext cx="2094658"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 Actual method selection</a:t>
            </a:r>
          </a:p>
        </p:txBody>
      </p:sp>
      <p:sp>
        <p:nvSpPr>
          <p:cNvPr id="4" name="Vrije vorm: vorm 26">
            <a:hlinkClick r:id="rId13" action="ppaction://hlinksldjump"/>
            <a:extLst>
              <a:ext uri="{FF2B5EF4-FFF2-40B4-BE49-F238E27FC236}">
                <a16:creationId xmlns:a16="http://schemas.microsoft.com/office/drawing/2014/main" id="{23F891D9-94AA-F385-D209-163F51D8905E}"/>
              </a:ext>
            </a:extLst>
          </p:cNvPr>
          <p:cNvSpPr/>
          <p:nvPr/>
        </p:nvSpPr>
        <p:spPr>
          <a:xfrm>
            <a:off x="6642000" y="457200"/>
            <a:ext cx="1146829"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 Examples</a:t>
            </a:r>
          </a:p>
        </p:txBody>
      </p:sp>
      <p:sp>
        <p:nvSpPr>
          <p:cNvPr id="16" name="TextBox 15">
            <a:hlinkClick r:id="rId14" action="ppaction://hlinksldjump"/>
            <a:extLst>
              <a:ext uri="{FF2B5EF4-FFF2-40B4-BE49-F238E27FC236}">
                <a16:creationId xmlns:a16="http://schemas.microsoft.com/office/drawing/2014/main" id="{6ACBF162-ABE5-DF96-CD88-B2E3DB2AA8D7}"/>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4"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7" name="TextBox 16">
            <a:extLst>
              <a:ext uri="{FF2B5EF4-FFF2-40B4-BE49-F238E27FC236}">
                <a16:creationId xmlns:a16="http://schemas.microsoft.com/office/drawing/2014/main" id="{1F50842D-AA32-5C85-0619-62FC00B2DD27}"/>
              </a:ext>
            </a:extLst>
          </p:cNvPr>
          <p:cNvSpPr txBox="1"/>
          <p:nvPr/>
        </p:nvSpPr>
        <p:spPr>
          <a:xfrm>
            <a:off x="2799800" y="1923550"/>
            <a:ext cx="5760000" cy="330072"/>
          </a:xfrm>
          <a:prstGeom prst="rect">
            <a:avLst/>
          </a:prstGeom>
          <a:noFill/>
          <a:ln w="19050">
            <a:solidFill>
              <a:schemeClr val="accent1"/>
            </a:solidFill>
          </a:ln>
        </p:spPr>
        <p:txBody>
          <a:bodyPr wrap="square" lIns="108000" tIns="54000" rIns="108000" bIns="90000" rtlCol="0">
            <a:spAutoFit/>
          </a:bodyPr>
          <a:lstStyle/>
          <a:p>
            <a:pPr marL="0" marR="0" lvl="0" indent="0" algn="ctr" defTabSz="914400" rtl="0" eaLnBrk="1" fontAlgn="base" latinLnBrk="0" hangingPunct="1">
              <a:spcBef>
                <a:spcPct val="0"/>
              </a:spcBef>
              <a:spcAft>
                <a:spcPct val="0"/>
              </a:spcAft>
              <a:buClrTx/>
              <a:buSzTx/>
              <a:buFontTx/>
              <a:buNone/>
              <a:tabLst/>
              <a:defRPr/>
            </a:pPr>
            <a:r>
              <a:rPr kumimoji="0" lang="en-GB" sz="1200" b="1"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d)</a:t>
            </a:r>
            <a:r>
              <a:rPr kumimoji="0" lang="en-GB" sz="1200" i="0" u="none" strike="noStrike" kern="1200" cap="none" spc="0" normalizeH="0" baseline="0" noProof="0" dirty="0">
                <a:ln>
                  <a:noFill/>
                </a:ln>
                <a:effectLst/>
                <a:uLnTx/>
                <a:uFillTx/>
                <a:latin typeface="Arial" panose="020B0604020202020204" pitchFamily="34" charset="0"/>
                <a:ea typeface="+mn-ea"/>
                <a:cs typeface="+mn-cs"/>
              </a:rPr>
              <a:t> </a:t>
            </a:r>
            <a:r>
              <a:rPr kumimoji="0" lang="en-US" sz="1200" i="0" u="none" strike="noStrike" kern="1200" cap="none" spc="0" normalizeH="0" baseline="0" noProof="0" dirty="0">
                <a:ln>
                  <a:noFill/>
                </a:ln>
                <a:effectLst/>
                <a:uLnTx/>
                <a:uFillTx/>
                <a:latin typeface="Arial" panose="020B0604020202020204" pitchFamily="34" charset="0"/>
                <a:ea typeface="+mn-ea"/>
                <a:cs typeface="+mn-cs"/>
              </a:rPr>
              <a:t>List of quantification methods, including characteristics</a:t>
            </a:r>
            <a:endParaRPr kumimoji="0" lang="nl-NL" sz="1200" i="0" u="none" strike="noStrike" kern="1200" cap="none" spc="0" normalizeH="0" baseline="0" noProof="0" dirty="0" err="1">
              <a:ln>
                <a:noFill/>
              </a:ln>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2246FDC3-36CF-61A2-1221-A8D5C1134EFA}"/>
              </a:ext>
            </a:extLst>
          </p:cNvPr>
          <p:cNvSpPr txBox="1"/>
          <p:nvPr/>
        </p:nvSpPr>
        <p:spPr>
          <a:xfrm>
            <a:off x="2799800" y="2699909"/>
            <a:ext cx="2219875" cy="330072"/>
          </a:xfrm>
          <a:prstGeom prst="rect">
            <a:avLst/>
          </a:prstGeom>
          <a:noFill/>
          <a:ln w="19050">
            <a:solidFill>
              <a:schemeClr val="accent1"/>
            </a:solidFill>
          </a:ln>
        </p:spPr>
        <p:txBody>
          <a:bodyPr wrap="square" lIns="108000" tIns="54000" rIns="108000" bIns="90000" rtlCol="0">
            <a:spAutoFit/>
          </a:bodyPr>
          <a:lstStyle/>
          <a:p>
            <a:pPr marL="0" marR="0" lvl="0" indent="0" algn="ctr" defTabSz="914400" rtl="0" eaLnBrk="1" fontAlgn="base" latinLnBrk="0" hangingPunct="1">
              <a:spcBef>
                <a:spcPct val="0"/>
              </a:spcBef>
              <a:spcAft>
                <a:spcPct val="0"/>
              </a:spcAft>
              <a:buClrTx/>
              <a:buSzTx/>
              <a:buFontTx/>
              <a:buNone/>
              <a:tabLst/>
              <a:defRPr/>
            </a:pPr>
            <a:r>
              <a:rPr kumimoji="0" lang="en-GB" sz="1200" b="1"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e1)</a:t>
            </a:r>
            <a:r>
              <a:rPr kumimoji="0" lang="en-GB" sz="1200" i="0" u="none" strike="noStrike" kern="1200" cap="none" spc="0" normalizeH="0" baseline="0" noProof="0" dirty="0">
                <a:ln>
                  <a:noFill/>
                </a:ln>
                <a:effectLst/>
                <a:uLnTx/>
                <a:uFillTx/>
                <a:latin typeface="Arial" panose="020B0604020202020204" pitchFamily="34" charset="0"/>
                <a:ea typeface="+mn-ea"/>
                <a:cs typeface="+mn-cs"/>
              </a:rPr>
              <a:t> practical match*</a:t>
            </a:r>
            <a:endParaRPr kumimoji="0" lang="nl-NL" sz="1200" i="0" u="none" strike="noStrike" kern="1200" cap="none" spc="0" normalizeH="0" baseline="0" noProof="0" dirty="0" err="1">
              <a:ln>
                <a:noFill/>
              </a:ln>
              <a:effectLst/>
              <a:uLnTx/>
              <a:uFillTx/>
              <a:latin typeface="Arial" panose="020B0604020202020204" pitchFamily="34" charset="0"/>
              <a:ea typeface="+mn-ea"/>
              <a:cs typeface="+mn-cs"/>
            </a:endParaRPr>
          </a:p>
        </p:txBody>
      </p:sp>
      <p:cxnSp>
        <p:nvCxnSpPr>
          <p:cNvPr id="19" name="Straight Arrow Connector 18">
            <a:extLst>
              <a:ext uri="{FF2B5EF4-FFF2-40B4-BE49-F238E27FC236}">
                <a16:creationId xmlns:a16="http://schemas.microsoft.com/office/drawing/2014/main" id="{B2A09332-4286-A7C4-6267-68B2944F6B39}"/>
              </a:ext>
            </a:extLst>
          </p:cNvPr>
          <p:cNvCxnSpPr>
            <a:cxnSpLocks/>
          </p:cNvCxnSpPr>
          <p:nvPr/>
        </p:nvCxnSpPr>
        <p:spPr>
          <a:xfrm>
            <a:off x="5670000" y="1446992"/>
            <a:ext cx="0" cy="396000"/>
          </a:xfrm>
          <a:prstGeom prst="straightConnector1">
            <a:avLst/>
          </a:prstGeom>
          <a:ln w="190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141034E-C98D-2CE4-CA11-E612A0218EC5}"/>
              </a:ext>
            </a:extLst>
          </p:cNvPr>
          <p:cNvCxnSpPr>
            <a:cxnSpLocks/>
          </p:cNvCxnSpPr>
          <p:nvPr/>
        </p:nvCxnSpPr>
        <p:spPr>
          <a:xfrm>
            <a:off x="3909737" y="2253622"/>
            <a:ext cx="0" cy="360000"/>
          </a:xfrm>
          <a:prstGeom prst="straightConnector1">
            <a:avLst/>
          </a:prstGeom>
          <a:ln w="190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B1749E0A-4668-A75B-D00C-433521C59555}"/>
              </a:ext>
            </a:extLst>
          </p:cNvPr>
          <p:cNvSpPr txBox="1"/>
          <p:nvPr/>
        </p:nvSpPr>
        <p:spPr>
          <a:xfrm>
            <a:off x="6339925" y="2699909"/>
            <a:ext cx="2219875" cy="330072"/>
          </a:xfrm>
          <a:prstGeom prst="rect">
            <a:avLst/>
          </a:prstGeom>
          <a:noFill/>
          <a:ln w="19050">
            <a:solidFill>
              <a:schemeClr val="accent1"/>
            </a:solidFill>
          </a:ln>
        </p:spPr>
        <p:txBody>
          <a:bodyPr wrap="square" lIns="108000" tIns="54000" rIns="108000" bIns="90000" rtlCol="0">
            <a:spAutoFit/>
          </a:bodyPr>
          <a:lstStyle/>
          <a:p>
            <a:pPr marL="0" marR="0" lvl="0" indent="0" algn="ctr" defTabSz="914400" rtl="0" eaLnBrk="1" fontAlgn="base" latinLnBrk="0" hangingPunct="1">
              <a:spcBef>
                <a:spcPct val="0"/>
              </a:spcBef>
              <a:spcAft>
                <a:spcPct val="0"/>
              </a:spcAft>
              <a:buClrTx/>
              <a:buSzTx/>
              <a:buFontTx/>
              <a:buNone/>
              <a:tabLst/>
              <a:defRPr/>
            </a:pPr>
            <a:r>
              <a:rPr kumimoji="0" lang="en-GB" sz="1200" b="1"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e2)</a:t>
            </a:r>
            <a:r>
              <a:rPr kumimoji="0" lang="en-GB" sz="1200" i="0" u="none" strike="noStrike" kern="1200" cap="none" spc="0" normalizeH="0" baseline="0" noProof="0" dirty="0">
                <a:ln>
                  <a:noFill/>
                </a:ln>
                <a:effectLst/>
                <a:uLnTx/>
                <a:uFillTx/>
                <a:latin typeface="Arial" panose="020B0604020202020204" pitchFamily="34" charset="0"/>
                <a:ea typeface="+mn-ea"/>
                <a:cs typeface="+mn-cs"/>
              </a:rPr>
              <a:t> user preferences</a:t>
            </a:r>
            <a:endParaRPr kumimoji="0" lang="nl-NL" sz="1200" i="0" u="none" strike="noStrike" kern="1200" cap="none" spc="0" normalizeH="0" baseline="0" noProof="0" dirty="0" err="1">
              <a:ln>
                <a:noFill/>
              </a:ln>
              <a:effectLst/>
              <a:uLnTx/>
              <a:uFillTx/>
              <a:latin typeface="Arial" panose="020B0604020202020204" pitchFamily="34" charset="0"/>
              <a:ea typeface="+mn-ea"/>
              <a:cs typeface="+mn-cs"/>
            </a:endParaRPr>
          </a:p>
        </p:txBody>
      </p:sp>
      <p:cxnSp>
        <p:nvCxnSpPr>
          <p:cNvPr id="40" name="Straight Arrow Connector 39">
            <a:extLst>
              <a:ext uri="{FF2B5EF4-FFF2-40B4-BE49-F238E27FC236}">
                <a16:creationId xmlns:a16="http://schemas.microsoft.com/office/drawing/2014/main" id="{65F62AB3-0465-9F08-EDC0-5CD60E61B693}"/>
              </a:ext>
            </a:extLst>
          </p:cNvPr>
          <p:cNvCxnSpPr>
            <a:cxnSpLocks/>
          </p:cNvCxnSpPr>
          <p:nvPr/>
        </p:nvCxnSpPr>
        <p:spPr>
          <a:xfrm>
            <a:off x="7449862" y="2253622"/>
            <a:ext cx="0" cy="360000"/>
          </a:xfrm>
          <a:prstGeom prst="straightConnector1">
            <a:avLst/>
          </a:prstGeom>
          <a:ln w="190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51372AD-CB98-BA78-7803-482E1877782F}"/>
              </a:ext>
            </a:extLst>
          </p:cNvPr>
          <p:cNvCxnSpPr/>
          <p:nvPr/>
        </p:nvCxnSpPr>
        <p:spPr>
          <a:xfrm>
            <a:off x="5019675" y="2862865"/>
            <a:ext cx="131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D58FCE9D-D4A9-0ED8-F45B-FA61C30E981D}"/>
              </a:ext>
            </a:extLst>
          </p:cNvPr>
          <p:cNvCxnSpPr>
            <a:cxnSpLocks/>
          </p:cNvCxnSpPr>
          <p:nvPr/>
        </p:nvCxnSpPr>
        <p:spPr>
          <a:xfrm>
            <a:off x="5663975" y="2862865"/>
            <a:ext cx="0" cy="360000"/>
          </a:xfrm>
          <a:prstGeom prst="straightConnector1">
            <a:avLst/>
          </a:prstGeom>
          <a:ln w="190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E2424B8D-9389-EF60-4D6C-17BD1AA853A0}"/>
              </a:ext>
            </a:extLst>
          </p:cNvPr>
          <p:cNvSpPr txBox="1"/>
          <p:nvPr/>
        </p:nvSpPr>
        <p:spPr>
          <a:xfrm>
            <a:off x="4525332" y="3487309"/>
            <a:ext cx="2219875" cy="330072"/>
          </a:xfrm>
          <a:prstGeom prst="rect">
            <a:avLst/>
          </a:prstGeom>
          <a:noFill/>
          <a:ln w="19050">
            <a:solidFill>
              <a:schemeClr val="accent1"/>
            </a:solidFill>
          </a:ln>
        </p:spPr>
        <p:txBody>
          <a:bodyPr wrap="square" lIns="108000" tIns="54000" rIns="108000" bIns="90000" rtlCol="0">
            <a:spAutoFit/>
          </a:bodyPr>
          <a:lstStyle/>
          <a:p>
            <a:pPr marL="0" marR="0" lvl="0" indent="0" algn="ctr" defTabSz="914400" rtl="0" eaLnBrk="1" fontAlgn="base" latinLnBrk="0" hangingPunct="1">
              <a:spcBef>
                <a:spcPct val="0"/>
              </a:spcBef>
              <a:spcAft>
                <a:spcPct val="0"/>
              </a:spcAft>
              <a:buClrTx/>
              <a:buSzTx/>
              <a:buFontTx/>
              <a:buNone/>
              <a:tabLst/>
              <a:defRPr/>
            </a:pPr>
            <a:r>
              <a:rPr kumimoji="0" lang="en-GB" sz="1200" i="0" u="none" strike="noStrike" kern="1200" cap="none" spc="0" normalizeH="0" baseline="0" noProof="0" dirty="0">
                <a:ln>
                  <a:noFill/>
                </a:ln>
                <a:effectLst/>
                <a:uLnTx/>
                <a:uFillTx/>
                <a:latin typeface="Arial" panose="020B0604020202020204" pitchFamily="34" charset="0"/>
                <a:ea typeface="+mn-ea"/>
                <a:cs typeface="+mn-cs"/>
              </a:rPr>
              <a:t>method</a:t>
            </a:r>
            <a:endParaRPr kumimoji="0" lang="nl-NL" sz="1200" i="0" u="none" strike="noStrike" kern="1200" cap="none" spc="0" normalizeH="0" baseline="0" noProof="0" dirty="0" err="1">
              <a:ln>
                <a:noFill/>
              </a:ln>
              <a:effectLst/>
              <a:uLnTx/>
              <a:uFillTx/>
              <a:latin typeface="Arial" panose="020B0604020202020204" pitchFamily="34" charset="0"/>
              <a:ea typeface="+mn-ea"/>
              <a:cs typeface="+mn-cs"/>
            </a:endParaRPr>
          </a:p>
        </p:txBody>
      </p:sp>
      <p:sp>
        <p:nvSpPr>
          <p:cNvPr id="49" name="TextBox 48">
            <a:extLst>
              <a:ext uri="{FF2B5EF4-FFF2-40B4-BE49-F238E27FC236}">
                <a16:creationId xmlns:a16="http://schemas.microsoft.com/office/drawing/2014/main" id="{82F67E5B-83AA-09FC-3060-5F510B17915C}"/>
              </a:ext>
            </a:extLst>
          </p:cNvPr>
          <p:cNvSpPr txBox="1"/>
          <p:nvPr/>
        </p:nvSpPr>
        <p:spPr>
          <a:xfrm>
            <a:off x="2555875" y="4638277"/>
            <a:ext cx="4450257" cy="338554"/>
          </a:xfrm>
          <a:prstGeom prst="rect">
            <a:avLst/>
          </a:prstGeom>
          <a:noFill/>
        </p:spPr>
        <p:txBody>
          <a:bodyPr wrap="none" rtlCol="0">
            <a:spAutoFit/>
          </a:bodyPr>
          <a:lstStyle/>
          <a:p>
            <a:pPr marL="0" marR="0" lvl="0" indent="0" algn="l" defTabSz="914400" rtl="0" eaLnBrk="1" fontAlgn="base" latinLnBrk="0" hangingPunct="1">
              <a:spcBef>
                <a:spcPct val="0"/>
              </a:spcBef>
              <a:spcAft>
                <a:spcPct val="0"/>
              </a:spcAft>
              <a:buClrTx/>
              <a:buSzTx/>
              <a:buFontTx/>
              <a:buNone/>
              <a:tabLst/>
              <a:defRPr/>
            </a:pPr>
            <a:r>
              <a:rPr kumimoji="0" lang="en-US" sz="800" b="0" i="0" u="none" strike="noStrike" kern="1200" cap="none" spc="0" normalizeH="0" baseline="0" noProof="0" dirty="0">
                <a:ln>
                  <a:noFill/>
                </a:ln>
                <a:effectLst/>
                <a:uLnTx/>
                <a:uFillTx/>
                <a:latin typeface="Arial" panose="020B0604020202020204" pitchFamily="34" charset="0"/>
                <a:ea typeface="+mn-ea"/>
                <a:cs typeface="+mn-cs"/>
              </a:rPr>
              <a:t>* In FLW quantification, research is done about what method usually is applied for what SCL, </a:t>
            </a:r>
            <a:br>
              <a:rPr kumimoji="0" lang="en-US" sz="800" b="0" i="0" u="none" strike="noStrike" kern="1200" cap="none" spc="0" normalizeH="0" baseline="0" noProof="0" dirty="0">
                <a:ln>
                  <a:noFill/>
                </a:ln>
                <a:effectLst/>
                <a:uLnTx/>
                <a:uFillTx/>
                <a:latin typeface="Arial" panose="020B0604020202020204" pitchFamily="34" charset="0"/>
                <a:ea typeface="+mn-ea"/>
                <a:cs typeface="+mn-cs"/>
              </a:rPr>
            </a:br>
            <a:r>
              <a:rPr kumimoji="0" lang="en-US" sz="800" b="0" i="0" u="none" strike="noStrike" kern="1200" cap="none" spc="0" normalizeH="0" baseline="0" noProof="0" dirty="0">
                <a:ln>
                  <a:noFill/>
                </a:ln>
                <a:effectLst/>
                <a:uLnTx/>
                <a:uFillTx/>
                <a:latin typeface="Arial" panose="020B0604020202020204" pitchFamily="34" charset="0"/>
                <a:ea typeface="+mn-ea"/>
                <a:cs typeface="+mn-cs"/>
              </a:rPr>
              <a:t>based on practicalities</a:t>
            </a:r>
          </a:p>
        </p:txBody>
      </p:sp>
      <p:sp>
        <p:nvSpPr>
          <p:cNvPr id="5" name="Slide Number Placeholder 4">
            <a:extLst>
              <a:ext uri="{FF2B5EF4-FFF2-40B4-BE49-F238E27FC236}">
                <a16:creationId xmlns:a16="http://schemas.microsoft.com/office/drawing/2014/main" id="{56CBB88D-589B-5D6A-C19D-9027CA82EE8F}"/>
              </a:ext>
            </a:extLst>
          </p:cNvPr>
          <p:cNvSpPr>
            <a:spLocks noGrp="1"/>
          </p:cNvSpPr>
          <p:nvPr>
            <p:ph type="sldNum" sz="quarter" idx="11"/>
          </p:nvPr>
        </p:nvSpPr>
        <p:spPr/>
        <p:txBody>
          <a:bodyPr/>
          <a:lstStyle/>
          <a:p>
            <a:fld id="{F25965E0-7062-474C-8671-DB3A3CE669B0}" type="slidenum">
              <a:rPr lang="nl-NL" smtClean="0"/>
              <a:pPr/>
              <a:t>51</a:t>
            </a:fld>
            <a:endParaRPr lang="nl-NL" dirty="0"/>
          </a:p>
        </p:txBody>
      </p:sp>
    </p:spTree>
    <p:extLst>
      <p:ext uri="{BB962C8B-B14F-4D97-AF65-F5344CB8AC3E}">
        <p14:creationId xmlns:p14="http://schemas.microsoft.com/office/powerpoint/2010/main" val="38570814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ectangle 111">
            <a:extLst>
              <a:ext uri="{FF2B5EF4-FFF2-40B4-BE49-F238E27FC236}">
                <a16:creationId xmlns:a16="http://schemas.microsoft.com/office/drawing/2014/main" id="{52CABE10-FAA2-E2D8-E0CD-5AD70C1E2011}"/>
              </a:ext>
            </a:extLst>
          </p:cNvPr>
          <p:cNvSpPr/>
          <p:nvPr/>
        </p:nvSpPr>
        <p:spPr>
          <a:xfrm>
            <a:off x="2861441" y="2711685"/>
            <a:ext cx="5847311" cy="1686634"/>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endParaRPr lang="en-US" sz="1400" dirty="0">
              <a:solidFill>
                <a:schemeClr val="tx1"/>
              </a:solidFill>
            </a:endParaRPr>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a) Provide process scheme within SCL </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20" name="Arrow: Right 19">
            <a:hlinkClick r:id="" action="ppaction://hlinkshowjump?jump=nextslide"/>
            <a:extLst>
              <a:ext uri="{FF2B5EF4-FFF2-40B4-BE49-F238E27FC236}">
                <a16:creationId xmlns:a16="http://schemas.microsoft.com/office/drawing/2014/main" id="{A7C713C3-944E-612E-135C-1CF750BE5000}"/>
              </a:ext>
            </a:extLst>
          </p:cNvPr>
          <p:cNvSpPr/>
          <p:nvPr/>
        </p:nvSpPr>
        <p:spPr>
          <a:xfrm>
            <a:off x="7362613" y="4647600"/>
            <a:ext cx="602827" cy="3600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28" name="TextBox 27">
            <a:extLst>
              <a:ext uri="{FF2B5EF4-FFF2-40B4-BE49-F238E27FC236}">
                <a16:creationId xmlns:a16="http://schemas.microsoft.com/office/drawing/2014/main" id="{1417AE6F-0F01-9A67-46CE-179AD6858A32}"/>
              </a:ext>
            </a:extLst>
          </p:cNvPr>
          <p:cNvSpPr txBox="1"/>
          <p:nvPr/>
        </p:nvSpPr>
        <p:spPr>
          <a:xfrm>
            <a:off x="3012952" y="2711685"/>
            <a:ext cx="1654620" cy="300531"/>
          </a:xfrm>
          <a:prstGeom prst="rect">
            <a:avLst/>
          </a:prstGeom>
          <a:noFill/>
          <a:ln>
            <a:noFill/>
          </a:ln>
        </p:spPr>
        <p:txBody>
          <a:bodyPr wrap="non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ea typeface="+mn-ea"/>
                <a:cs typeface="+mn-cs"/>
              </a:rPr>
              <a:t>Example wholesaler</a:t>
            </a:r>
            <a:endParaRPr kumimoji="0" lang="nl-NL" sz="1200" b="1" i="0" u="none" strike="noStrike" kern="1200" cap="none" spc="0" normalizeH="0" baseline="0" noProof="0" dirty="0" err="1">
              <a:ln>
                <a:noFill/>
              </a:ln>
              <a:effectLst/>
              <a:uLnTx/>
              <a:uFillTx/>
              <a:latin typeface="Arial" panose="020B0604020202020204" pitchFamily="34" charset="0"/>
              <a:ea typeface="+mn-ea"/>
              <a:cs typeface="+mn-cs"/>
            </a:endParaRPr>
          </a:p>
        </p:txBody>
      </p:sp>
      <p:sp>
        <p:nvSpPr>
          <p:cNvPr id="33" name="TextBox 32">
            <a:extLst>
              <a:ext uri="{FF2B5EF4-FFF2-40B4-BE49-F238E27FC236}">
                <a16:creationId xmlns:a16="http://schemas.microsoft.com/office/drawing/2014/main" id="{C21070D4-858D-1861-2FBA-3D4F189A7721}"/>
              </a:ext>
            </a:extLst>
          </p:cNvPr>
          <p:cNvSpPr txBox="1"/>
          <p:nvPr/>
        </p:nvSpPr>
        <p:spPr>
          <a:xfrm>
            <a:off x="3074227" y="2149358"/>
            <a:ext cx="5455139" cy="276999"/>
          </a:xfrm>
          <a:prstGeom prst="rect">
            <a:avLst/>
          </a:prstGeom>
          <a:noFill/>
          <a:ln w="19050">
            <a:solidFill>
              <a:schemeClr val="accent1"/>
            </a:solidFill>
          </a:ln>
        </p:spPr>
        <p:txBody>
          <a:bodyPr wrap="square" rtlCol="0">
            <a:noAutofit/>
          </a:bodyPr>
          <a:lstStyle/>
          <a:p>
            <a:pPr marL="0" marR="0" lvl="0" indent="0" algn="ctr" defTabSz="914400" rtl="0" eaLnBrk="1" fontAlgn="base" latinLnBrk="0" hangingPunct="1">
              <a:spcBef>
                <a:spcPct val="0"/>
              </a:spcBef>
              <a:spcAft>
                <a:spcPct val="0"/>
              </a:spcAft>
              <a:buClrTx/>
              <a:buSzTx/>
              <a:buFontTx/>
              <a:buNone/>
              <a:tabLst/>
              <a:defRPr/>
            </a:pPr>
            <a:r>
              <a:rPr kumimoji="0" lang="en-GB" sz="1200" b="1"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Food loss? </a:t>
            </a:r>
            <a:r>
              <a:rPr kumimoji="0" lang="en-GB" sz="12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(depending on destination) </a:t>
            </a:r>
            <a:endParaRPr kumimoji="0" lang="nl-NL" sz="12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41" name="TextBox 40">
            <a:extLst>
              <a:ext uri="{FF2B5EF4-FFF2-40B4-BE49-F238E27FC236}">
                <a16:creationId xmlns:a16="http://schemas.microsoft.com/office/drawing/2014/main" id="{82E28CBB-47FE-4AD0-3DDF-B9A7CBE094D8}"/>
              </a:ext>
            </a:extLst>
          </p:cNvPr>
          <p:cNvSpPr txBox="1"/>
          <p:nvPr/>
        </p:nvSpPr>
        <p:spPr>
          <a:xfrm>
            <a:off x="3702684" y="1776447"/>
            <a:ext cx="451012" cy="211203"/>
          </a:xfrm>
          <a:prstGeom prst="rect">
            <a:avLst/>
          </a:prstGeom>
          <a:noFill/>
          <a:ln>
            <a:noFill/>
          </a:ln>
        </p:spPr>
        <p:txBody>
          <a:bodyPr wrap="none" lIns="36000" tIns="36000" rIns="36000" bIns="36000" rtlCol="0">
            <a:spAutoFit/>
          </a:bodyPr>
          <a:lstStyle/>
          <a:p>
            <a:pPr marL="0" marR="0" lvl="0" indent="0" algn="l" defTabSz="914400" rtl="0" eaLnBrk="1" fontAlgn="base" latinLnBrk="0" hangingPunct="1">
              <a:spcBef>
                <a:spcPct val="0"/>
              </a:spcBef>
              <a:spcAft>
                <a:spcPct val="0"/>
              </a:spcAft>
              <a:buClrTx/>
              <a:buSzTx/>
              <a:buFontTx/>
              <a:buNone/>
              <a:tabLst/>
              <a:defRPr/>
            </a:pPr>
            <a:r>
              <a:rPr kumimoji="0" lang="en-GB" sz="900" b="0" i="1"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residue</a:t>
            </a:r>
            <a:endParaRPr kumimoji="0" lang="nl-NL" sz="900" b="0" i="1"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34" name="Vrije vorm: vorm 24">
            <a:hlinkClick r:id="rId8" action="ppaction://hlinksldjump"/>
            <a:extLst>
              <a:ext uri="{FF2B5EF4-FFF2-40B4-BE49-F238E27FC236}">
                <a16:creationId xmlns:a16="http://schemas.microsoft.com/office/drawing/2014/main" id="{D8CCE9E8-8A00-AACC-70AB-3CC9F09B4FB7}"/>
              </a:ext>
            </a:extLst>
          </p:cNvPr>
          <p:cNvSpPr/>
          <p:nvPr/>
        </p:nvSpPr>
        <p:spPr>
          <a:xfrm>
            <a:off x="4079439" y="241200"/>
            <a:ext cx="2094659"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 What process to quantify?</a:t>
            </a:r>
          </a:p>
        </p:txBody>
      </p:sp>
      <p:sp>
        <p:nvSpPr>
          <p:cNvPr id="36" name="Vrije vorm: vorm 26">
            <a:hlinkClick r:id="rId9" action="ppaction://hlinksldjump"/>
            <a:extLst>
              <a:ext uri="{FF2B5EF4-FFF2-40B4-BE49-F238E27FC236}">
                <a16:creationId xmlns:a16="http://schemas.microsoft.com/office/drawing/2014/main" id="{8D7B0406-41E3-D714-B401-61166FE80520}"/>
              </a:ext>
            </a:extLst>
          </p:cNvPr>
          <p:cNvSpPr/>
          <p:nvPr/>
        </p:nvSpPr>
        <p:spPr>
          <a:xfrm>
            <a:off x="6207451" y="241200"/>
            <a:ext cx="2623004"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 Considerations method selection</a:t>
            </a:r>
          </a:p>
        </p:txBody>
      </p:sp>
      <p:sp>
        <p:nvSpPr>
          <p:cNvPr id="38" name="Vrije vorm: vorm 27">
            <a:hlinkClick r:id="rId10" action="ppaction://hlinksldjump"/>
            <a:extLst>
              <a:ext uri="{FF2B5EF4-FFF2-40B4-BE49-F238E27FC236}">
                <a16:creationId xmlns:a16="http://schemas.microsoft.com/office/drawing/2014/main" id="{983C8FB2-EC5E-799A-F93B-779673F6DC96}"/>
              </a:ext>
            </a:extLst>
          </p:cNvPr>
          <p:cNvSpPr/>
          <p:nvPr/>
        </p:nvSpPr>
        <p:spPr>
          <a:xfrm>
            <a:off x="2556000" y="457200"/>
            <a:ext cx="1926830"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 List of methodologies</a:t>
            </a:r>
          </a:p>
        </p:txBody>
      </p:sp>
      <p:sp>
        <p:nvSpPr>
          <p:cNvPr id="39" name="Vrije vorm: vorm 34">
            <a:hlinkClick r:id="rId11" action="ppaction://hlinksldjump"/>
            <a:extLst>
              <a:ext uri="{FF2B5EF4-FFF2-40B4-BE49-F238E27FC236}">
                <a16:creationId xmlns:a16="http://schemas.microsoft.com/office/drawing/2014/main" id="{2EFDA331-4C89-F7FB-E068-385BD0539BBC}"/>
              </a:ext>
            </a:extLst>
          </p:cNvPr>
          <p:cNvSpPr/>
          <p:nvPr/>
        </p:nvSpPr>
        <p:spPr>
          <a:xfrm>
            <a:off x="2556000" y="241200"/>
            <a:ext cx="1490085"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 Process scheme</a:t>
            </a:r>
          </a:p>
        </p:txBody>
      </p:sp>
      <p:sp>
        <p:nvSpPr>
          <p:cNvPr id="50" name="Vrije vorm: vorm 26">
            <a:hlinkClick r:id="rId12" action="ppaction://hlinksldjump"/>
            <a:extLst>
              <a:ext uri="{FF2B5EF4-FFF2-40B4-BE49-F238E27FC236}">
                <a16:creationId xmlns:a16="http://schemas.microsoft.com/office/drawing/2014/main" id="{A268F480-3D60-56CE-0EE4-AF52D2AD6BDE}"/>
              </a:ext>
            </a:extLst>
          </p:cNvPr>
          <p:cNvSpPr/>
          <p:nvPr/>
        </p:nvSpPr>
        <p:spPr>
          <a:xfrm>
            <a:off x="4515086" y="457200"/>
            <a:ext cx="2094658"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 Actual method selection</a:t>
            </a:r>
          </a:p>
        </p:txBody>
      </p:sp>
      <p:sp>
        <p:nvSpPr>
          <p:cNvPr id="4" name="Vrije vorm: vorm 26">
            <a:hlinkClick r:id="rId13" action="ppaction://hlinksldjump"/>
            <a:extLst>
              <a:ext uri="{FF2B5EF4-FFF2-40B4-BE49-F238E27FC236}">
                <a16:creationId xmlns:a16="http://schemas.microsoft.com/office/drawing/2014/main" id="{E4371DD8-208B-B80B-D5D3-8F1B1201BB2F}"/>
              </a:ext>
            </a:extLst>
          </p:cNvPr>
          <p:cNvSpPr/>
          <p:nvPr/>
        </p:nvSpPr>
        <p:spPr>
          <a:xfrm>
            <a:off x="6642000" y="457200"/>
            <a:ext cx="1146829"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 Examples</a:t>
            </a:r>
          </a:p>
        </p:txBody>
      </p:sp>
      <p:sp>
        <p:nvSpPr>
          <p:cNvPr id="17" name="TextBox 16">
            <a:hlinkClick r:id="rId14" action="ppaction://hlinksldjump"/>
            <a:extLst>
              <a:ext uri="{FF2B5EF4-FFF2-40B4-BE49-F238E27FC236}">
                <a16:creationId xmlns:a16="http://schemas.microsoft.com/office/drawing/2014/main" id="{63179677-DAA9-6C8A-FCD9-CE8F5BFDEE74}"/>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4"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69" name="TextBox 68">
            <a:extLst>
              <a:ext uri="{FF2B5EF4-FFF2-40B4-BE49-F238E27FC236}">
                <a16:creationId xmlns:a16="http://schemas.microsoft.com/office/drawing/2014/main" id="{812E0CC4-F8C3-631C-CA2A-C5AA2832CB8A}"/>
              </a:ext>
            </a:extLst>
          </p:cNvPr>
          <p:cNvSpPr txBox="1"/>
          <p:nvPr/>
        </p:nvSpPr>
        <p:spPr>
          <a:xfrm>
            <a:off x="3108921" y="3724566"/>
            <a:ext cx="1157088" cy="146194"/>
          </a:xfrm>
          <a:prstGeom prst="rect">
            <a:avLst/>
          </a:prstGeom>
          <a:noFill/>
          <a:ln>
            <a:noFill/>
          </a:ln>
        </p:spPr>
        <p:txBody>
          <a:bodyPr wrap="square" lIns="0" tIns="0" rIns="0" bIns="0" rtlCol="0">
            <a:spAutoFit/>
          </a:bodyPr>
          <a:lstStyle/>
          <a:p>
            <a:pPr marL="0" marR="0" lvl="0" indent="0" algn="ctr" defTabSz="914400" rtl="0" eaLnBrk="1" fontAlgn="base" latinLnBrk="0" hangingPunct="1">
              <a:spcBef>
                <a:spcPct val="0"/>
              </a:spcBef>
              <a:spcAft>
                <a:spcPct val="0"/>
              </a:spcAft>
              <a:buClrTx/>
              <a:buSzTx/>
              <a:buFontTx/>
              <a:buNone/>
              <a:tabLst/>
              <a:defRPr/>
            </a:pPr>
            <a:r>
              <a:rPr kumimoji="0" lang="en-GB" sz="950" b="0" i="0" u="none" strike="noStrike" kern="1200" cap="none" spc="0" normalizeH="0" baseline="0" noProof="0" dirty="0">
                <a:ln>
                  <a:noFill/>
                </a:ln>
                <a:solidFill>
                  <a:srgbClr val="00B050"/>
                </a:solidFill>
                <a:effectLst/>
                <a:uLnTx/>
                <a:uFillTx/>
                <a:latin typeface="Arial" panose="020B0604020202020204" pitchFamily="34" charset="0"/>
                <a:ea typeface="+mn-ea"/>
                <a:cs typeface="+mn-cs"/>
              </a:rPr>
              <a:t>Return to supplier</a:t>
            </a:r>
            <a:endParaRPr kumimoji="0" lang="nl-NL" sz="950" b="0" i="0" u="none" strike="noStrike" kern="1200" cap="none" spc="0" normalizeH="0" baseline="0" noProof="0" dirty="0" err="1">
              <a:ln>
                <a:noFill/>
              </a:ln>
              <a:solidFill>
                <a:srgbClr val="00B050"/>
              </a:solidFill>
              <a:effectLst/>
              <a:uLnTx/>
              <a:uFillTx/>
              <a:latin typeface="Arial" panose="020B0604020202020204" pitchFamily="34" charset="0"/>
              <a:ea typeface="+mn-ea"/>
              <a:cs typeface="+mn-cs"/>
            </a:endParaRPr>
          </a:p>
        </p:txBody>
      </p:sp>
      <p:sp>
        <p:nvSpPr>
          <p:cNvPr id="72" name="TextBox 71">
            <a:extLst>
              <a:ext uri="{FF2B5EF4-FFF2-40B4-BE49-F238E27FC236}">
                <a16:creationId xmlns:a16="http://schemas.microsoft.com/office/drawing/2014/main" id="{31AED73E-5228-CFEB-C689-40E4B5A4D82A}"/>
              </a:ext>
            </a:extLst>
          </p:cNvPr>
          <p:cNvSpPr txBox="1"/>
          <p:nvPr/>
        </p:nvSpPr>
        <p:spPr>
          <a:xfrm>
            <a:off x="4305481" y="3724566"/>
            <a:ext cx="1396224" cy="146194"/>
          </a:xfrm>
          <a:prstGeom prst="rect">
            <a:avLst/>
          </a:prstGeom>
          <a:noFill/>
          <a:ln>
            <a:noFill/>
          </a:ln>
        </p:spPr>
        <p:txBody>
          <a:bodyPr wrap="square" lIns="0" tIns="0" rIns="0" bIns="0" rtlCol="0">
            <a:spAutoFit/>
          </a:bodyPr>
          <a:lstStyle/>
          <a:p>
            <a:pPr marL="0" marR="0" lvl="0" indent="0" algn="ctr" defTabSz="914400" rtl="0" eaLnBrk="1" fontAlgn="base" latinLnBrk="0" hangingPunct="1">
              <a:spcBef>
                <a:spcPct val="0"/>
              </a:spcBef>
              <a:spcAft>
                <a:spcPct val="0"/>
              </a:spcAft>
              <a:buClrTx/>
              <a:buSzTx/>
              <a:buFontTx/>
              <a:buNone/>
              <a:tabLst/>
              <a:defRPr/>
            </a:pPr>
            <a:r>
              <a:rPr kumimoji="0" lang="en-GB" sz="950" b="0" i="0" u="none" strike="noStrike" kern="1200" cap="none" spc="0" normalizeH="0" baseline="0" noProof="0" dirty="0">
                <a:ln>
                  <a:noFill/>
                </a:ln>
                <a:solidFill>
                  <a:srgbClr val="00B050"/>
                </a:solidFill>
                <a:effectLst/>
                <a:uLnTx/>
                <a:uFillTx/>
                <a:latin typeface="Arial" panose="020B0604020202020204" pitchFamily="34" charset="0"/>
                <a:ea typeface="+mn-ea"/>
                <a:cs typeface="+mn-cs"/>
              </a:rPr>
              <a:t>Farmer (animal feed)</a:t>
            </a:r>
            <a:endParaRPr kumimoji="0" lang="nl-NL" sz="950" b="0" i="0" u="none" strike="noStrike" kern="1200" cap="none" spc="0" normalizeH="0" baseline="0" noProof="0" dirty="0" err="1">
              <a:ln>
                <a:noFill/>
              </a:ln>
              <a:solidFill>
                <a:srgbClr val="00B050"/>
              </a:solidFill>
              <a:effectLst/>
              <a:uLnTx/>
              <a:uFillTx/>
              <a:latin typeface="Arial" panose="020B0604020202020204" pitchFamily="34" charset="0"/>
              <a:ea typeface="+mn-ea"/>
              <a:cs typeface="+mn-cs"/>
            </a:endParaRPr>
          </a:p>
        </p:txBody>
      </p:sp>
      <p:sp>
        <p:nvSpPr>
          <p:cNvPr id="77" name="TextBox 76">
            <a:extLst>
              <a:ext uri="{FF2B5EF4-FFF2-40B4-BE49-F238E27FC236}">
                <a16:creationId xmlns:a16="http://schemas.microsoft.com/office/drawing/2014/main" id="{8740E1B8-B2F3-9270-551D-241B39B0CA8F}"/>
              </a:ext>
            </a:extLst>
          </p:cNvPr>
          <p:cNvSpPr txBox="1"/>
          <p:nvPr/>
        </p:nvSpPr>
        <p:spPr>
          <a:xfrm>
            <a:off x="5864164" y="3724566"/>
            <a:ext cx="837697" cy="146194"/>
          </a:xfrm>
          <a:prstGeom prst="rect">
            <a:avLst/>
          </a:prstGeom>
          <a:noFill/>
          <a:ln>
            <a:noFill/>
          </a:ln>
        </p:spPr>
        <p:txBody>
          <a:bodyPr wrap="square" lIns="0" tIns="0" rIns="0" bIns="0" rtlCol="0">
            <a:spAutoFit/>
          </a:bodyPr>
          <a:lstStyle/>
          <a:p>
            <a:pPr marL="0" marR="0" lvl="0" indent="0" algn="ctr" defTabSz="914400" rtl="0" eaLnBrk="1" fontAlgn="base" latinLnBrk="0" hangingPunct="1">
              <a:spcBef>
                <a:spcPct val="0"/>
              </a:spcBef>
              <a:spcAft>
                <a:spcPct val="0"/>
              </a:spcAft>
              <a:buClrTx/>
              <a:buSzTx/>
              <a:buFontTx/>
              <a:buNone/>
              <a:tabLst/>
              <a:defRPr/>
            </a:pPr>
            <a:r>
              <a:rPr kumimoji="0" lang="en-GB" sz="95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Digester</a:t>
            </a:r>
            <a:endParaRPr kumimoji="0" lang="nl-NL" sz="95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80" name="TextBox 79">
            <a:extLst>
              <a:ext uri="{FF2B5EF4-FFF2-40B4-BE49-F238E27FC236}">
                <a16:creationId xmlns:a16="http://schemas.microsoft.com/office/drawing/2014/main" id="{801EB34D-5ABA-AD10-C0E4-EE27D6AEAD02}"/>
              </a:ext>
            </a:extLst>
          </p:cNvPr>
          <p:cNvSpPr txBox="1"/>
          <p:nvPr/>
        </p:nvSpPr>
        <p:spPr>
          <a:xfrm>
            <a:off x="7258114" y="3724566"/>
            <a:ext cx="837697" cy="146194"/>
          </a:xfrm>
          <a:prstGeom prst="rect">
            <a:avLst/>
          </a:prstGeom>
          <a:noFill/>
          <a:ln>
            <a:noFill/>
          </a:ln>
        </p:spPr>
        <p:txBody>
          <a:bodyPr wrap="square" lIns="0" tIns="0" rIns="0" bIns="0" rtlCol="0">
            <a:spAutoFit/>
          </a:bodyPr>
          <a:lstStyle/>
          <a:p>
            <a:pPr marL="0" marR="0" lvl="0" indent="0" algn="ctr" defTabSz="914400" rtl="0" eaLnBrk="1" fontAlgn="base" latinLnBrk="0" hangingPunct="1">
              <a:spcBef>
                <a:spcPct val="0"/>
              </a:spcBef>
              <a:spcAft>
                <a:spcPct val="0"/>
              </a:spcAft>
              <a:buClrTx/>
              <a:buSzTx/>
              <a:buFontTx/>
              <a:buNone/>
              <a:tabLst/>
              <a:defRPr/>
            </a:pPr>
            <a:r>
              <a:rPr kumimoji="0" lang="en-GB" sz="95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Digester</a:t>
            </a:r>
            <a:endParaRPr kumimoji="0" lang="nl-NL" sz="95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grpSp>
        <p:nvGrpSpPr>
          <p:cNvPr id="89" name="Group 88">
            <a:extLst>
              <a:ext uri="{FF2B5EF4-FFF2-40B4-BE49-F238E27FC236}">
                <a16:creationId xmlns:a16="http://schemas.microsoft.com/office/drawing/2014/main" id="{551505CB-3997-621B-D9E9-859FEAC82F01}"/>
              </a:ext>
            </a:extLst>
          </p:cNvPr>
          <p:cNvGrpSpPr/>
          <p:nvPr/>
        </p:nvGrpSpPr>
        <p:grpSpPr>
          <a:xfrm>
            <a:off x="3074227" y="1500330"/>
            <a:ext cx="5455139" cy="261201"/>
            <a:chOff x="3074227" y="1522565"/>
            <a:chExt cx="4600321" cy="288147"/>
          </a:xfrm>
        </p:grpSpPr>
        <p:sp>
          <p:nvSpPr>
            <p:cNvPr id="23" name="Arrow: Pentagon 22">
              <a:extLst>
                <a:ext uri="{FF2B5EF4-FFF2-40B4-BE49-F238E27FC236}">
                  <a16:creationId xmlns:a16="http://schemas.microsoft.com/office/drawing/2014/main" id="{46B565EB-760F-DB84-8995-E09F5FDF5DA2}"/>
                </a:ext>
              </a:extLst>
            </p:cNvPr>
            <p:cNvSpPr/>
            <p:nvPr/>
          </p:nvSpPr>
          <p:spPr>
            <a:xfrm>
              <a:off x="3074227" y="1522565"/>
              <a:ext cx="1178217" cy="288147"/>
            </a:xfrm>
            <a:prstGeom prst="homePlat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marL="0" marR="0" lvl="0" indent="0" algn="ctr" defTabSz="914400" rtl="0" eaLnBrk="1" fontAlgn="base" latinLnBrk="0" hangingPunct="1">
                <a:spcBef>
                  <a:spcPct val="0"/>
                </a:spcBef>
                <a:spcAft>
                  <a:spcPct val="0"/>
                </a:spcAft>
                <a:buClrTx/>
                <a:buSzTx/>
                <a:buFontTx/>
                <a:buNone/>
                <a:tabLst/>
                <a:defRPr/>
              </a:pPr>
              <a:r>
                <a:rPr kumimoji="0" lang="en-GB" sz="105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Process 1</a:t>
              </a:r>
              <a:endParaRPr kumimoji="0" lang="nl-NL" sz="105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
          <p:nvSpPr>
            <p:cNvPr id="24" name="Arrow: Chevron 23">
              <a:extLst>
                <a:ext uri="{FF2B5EF4-FFF2-40B4-BE49-F238E27FC236}">
                  <a16:creationId xmlns:a16="http://schemas.microsoft.com/office/drawing/2014/main" id="{58239248-1DBD-B16F-5682-5AC9EEBAC9D1}"/>
                </a:ext>
              </a:extLst>
            </p:cNvPr>
            <p:cNvSpPr/>
            <p:nvPr/>
          </p:nvSpPr>
          <p:spPr>
            <a:xfrm>
              <a:off x="4172832" y="1522565"/>
              <a:ext cx="1178217" cy="288147"/>
            </a:xfrm>
            <a:prstGeom prst="chevron">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marL="0" marR="0" lvl="0" indent="0" algn="ctr" defTabSz="914400" rtl="0" eaLnBrk="1" fontAlgn="base" latinLnBrk="0" hangingPunct="1">
                <a:spcBef>
                  <a:spcPct val="0"/>
                </a:spcBef>
                <a:spcAft>
                  <a:spcPct val="0"/>
                </a:spcAft>
                <a:buClrTx/>
                <a:buSzTx/>
                <a:buFontTx/>
                <a:buNone/>
                <a:tabLst/>
                <a:defRPr/>
              </a:pPr>
              <a:r>
                <a:rPr kumimoji="0" lang="en-GB" sz="105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Process 2</a:t>
              </a:r>
              <a:endParaRPr kumimoji="0" lang="nl-NL" sz="105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
          <p:nvSpPr>
            <p:cNvPr id="26" name="Arrow: Chevron 25">
              <a:extLst>
                <a:ext uri="{FF2B5EF4-FFF2-40B4-BE49-F238E27FC236}">
                  <a16:creationId xmlns:a16="http://schemas.microsoft.com/office/drawing/2014/main" id="{495E1B00-0144-8663-964E-ABE71C826AC8}"/>
                </a:ext>
              </a:extLst>
            </p:cNvPr>
            <p:cNvSpPr/>
            <p:nvPr/>
          </p:nvSpPr>
          <p:spPr>
            <a:xfrm>
              <a:off x="6370041" y="1522565"/>
              <a:ext cx="1304507" cy="288147"/>
            </a:xfrm>
            <a:prstGeom prst="chevron">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marL="0" marR="0" lvl="0" indent="0" algn="ctr" defTabSz="914400" rtl="0" eaLnBrk="1" fontAlgn="base" latinLnBrk="0" hangingPunct="1">
                <a:spcBef>
                  <a:spcPct val="0"/>
                </a:spcBef>
                <a:spcAft>
                  <a:spcPct val="0"/>
                </a:spcAft>
                <a:buClrTx/>
                <a:buSzTx/>
                <a:buFontTx/>
                <a:buNone/>
                <a:tabLst/>
                <a:defRPr/>
              </a:pPr>
              <a:r>
                <a:rPr kumimoji="0" lang="en-GB" sz="105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Process 6</a:t>
              </a:r>
              <a:endParaRPr kumimoji="0" lang="nl-NL" sz="105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
          <p:nvSpPr>
            <p:cNvPr id="88" name="Arrow: Chevron 87">
              <a:extLst>
                <a:ext uri="{FF2B5EF4-FFF2-40B4-BE49-F238E27FC236}">
                  <a16:creationId xmlns:a16="http://schemas.microsoft.com/office/drawing/2014/main" id="{CAC8D68D-B1DC-91FB-A23D-CB0F93D39DB2}"/>
                </a:ext>
              </a:extLst>
            </p:cNvPr>
            <p:cNvSpPr/>
            <p:nvPr/>
          </p:nvSpPr>
          <p:spPr>
            <a:xfrm>
              <a:off x="5271437" y="1522565"/>
              <a:ext cx="1178217" cy="288147"/>
            </a:xfrm>
            <a:prstGeom prst="chevron">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marL="0" marR="0" lvl="0" indent="0" algn="ctr" defTabSz="914400" rtl="0" eaLnBrk="1" fontAlgn="base" latinLnBrk="0" hangingPunct="1">
                <a:spcBef>
                  <a:spcPct val="0"/>
                </a:spcBef>
                <a:spcAft>
                  <a:spcPct val="0"/>
                </a:spcAft>
                <a:buClrTx/>
                <a:buSzTx/>
                <a:buFontTx/>
                <a:buNone/>
                <a:tabLst/>
                <a:defRPr/>
              </a:pPr>
              <a:r>
                <a:rPr kumimoji="0" lang="en-GB" sz="105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a:t>
              </a:r>
              <a:endParaRPr kumimoji="0" lang="nl-NL" sz="105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grpSp>
      <p:cxnSp>
        <p:nvCxnSpPr>
          <p:cNvPr id="90" name="Straight Arrow Connector 89">
            <a:extLst>
              <a:ext uri="{FF2B5EF4-FFF2-40B4-BE49-F238E27FC236}">
                <a16:creationId xmlns:a16="http://schemas.microsoft.com/office/drawing/2014/main" id="{CF85535B-70EB-6842-8665-FBC40A64B565}"/>
              </a:ext>
            </a:extLst>
          </p:cNvPr>
          <p:cNvCxnSpPr>
            <a:cxnSpLocks/>
          </p:cNvCxnSpPr>
          <p:nvPr/>
        </p:nvCxnSpPr>
        <p:spPr>
          <a:xfrm>
            <a:off x="3667487" y="1754297"/>
            <a:ext cx="0" cy="324000"/>
          </a:xfrm>
          <a:prstGeom prst="straightConnector1">
            <a:avLst/>
          </a:prstGeom>
          <a:ln w="190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9E4E9A44-A79D-B055-254B-BB1F8A06CDE5}"/>
              </a:ext>
            </a:extLst>
          </p:cNvPr>
          <p:cNvSpPr txBox="1"/>
          <p:nvPr/>
        </p:nvSpPr>
        <p:spPr>
          <a:xfrm>
            <a:off x="5016834" y="1776447"/>
            <a:ext cx="451012" cy="211203"/>
          </a:xfrm>
          <a:prstGeom prst="rect">
            <a:avLst/>
          </a:prstGeom>
          <a:noFill/>
          <a:ln>
            <a:noFill/>
          </a:ln>
        </p:spPr>
        <p:txBody>
          <a:bodyPr wrap="none" lIns="36000" tIns="36000" rIns="36000" bIns="36000" rtlCol="0">
            <a:spAutoFit/>
          </a:bodyPr>
          <a:lstStyle/>
          <a:p>
            <a:pPr marL="0" marR="0" lvl="0" indent="0" algn="l" defTabSz="914400" rtl="0" eaLnBrk="1" fontAlgn="base" latinLnBrk="0" hangingPunct="1">
              <a:spcBef>
                <a:spcPct val="0"/>
              </a:spcBef>
              <a:spcAft>
                <a:spcPct val="0"/>
              </a:spcAft>
              <a:buClrTx/>
              <a:buSzTx/>
              <a:buFontTx/>
              <a:buNone/>
              <a:tabLst/>
              <a:defRPr/>
            </a:pPr>
            <a:r>
              <a:rPr kumimoji="0" lang="en-GB" sz="900" b="0" i="1"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residue</a:t>
            </a:r>
            <a:endParaRPr kumimoji="0" lang="nl-NL" sz="900" b="0" i="1"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cxnSp>
        <p:nvCxnSpPr>
          <p:cNvPr id="92" name="Straight Arrow Connector 91">
            <a:extLst>
              <a:ext uri="{FF2B5EF4-FFF2-40B4-BE49-F238E27FC236}">
                <a16:creationId xmlns:a16="http://schemas.microsoft.com/office/drawing/2014/main" id="{E6071BFC-0EB2-B85B-B010-BA1CEDCA08D8}"/>
              </a:ext>
            </a:extLst>
          </p:cNvPr>
          <p:cNvCxnSpPr>
            <a:cxnSpLocks/>
          </p:cNvCxnSpPr>
          <p:nvPr/>
        </p:nvCxnSpPr>
        <p:spPr>
          <a:xfrm>
            <a:off x="4981637" y="1754297"/>
            <a:ext cx="0" cy="324000"/>
          </a:xfrm>
          <a:prstGeom prst="straightConnector1">
            <a:avLst/>
          </a:prstGeom>
          <a:ln w="190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FC159CC4-1358-995A-620C-CD72991F4DE0}"/>
              </a:ext>
            </a:extLst>
          </p:cNvPr>
          <p:cNvSpPr txBox="1"/>
          <p:nvPr/>
        </p:nvSpPr>
        <p:spPr>
          <a:xfrm>
            <a:off x="7712160" y="1774054"/>
            <a:ext cx="451012" cy="211203"/>
          </a:xfrm>
          <a:prstGeom prst="rect">
            <a:avLst/>
          </a:prstGeom>
          <a:noFill/>
          <a:ln>
            <a:noFill/>
          </a:ln>
        </p:spPr>
        <p:txBody>
          <a:bodyPr wrap="none" lIns="36000" tIns="36000" rIns="36000" bIns="36000" rtlCol="0">
            <a:spAutoFit/>
          </a:bodyPr>
          <a:lstStyle/>
          <a:p>
            <a:pPr marL="0" marR="0" lvl="0" indent="0" algn="l" defTabSz="914400" rtl="0" eaLnBrk="1" fontAlgn="base" latinLnBrk="0" hangingPunct="1">
              <a:spcBef>
                <a:spcPct val="0"/>
              </a:spcBef>
              <a:spcAft>
                <a:spcPct val="0"/>
              </a:spcAft>
              <a:buClrTx/>
              <a:buSzTx/>
              <a:buFontTx/>
              <a:buNone/>
              <a:tabLst/>
              <a:defRPr/>
            </a:pPr>
            <a:r>
              <a:rPr kumimoji="0" lang="en-GB" sz="900" b="0" i="1"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residue</a:t>
            </a:r>
            <a:endParaRPr kumimoji="0" lang="nl-NL" sz="900" b="0" i="1"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cxnSp>
        <p:nvCxnSpPr>
          <p:cNvPr id="94" name="Straight Arrow Connector 93">
            <a:extLst>
              <a:ext uri="{FF2B5EF4-FFF2-40B4-BE49-F238E27FC236}">
                <a16:creationId xmlns:a16="http://schemas.microsoft.com/office/drawing/2014/main" id="{DF048CAC-2B5B-3317-D08B-DC86ADC2D1A5}"/>
              </a:ext>
            </a:extLst>
          </p:cNvPr>
          <p:cNvCxnSpPr>
            <a:cxnSpLocks/>
          </p:cNvCxnSpPr>
          <p:nvPr/>
        </p:nvCxnSpPr>
        <p:spPr>
          <a:xfrm>
            <a:off x="7676963" y="1751904"/>
            <a:ext cx="0" cy="324000"/>
          </a:xfrm>
          <a:prstGeom prst="straightConnector1">
            <a:avLst/>
          </a:prstGeom>
          <a:ln w="190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C93F28D1-DE0E-4A3D-7815-6D864096DBC4}"/>
              </a:ext>
            </a:extLst>
          </p:cNvPr>
          <p:cNvSpPr txBox="1"/>
          <p:nvPr/>
        </p:nvSpPr>
        <p:spPr>
          <a:xfrm>
            <a:off x="3073118" y="3931687"/>
            <a:ext cx="1221344" cy="276999"/>
          </a:xfrm>
          <a:prstGeom prst="rect">
            <a:avLst/>
          </a:prstGeom>
          <a:noFill/>
          <a:ln w="19050">
            <a:solidFill>
              <a:srgbClr val="00B050"/>
            </a:solidFill>
          </a:ln>
        </p:spPr>
        <p:txBody>
          <a:bodyPr wrap="square" tIns="36000" bIns="36000" rtlCol="0" anchor="ctr" anchorCtr="0">
            <a:noAutofit/>
          </a:bodyPr>
          <a:lstStyle/>
          <a:p>
            <a:pPr marL="0" marR="0" lvl="0" indent="0" algn="ctr" defTabSz="914400" rtl="0" eaLnBrk="1" fontAlgn="base" latinLnBrk="0" hangingPunct="1">
              <a:spcBef>
                <a:spcPct val="0"/>
              </a:spcBef>
              <a:spcAft>
                <a:spcPct val="0"/>
              </a:spcAft>
              <a:buClrTx/>
              <a:buSzTx/>
              <a:buFontTx/>
              <a:buNone/>
              <a:tabLst/>
              <a:defRPr/>
            </a:pPr>
            <a:r>
              <a:rPr kumimoji="0" lang="en-GB" sz="10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rPr>
              <a:t>No food loss</a:t>
            </a:r>
            <a:endParaRPr kumimoji="0" lang="nl-NL" sz="1000" b="0" i="0" u="none" strike="noStrike" kern="1200" cap="none" spc="0" normalizeH="0" baseline="0" noProof="0" dirty="0" err="1">
              <a:ln>
                <a:noFill/>
              </a:ln>
              <a:solidFill>
                <a:srgbClr val="00B050"/>
              </a:solidFill>
              <a:effectLst/>
              <a:uLnTx/>
              <a:uFillTx/>
              <a:latin typeface="Arial" panose="020B0604020202020204" pitchFamily="34" charset="0"/>
              <a:ea typeface="+mn-ea"/>
              <a:cs typeface="+mn-cs"/>
            </a:endParaRPr>
          </a:p>
        </p:txBody>
      </p:sp>
      <p:sp>
        <p:nvSpPr>
          <p:cNvPr id="96" name="TextBox 95">
            <a:extLst>
              <a:ext uri="{FF2B5EF4-FFF2-40B4-BE49-F238E27FC236}">
                <a16:creationId xmlns:a16="http://schemas.microsoft.com/office/drawing/2014/main" id="{AB06D1BF-9621-39AF-AB28-94BA90C77283}"/>
              </a:ext>
            </a:extLst>
          </p:cNvPr>
          <p:cNvSpPr txBox="1"/>
          <p:nvPr/>
        </p:nvSpPr>
        <p:spPr>
          <a:xfrm>
            <a:off x="3376268" y="3380226"/>
            <a:ext cx="508720" cy="211203"/>
          </a:xfrm>
          <a:prstGeom prst="rect">
            <a:avLst/>
          </a:prstGeom>
          <a:noFill/>
          <a:ln>
            <a:noFill/>
          </a:ln>
        </p:spPr>
        <p:txBody>
          <a:bodyPr wrap="none" lIns="36000" tIns="36000" rIns="36000" bIns="36000" rtlCol="0">
            <a:spAutoFit/>
          </a:bodyPr>
          <a:lstStyle/>
          <a:p>
            <a:pPr marL="0" marR="0" lvl="0" indent="0" algn="l" defTabSz="914400" rtl="0" eaLnBrk="1" fontAlgn="base" latinLnBrk="0" hangingPunct="1">
              <a:spcBef>
                <a:spcPct val="0"/>
              </a:spcBef>
              <a:spcAft>
                <a:spcPct val="0"/>
              </a:spcAft>
              <a:buClrTx/>
              <a:buSzTx/>
              <a:buFontTx/>
              <a:buNone/>
              <a:tabLst/>
              <a:defRPr/>
            </a:pPr>
            <a:r>
              <a:rPr kumimoji="0" lang="en-GB" sz="900" b="0" i="1"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rejection</a:t>
            </a:r>
            <a:endParaRPr kumimoji="0" lang="nl-NL" sz="900" b="0" i="1"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grpSp>
        <p:nvGrpSpPr>
          <p:cNvPr id="97" name="Group 96">
            <a:extLst>
              <a:ext uri="{FF2B5EF4-FFF2-40B4-BE49-F238E27FC236}">
                <a16:creationId xmlns:a16="http://schemas.microsoft.com/office/drawing/2014/main" id="{08E8B176-D5EC-DD89-ADB2-9DDE5832E644}"/>
              </a:ext>
            </a:extLst>
          </p:cNvPr>
          <p:cNvGrpSpPr/>
          <p:nvPr/>
        </p:nvGrpSpPr>
        <p:grpSpPr>
          <a:xfrm>
            <a:off x="3074227" y="3104109"/>
            <a:ext cx="5455139" cy="261201"/>
            <a:chOff x="3074227" y="1522565"/>
            <a:chExt cx="4600321" cy="288147"/>
          </a:xfrm>
        </p:grpSpPr>
        <p:sp>
          <p:nvSpPr>
            <p:cNvPr id="98" name="Arrow: Pentagon 97">
              <a:extLst>
                <a:ext uri="{FF2B5EF4-FFF2-40B4-BE49-F238E27FC236}">
                  <a16:creationId xmlns:a16="http://schemas.microsoft.com/office/drawing/2014/main" id="{6D3FB24F-56DE-FDBA-669F-1026BD9CF1A8}"/>
                </a:ext>
              </a:extLst>
            </p:cNvPr>
            <p:cNvSpPr/>
            <p:nvPr/>
          </p:nvSpPr>
          <p:spPr>
            <a:xfrm>
              <a:off x="3074227" y="1522565"/>
              <a:ext cx="1178217" cy="288147"/>
            </a:xfrm>
            <a:prstGeom prst="homePlat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72000" numCol="1" spcCol="0" rtlCol="0" fromWordArt="0" anchor="ctr" anchorCtr="0" forceAA="0" compatLnSpc="1">
              <a:prstTxWarp prst="textNoShape">
                <a:avLst/>
              </a:prstTxWarp>
              <a:noAutofit/>
            </a:bodyPr>
            <a:lstStyle/>
            <a:p>
              <a:pPr marL="0" marR="0" lvl="0" indent="0" algn="ctr" defTabSz="914400" rtl="0" eaLnBrk="1" fontAlgn="base" latinLnBrk="0" hangingPunct="1">
                <a:spcBef>
                  <a:spcPct val="0"/>
                </a:spcBef>
                <a:spcAft>
                  <a:spcPct val="0"/>
                </a:spcAft>
                <a:buClrTx/>
                <a:buSzTx/>
                <a:buFontTx/>
                <a:buNone/>
                <a:tabLst/>
                <a:defRPr/>
              </a:pPr>
              <a:r>
                <a:rPr kumimoji="0" lang="en-GB" sz="105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Input quality control</a:t>
              </a:r>
            </a:p>
          </p:txBody>
        </p:sp>
        <p:sp>
          <p:nvSpPr>
            <p:cNvPr id="99" name="Arrow: Chevron 98">
              <a:extLst>
                <a:ext uri="{FF2B5EF4-FFF2-40B4-BE49-F238E27FC236}">
                  <a16:creationId xmlns:a16="http://schemas.microsoft.com/office/drawing/2014/main" id="{DD256DA3-734F-02EC-44E0-BF93457C3FC1}"/>
                </a:ext>
              </a:extLst>
            </p:cNvPr>
            <p:cNvSpPr/>
            <p:nvPr/>
          </p:nvSpPr>
          <p:spPr>
            <a:xfrm>
              <a:off x="4172832" y="1522565"/>
              <a:ext cx="1178217" cy="288147"/>
            </a:xfrm>
            <a:prstGeom prst="chevron">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marL="0" marR="0" lvl="0" indent="0" algn="ctr" defTabSz="914400" rtl="0" eaLnBrk="1" fontAlgn="base" latinLnBrk="0" hangingPunct="1">
                <a:spcBef>
                  <a:spcPct val="0"/>
                </a:spcBef>
                <a:spcAft>
                  <a:spcPct val="0"/>
                </a:spcAft>
                <a:buClrTx/>
                <a:buSzTx/>
                <a:buFontTx/>
                <a:buNone/>
                <a:tabLst/>
                <a:defRPr/>
              </a:pPr>
              <a:r>
                <a:rPr kumimoji="0" lang="en-GB" sz="105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Processing</a:t>
              </a:r>
            </a:p>
          </p:txBody>
        </p:sp>
        <p:sp>
          <p:nvSpPr>
            <p:cNvPr id="100" name="Arrow: Chevron 99">
              <a:extLst>
                <a:ext uri="{FF2B5EF4-FFF2-40B4-BE49-F238E27FC236}">
                  <a16:creationId xmlns:a16="http://schemas.microsoft.com/office/drawing/2014/main" id="{3F7DE77D-1BB0-F265-496E-CBB4389F85EF}"/>
                </a:ext>
              </a:extLst>
            </p:cNvPr>
            <p:cNvSpPr/>
            <p:nvPr/>
          </p:nvSpPr>
          <p:spPr>
            <a:xfrm>
              <a:off x="6370041" y="1522565"/>
              <a:ext cx="1304507" cy="288147"/>
            </a:xfrm>
            <a:prstGeom prst="chevron">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marL="0" marR="0" lvl="0" indent="0" algn="ctr" defTabSz="914400" rtl="0" eaLnBrk="1" fontAlgn="base" latinLnBrk="0" hangingPunct="1">
                <a:spcBef>
                  <a:spcPct val="0"/>
                </a:spcBef>
                <a:spcAft>
                  <a:spcPct val="0"/>
                </a:spcAft>
                <a:buClrTx/>
                <a:buSzTx/>
                <a:buFontTx/>
                <a:buNone/>
                <a:tabLst/>
                <a:defRPr/>
              </a:pPr>
              <a:r>
                <a:rPr kumimoji="0" lang="en-GB" sz="105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Sales distribution</a:t>
              </a:r>
            </a:p>
          </p:txBody>
        </p:sp>
        <p:sp>
          <p:nvSpPr>
            <p:cNvPr id="101" name="Arrow: Chevron 100">
              <a:extLst>
                <a:ext uri="{FF2B5EF4-FFF2-40B4-BE49-F238E27FC236}">
                  <a16:creationId xmlns:a16="http://schemas.microsoft.com/office/drawing/2014/main" id="{DD685DE7-E663-0FF5-6A91-D0419A46984B}"/>
                </a:ext>
              </a:extLst>
            </p:cNvPr>
            <p:cNvSpPr/>
            <p:nvPr/>
          </p:nvSpPr>
          <p:spPr>
            <a:xfrm>
              <a:off x="5271437" y="1522565"/>
              <a:ext cx="1178217" cy="288147"/>
            </a:xfrm>
            <a:prstGeom prst="chevron">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marL="0" marR="0" lvl="0" indent="0" algn="ctr" defTabSz="914400" rtl="0" eaLnBrk="1" fontAlgn="base" latinLnBrk="0" hangingPunct="1">
                <a:spcBef>
                  <a:spcPct val="0"/>
                </a:spcBef>
                <a:spcAft>
                  <a:spcPct val="0"/>
                </a:spcAft>
                <a:buClrTx/>
                <a:buSzTx/>
                <a:buFontTx/>
                <a:buNone/>
                <a:tabLst/>
                <a:defRPr/>
              </a:pPr>
              <a:r>
                <a:rPr kumimoji="0" lang="en-GB" sz="105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Storage</a:t>
              </a:r>
            </a:p>
          </p:txBody>
        </p:sp>
      </p:grpSp>
      <p:cxnSp>
        <p:nvCxnSpPr>
          <p:cNvPr id="102" name="Straight Arrow Connector 101">
            <a:extLst>
              <a:ext uri="{FF2B5EF4-FFF2-40B4-BE49-F238E27FC236}">
                <a16:creationId xmlns:a16="http://schemas.microsoft.com/office/drawing/2014/main" id="{DED85636-06BB-E6D2-3941-E0E37EE75B62}"/>
              </a:ext>
            </a:extLst>
          </p:cNvPr>
          <p:cNvCxnSpPr>
            <a:cxnSpLocks/>
          </p:cNvCxnSpPr>
          <p:nvPr/>
        </p:nvCxnSpPr>
        <p:spPr>
          <a:xfrm>
            <a:off x="3341071" y="3358076"/>
            <a:ext cx="0" cy="324000"/>
          </a:xfrm>
          <a:prstGeom prst="straightConnector1">
            <a:avLst/>
          </a:prstGeom>
          <a:ln w="190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BB75454C-0BE8-F38E-B2E6-CC8D79EF582C}"/>
              </a:ext>
            </a:extLst>
          </p:cNvPr>
          <p:cNvSpPr txBox="1"/>
          <p:nvPr/>
        </p:nvSpPr>
        <p:spPr>
          <a:xfrm>
            <a:off x="4731688" y="3380226"/>
            <a:ext cx="585664" cy="211203"/>
          </a:xfrm>
          <a:prstGeom prst="rect">
            <a:avLst/>
          </a:prstGeom>
          <a:noFill/>
          <a:ln>
            <a:noFill/>
          </a:ln>
        </p:spPr>
        <p:txBody>
          <a:bodyPr wrap="none" lIns="36000" tIns="36000" rIns="36000" bIns="36000" rtlCol="0">
            <a:spAutoFit/>
          </a:bodyPr>
          <a:lstStyle/>
          <a:p>
            <a:pPr marL="0" marR="0" lvl="0" indent="0" algn="l" defTabSz="914400" rtl="0" eaLnBrk="1" fontAlgn="base" latinLnBrk="0" hangingPunct="1">
              <a:spcBef>
                <a:spcPct val="0"/>
              </a:spcBef>
              <a:spcAft>
                <a:spcPct val="0"/>
              </a:spcAft>
              <a:buClrTx/>
              <a:buSzTx/>
              <a:buFontTx/>
              <a:buNone/>
              <a:tabLst/>
              <a:defRPr/>
            </a:pPr>
            <a:r>
              <a:rPr lang="en-GB" sz="900" i="1" dirty="0">
                <a:solidFill>
                  <a:schemeClr val="accent1"/>
                </a:solidFill>
                <a:latin typeface="Arial" panose="020B0604020202020204" pitchFamily="34" charset="0"/>
              </a:rPr>
              <a:t>c</a:t>
            </a:r>
            <a:r>
              <a:rPr kumimoji="0" lang="en-GB" sz="900" b="0" i="1"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rPr>
              <a:t>ut</a:t>
            </a:r>
            <a:r>
              <a:rPr kumimoji="0" lang="en-GB" sz="900" b="0" i="1"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 losses</a:t>
            </a:r>
            <a:endParaRPr kumimoji="0" lang="nl-NL" sz="900" b="0" i="1"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cxnSp>
        <p:nvCxnSpPr>
          <p:cNvPr id="104" name="Straight Arrow Connector 103">
            <a:extLst>
              <a:ext uri="{FF2B5EF4-FFF2-40B4-BE49-F238E27FC236}">
                <a16:creationId xmlns:a16="http://schemas.microsoft.com/office/drawing/2014/main" id="{5019CEE4-0E3A-EA3A-0C01-EA1F5DB75D3F}"/>
              </a:ext>
            </a:extLst>
          </p:cNvPr>
          <p:cNvCxnSpPr>
            <a:cxnSpLocks/>
          </p:cNvCxnSpPr>
          <p:nvPr/>
        </p:nvCxnSpPr>
        <p:spPr>
          <a:xfrm>
            <a:off x="4696491" y="3358076"/>
            <a:ext cx="0" cy="324000"/>
          </a:xfrm>
          <a:prstGeom prst="straightConnector1">
            <a:avLst/>
          </a:prstGeom>
          <a:ln w="190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9576D8E1-D9C8-1CF9-CA7A-207302A55FCE}"/>
              </a:ext>
            </a:extLst>
          </p:cNvPr>
          <p:cNvSpPr txBox="1"/>
          <p:nvPr/>
        </p:nvSpPr>
        <p:spPr>
          <a:xfrm>
            <a:off x="7323179" y="3377833"/>
            <a:ext cx="970385" cy="211203"/>
          </a:xfrm>
          <a:prstGeom prst="rect">
            <a:avLst/>
          </a:prstGeom>
          <a:noFill/>
          <a:ln>
            <a:noFill/>
          </a:ln>
        </p:spPr>
        <p:txBody>
          <a:bodyPr wrap="none" lIns="36000" tIns="36000" rIns="36000" bIns="36000" rtlCol="0">
            <a:spAutoFit/>
          </a:bodyPr>
          <a:lstStyle/>
          <a:p>
            <a:pPr marL="0" marR="0" lvl="0" indent="0" algn="l" defTabSz="914400" rtl="0" eaLnBrk="1" fontAlgn="base" latinLnBrk="0" hangingPunct="1">
              <a:spcBef>
                <a:spcPct val="0"/>
              </a:spcBef>
              <a:spcAft>
                <a:spcPct val="0"/>
              </a:spcAft>
              <a:buClrTx/>
              <a:buSzTx/>
              <a:buFontTx/>
              <a:buNone/>
              <a:tabLst/>
              <a:defRPr/>
            </a:pPr>
            <a:r>
              <a:rPr kumimoji="0" lang="en-GB" sz="900" b="0" i="1"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damaged product</a:t>
            </a:r>
          </a:p>
        </p:txBody>
      </p:sp>
      <p:cxnSp>
        <p:nvCxnSpPr>
          <p:cNvPr id="106" name="Straight Arrow Connector 105">
            <a:extLst>
              <a:ext uri="{FF2B5EF4-FFF2-40B4-BE49-F238E27FC236}">
                <a16:creationId xmlns:a16="http://schemas.microsoft.com/office/drawing/2014/main" id="{4A2B18CC-B6BB-E071-D4C8-A84C2AED57DC}"/>
              </a:ext>
            </a:extLst>
          </p:cNvPr>
          <p:cNvCxnSpPr>
            <a:cxnSpLocks/>
          </p:cNvCxnSpPr>
          <p:nvPr/>
        </p:nvCxnSpPr>
        <p:spPr>
          <a:xfrm>
            <a:off x="7287982" y="3355683"/>
            <a:ext cx="0" cy="324000"/>
          </a:xfrm>
          <a:prstGeom prst="straightConnector1">
            <a:avLst/>
          </a:prstGeom>
          <a:ln w="190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0A5AC04D-9B83-73EF-3B48-D66C5203A242}"/>
              </a:ext>
            </a:extLst>
          </p:cNvPr>
          <p:cNvSpPr txBox="1"/>
          <p:nvPr/>
        </p:nvSpPr>
        <p:spPr>
          <a:xfrm>
            <a:off x="6013055" y="3380226"/>
            <a:ext cx="636960" cy="211203"/>
          </a:xfrm>
          <a:prstGeom prst="rect">
            <a:avLst/>
          </a:prstGeom>
          <a:noFill/>
          <a:ln>
            <a:noFill/>
          </a:ln>
        </p:spPr>
        <p:txBody>
          <a:bodyPr wrap="none" lIns="36000" tIns="36000" rIns="36000" bIns="36000" rtlCol="0">
            <a:spAutoFit/>
          </a:bodyPr>
          <a:lstStyle/>
          <a:p>
            <a:pPr marL="0" marR="0" lvl="0" indent="0" algn="l" defTabSz="914400" rtl="0" eaLnBrk="1" fontAlgn="base" latinLnBrk="0" hangingPunct="1">
              <a:spcBef>
                <a:spcPct val="0"/>
              </a:spcBef>
              <a:spcAft>
                <a:spcPct val="0"/>
              </a:spcAft>
              <a:buClrTx/>
              <a:buSzTx/>
              <a:buFontTx/>
              <a:buNone/>
              <a:tabLst/>
              <a:defRPr/>
            </a:pPr>
            <a:r>
              <a:rPr lang="en-GB" sz="900" i="1" dirty="0">
                <a:solidFill>
                  <a:schemeClr val="accent1"/>
                </a:solidFill>
                <a:latin typeface="Arial" panose="020B0604020202020204" pitchFamily="34" charset="0"/>
              </a:rPr>
              <a:t>expiry date</a:t>
            </a:r>
            <a:endParaRPr kumimoji="0" lang="nl-NL" sz="900" b="0" i="1"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cxnSp>
        <p:nvCxnSpPr>
          <p:cNvPr id="108" name="Straight Arrow Connector 107">
            <a:extLst>
              <a:ext uri="{FF2B5EF4-FFF2-40B4-BE49-F238E27FC236}">
                <a16:creationId xmlns:a16="http://schemas.microsoft.com/office/drawing/2014/main" id="{6B3D0F38-4853-0B80-3C0E-9ABDBD9C66DA}"/>
              </a:ext>
            </a:extLst>
          </p:cNvPr>
          <p:cNvCxnSpPr>
            <a:cxnSpLocks/>
          </p:cNvCxnSpPr>
          <p:nvPr/>
        </p:nvCxnSpPr>
        <p:spPr>
          <a:xfrm>
            <a:off x="5977858" y="3358076"/>
            <a:ext cx="0" cy="324000"/>
          </a:xfrm>
          <a:prstGeom prst="straightConnector1">
            <a:avLst/>
          </a:prstGeom>
          <a:ln w="190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DEFCDB1F-B065-BBB1-5448-D3D77FD309B7}"/>
              </a:ext>
            </a:extLst>
          </p:cNvPr>
          <p:cNvSpPr txBox="1"/>
          <p:nvPr/>
        </p:nvSpPr>
        <p:spPr>
          <a:xfrm>
            <a:off x="4371920" y="3931687"/>
            <a:ext cx="1222963" cy="276999"/>
          </a:xfrm>
          <a:prstGeom prst="rect">
            <a:avLst/>
          </a:prstGeom>
          <a:noFill/>
          <a:ln w="19050">
            <a:solidFill>
              <a:srgbClr val="00B050"/>
            </a:solidFill>
          </a:ln>
        </p:spPr>
        <p:txBody>
          <a:bodyPr wrap="square" tIns="36000" bIns="36000" rtlCol="0" anchor="ctr" anchorCtr="0">
            <a:noAutofit/>
          </a:bodyPr>
          <a:lstStyle/>
          <a:p>
            <a:pPr marL="0" marR="0" lvl="0" indent="0" algn="ctr" defTabSz="914400" rtl="0" eaLnBrk="1" fontAlgn="base" latinLnBrk="0" hangingPunct="1">
              <a:spcBef>
                <a:spcPct val="0"/>
              </a:spcBef>
              <a:spcAft>
                <a:spcPct val="0"/>
              </a:spcAft>
              <a:buClrTx/>
              <a:buSzTx/>
              <a:buFontTx/>
              <a:buNone/>
              <a:tabLst/>
              <a:defRPr/>
            </a:pPr>
            <a:r>
              <a:rPr kumimoji="0" lang="en-GB" sz="10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rPr>
              <a:t>No food loss</a:t>
            </a:r>
            <a:endParaRPr kumimoji="0" lang="nl-NL" sz="1000" b="0" i="0" u="none" strike="noStrike" kern="1200" cap="none" spc="0" normalizeH="0" baseline="0" noProof="0" dirty="0" err="1">
              <a:ln>
                <a:noFill/>
              </a:ln>
              <a:solidFill>
                <a:srgbClr val="00B050"/>
              </a:solidFill>
              <a:effectLst/>
              <a:uLnTx/>
              <a:uFillTx/>
              <a:latin typeface="Arial" panose="020B0604020202020204" pitchFamily="34" charset="0"/>
              <a:ea typeface="+mn-ea"/>
              <a:cs typeface="+mn-cs"/>
            </a:endParaRPr>
          </a:p>
        </p:txBody>
      </p:sp>
      <p:sp>
        <p:nvSpPr>
          <p:cNvPr id="110" name="TextBox 109">
            <a:extLst>
              <a:ext uri="{FF2B5EF4-FFF2-40B4-BE49-F238E27FC236}">
                <a16:creationId xmlns:a16="http://schemas.microsoft.com/office/drawing/2014/main" id="{A02C62EA-A5AF-F627-D77F-A90687AC68C4}"/>
              </a:ext>
            </a:extLst>
          </p:cNvPr>
          <p:cNvSpPr txBox="1"/>
          <p:nvPr/>
        </p:nvSpPr>
        <p:spPr>
          <a:xfrm>
            <a:off x="5672341" y="3931687"/>
            <a:ext cx="1221344" cy="276999"/>
          </a:xfrm>
          <a:prstGeom prst="rect">
            <a:avLst/>
          </a:prstGeom>
          <a:noFill/>
          <a:ln w="19050">
            <a:solidFill>
              <a:schemeClr val="accent2"/>
            </a:solidFill>
          </a:ln>
        </p:spPr>
        <p:txBody>
          <a:bodyPr wrap="square" tIns="36000" bIns="36000" rtlCol="0" anchor="ctr" anchorCtr="0">
            <a:noAutofit/>
          </a:bodyPr>
          <a:lstStyle/>
          <a:p>
            <a:pPr marL="0" marR="0" lvl="0" indent="0" algn="ctr" defTabSz="914400" rtl="0" eaLnBrk="1" fontAlgn="base" latinLnBrk="0" hangingPunct="1">
              <a:spcBef>
                <a:spcPct val="0"/>
              </a:spcBef>
              <a:spcAft>
                <a:spcPct val="0"/>
              </a:spcAft>
              <a:buClrTx/>
              <a:buSzTx/>
              <a:buFontTx/>
              <a:buNone/>
              <a:tabLst/>
              <a:defRPr/>
            </a:pPr>
            <a:r>
              <a:rPr lang="en-GB" sz="1000" b="1" dirty="0">
                <a:solidFill>
                  <a:schemeClr val="accent2"/>
                </a:solidFill>
                <a:latin typeface="Arial" panose="020B0604020202020204" pitchFamily="34" charset="0"/>
              </a:rPr>
              <a:t>F</a:t>
            </a:r>
            <a:r>
              <a:rPr kumimoji="0" lang="en-GB" sz="1000" b="1"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rPr>
              <a:t>ood</a:t>
            </a:r>
            <a:r>
              <a:rPr kumimoji="0" lang="en-GB" sz="1000" b="1"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 loss</a:t>
            </a:r>
            <a:endParaRPr kumimoji="0" lang="nl-NL" sz="10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111" name="TextBox 110">
            <a:extLst>
              <a:ext uri="{FF2B5EF4-FFF2-40B4-BE49-F238E27FC236}">
                <a16:creationId xmlns:a16="http://schemas.microsoft.com/office/drawing/2014/main" id="{8E5DDD9D-A7AF-3FB7-DE4E-0EA8EF85DE4B}"/>
              </a:ext>
            </a:extLst>
          </p:cNvPr>
          <p:cNvSpPr txBox="1"/>
          <p:nvPr/>
        </p:nvSpPr>
        <p:spPr>
          <a:xfrm>
            <a:off x="6971144" y="3931687"/>
            <a:ext cx="1449561" cy="276999"/>
          </a:xfrm>
          <a:prstGeom prst="rect">
            <a:avLst/>
          </a:prstGeom>
          <a:noFill/>
          <a:ln w="19050">
            <a:solidFill>
              <a:schemeClr val="accent2"/>
            </a:solidFill>
          </a:ln>
        </p:spPr>
        <p:txBody>
          <a:bodyPr wrap="square" tIns="36000" bIns="36000" rtlCol="0" anchor="ctr" anchorCtr="0">
            <a:noAutofit/>
          </a:bodyPr>
          <a:lstStyle/>
          <a:p>
            <a:pPr marL="0" marR="0" lvl="0" indent="0" algn="ctr" defTabSz="914400" rtl="0" eaLnBrk="1" fontAlgn="base" latinLnBrk="0" hangingPunct="1">
              <a:spcBef>
                <a:spcPct val="0"/>
              </a:spcBef>
              <a:spcAft>
                <a:spcPct val="0"/>
              </a:spcAft>
              <a:buClrTx/>
              <a:buSzTx/>
              <a:buFontTx/>
              <a:buNone/>
              <a:tabLst/>
              <a:defRPr/>
            </a:pPr>
            <a:r>
              <a:rPr kumimoji="0" lang="en-GB" sz="1000" b="1"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Food loss</a:t>
            </a:r>
            <a:endParaRPr kumimoji="0" lang="nl-NL" sz="10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5" name="Slide Number Placeholder 4">
            <a:extLst>
              <a:ext uri="{FF2B5EF4-FFF2-40B4-BE49-F238E27FC236}">
                <a16:creationId xmlns:a16="http://schemas.microsoft.com/office/drawing/2014/main" id="{8ADFEF56-3B6D-8F10-3722-39BAA13D0903}"/>
              </a:ext>
            </a:extLst>
          </p:cNvPr>
          <p:cNvSpPr>
            <a:spLocks noGrp="1"/>
          </p:cNvSpPr>
          <p:nvPr>
            <p:ph type="sldNum" sz="quarter" idx="11"/>
          </p:nvPr>
        </p:nvSpPr>
        <p:spPr/>
        <p:txBody>
          <a:bodyPr/>
          <a:lstStyle/>
          <a:p>
            <a:fld id="{F25965E0-7062-474C-8671-DB3A3CE669B0}" type="slidenum">
              <a:rPr lang="nl-NL" smtClean="0"/>
              <a:pPr/>
              <a:t>52</a:t>
            </a:fld>
            <a:endParaRPr lang="nl-NL" dirty="0"/>
          </a:p>
        </p:txBody>
      </p:sp>
    </p:spTree>
    <p:extLst>
      <p:ext uri="{BB962C8B-B14F-4D97-AF65-F5344CB8AC3E}">
        <p14:creationId xmlns:p14="http://schemas.microsoft.com/office/powerpoint/2010/main" val="38099527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GB"/>
              <a:t>b) </a:t>
            </a:r>
            <a:r>
              <a:rPr lang="en-GB" sz="1800">
                <a:latin typeface="Arial" panose="020B0604020202020204" pitchFamily="34" charset="0"/>
              </a:rPr>
              <a:t>What process you want to quantify for?</a:t>
            </a:r>
            <a:endParaRPr lang="en-GB" dirty="0"/>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20" name="Arrow: Right 19">
            <a:hlinkClick r:id="" action="ppaction://hlinkshowjump?jump=nextslide"/>
            <a:extLst>
              <a:ext uri="{FF2B5EF4-FFF2-40B4-BE49-F238E27FC236}">
                <a16:creationId xmlns:a16="http://schemas.microsoft.com/office/drawing/2014/main" id="{A7C713C3-944E-612E-135C-1CF750BE5000}"/>
              </a:ext>
            </a:extLst>
          </p:cNvPr>
          <p:cNvSpPr/>
          <p:nvPr/>
        </p:nvSpPr>
        <p:spPr>
          <a:xfrm>
            <a:off x="7362613" y="4647600"/>
            <a:ext cx="602827" cy="3600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17" name="Vrije vorm: vorm 24">
            <a:hlinkClick r:id="rId8" action="ppaction://hlinksldjump"/>
            <a:extLst>
              <a:ext uri="{FF2B5EF4-FFF2-40B4-BE49-F238E27FC236}">
                <a16:creationId xmlns:a16="http://schemas.microsoft.com/office/drawing/2014/main" id="{0FE353A1-9DED-8699-01D8-B25AE2003720}"/>
              </a:ext>
            </a:extLst>
          </p:cNvPr>
          <p:cNvSpPr/>
          <p:nvPr/>
        </p:nvSpPr>
        <p:spPr>
          <a:xfrm>
            <a:off x="4079439" y="241200"/>
            <a:ext cx="2094659"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 What process to quantify?</a:t>
            </a:r>
          </a:p>
        </p:txBody>
      </p:sp>
      <p:sp>
        <p:nvSpPr>
          <p:cNvPr id="18" name="Vrije vorm: vorm 26">
            <a:hlinkClick r:id="rId9" action="ppaction://hlinksldjump"/>
            <a:extLst>
              <a:ext uri="{FF2B5EF4-FFF2-40B4-BE49-F238E27FC236}">
                <a16:creationId xmlns:a16="http://schemas.microsoft.com/office/drawing/2014/main" id="{4BF0CE03-A4C8-0657-8DDA-A767A6FC76A4}"/>
              </a:ext>
            </a:extLst>
          </p:cNvPr>
          <p:cNvSpPr/>
          <p:nvPr/>
        </p:nvSpPr>
        <p:spPr>
          <a:xfrm>
            <a:off x="6207451" y="241200"/>
            <a:ext cx="2623004"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 Considerations method selection</a:t>
            </a:r>
          </a:p>
        </p:txBody>
      </p:sp>
      <p:sp>
        <p:nvSpPr>
          <p:cNvPr id="19" name="Vrije vorm: vorm 27">
            <a:hlinkClick r:id="rId10" action="ppaction://hlinksldjump"/>
            <a:extLst>
              <a:ext uri="{FF2B5EF4-FFF2-40B4-BE49-F238E27FC236}">
                <a16:creationId xmlns:a16="http://schemas.microsoft.com/office/drawing/2014/main" id="{93E12075-603F-D504-FB2B-0288FDA92C77}"/>
              </a:ext>
            </a:extLst>
          </p:cNvPr>
          <p:cNvSpPr/>
          <p:nvPr/>
        </p:nvSpPr>
        <p:spPr>
          <a:xfrm>
            <a:off x="2556000" y="457200"/>
            <a:ext cx="1926830"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 List of methodologies</a:t>
            </a:r>
          </a:p>
        </p:txBody>
      </p:sp>
      <p:sp>
        <p:nvSpPr>
          <p:cNvPr id="22" name="Vrije vorm: vorm 34">
            <a:hlinkClick r:id="rId11" action="ppaction://hlinksldjump"/>
            <a:extLst>
              <a:ext uri="{FF2B5EF4-FFF2-40B4-BE49-F238E27FC236}">
                <a16:creationId xmlns:a16="http://schemas.microsoft.com/office/drawing/2014/main" id="{25CFEE4B-50B3-651C-5008-137AFC2381C5}"/>
              </a:ext>
            </a:extLst>
          </p:cNvPr>
          <p:cNvSpPr/>
          <p:nvPr/>
        </p:nvSpPr>
        <p:spPr>
          <a:xfrm>
            <a:off x="2556000" y="241200"/>
            <a:ext cx="1490085"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 Process scheme</a:t>
            </a:r>
          </a:p>
        </p:txBody>
      </p:sp>
      <p:sp>
        <p:nvSpPr>
          <p:cNvPr id="51" name="Vrije vorm: vorm 26">
            <a:hlinkClick r:id="rId12" action="ppaction://hlinksldjump"/>
            <a:extLst>
              <a:ext uri="{FF2B5EF4-FFF2-40B4-BE49-F238E27FC236}">
                <a16:creationId xmlns:a16="http://schemas.microsoft.com/office/drawing/2014/main" id="{8F2DB3FF-2D27-6F6F-00F6-8231BD7ADBD4}"/>
              </a:ext>
            </a:extLst>
          </p:cNvPr>
          <p:cNvSpPr/>
          <p:nvPr/>
        </p:nvSpPr>
        <p:spPr>
          <a:xfrm>
            <a:off x="4515086" y="457200"/>
            <a:ext cx="2094658"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 Actual method selection</a:t>
            </a:r>
          </a:p>
        </p:txBody>
      </p:sp>
      <p:sp>
        <p:nvSpPr>
          <p:cNvPr id="4" name="Vrije vorm: vorm 26">
            <a:hlinkClick r:id="rId13" action="ppaction://hlinksldjump"/>
            <a:extLst>
              <a:ext uri="{FF2B5EF4-FFF2-40B4-BE49-F238E27FC236}">
                <a16:creationId xmlns:a16="http://schemas.microsoft.com/office/drawing/2014/main" id="{C4435B61-DB55-7A0E-4713-CED313A9D3D4}"/>
              </a:ext>
            </a:extLst>
          </p:cNvPr>
          <p:cNvSpPr/>
          <p:nvPr/>
        </p:nvSpPr>
        <p:spPr>
          <a:xfrm>
            <a:off x="6642000" y="457200"/>
            <a:ext cx="1146829"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 Examples</a:t>
            </a:r>
          </a:p>
        </p:txBody>
      </p:sp>
      <p:sp>
        <p:nvSpPr>
          <p:cNvPr id="16" name="TextBox 15">
            <a:hlinkClick r:id="rId14" action="ppaction://hlinksldjump"/>
            <a:extLst>
              <a:ext uri="{FF2B5EF4-FFF2-40B4-BE49-F238E27FC236}">
                <a16:creationId xmlns:a16="http://schemas.microsoft.com/office/drawing/2014/main" id="{810F6EFE-1153-D0A5-809B-F286FF62AAB6}"/>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4"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94" name="Rectangle 93">
            <a:extLst>
              <a:ext uri="{FF2B5EF4-FFF2-40B4-BE49-F238E27FC236}">
                <a16:creationId xmlns:a16="http://schemas.microsoft.com/office/drawing/2014/main" id="{7C17FB8C-D7C5-E440-1BE6-CE0364E2345F}"/>
              </a:ext>
            </a:extLst>
          </p:cNvPr>
          <p:cNvSpPr/>
          <p:nvPr/>
        </p:nvSpPr>
        <p:spPr>
          <a:xfrm>
            <a:off x="2861441" y="2711685"/>
            <a:ext cx="5847311" cy="1686634"/>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endParaRPr lang="en-US" sz="1400" dirty="0">
              <a:solidFill>
                <a:schemeClr val="tx1"/>
              </a:solidFill>
            </a:endParaRPr>
          </a:p>
        </p:txBody>
      </p:sp>
      <p:sp>
        <p:nvSpPr>
          <p:cNvPr id="95" name="TextBox 94">
            <a:extLst>
              <a:ext uri="{FF2B5EF4-FFF2-40B4-BE49-F238E27FC236}">
                <a16:creationId xmlns:a16="http://schemas.microsoft.com/office/drawing/2014/main" id="{BA5432C9-19E5-55B2-7D31-CEA112FC4C45}"/>
              </a:ext>
            </a:extLst>
          </p:cNvPr>
          <p:cNvSpPr txBox="1"/>
          <p:nvPr/>
        </p:nvSpPr>
        <p:spPr>
          <a:xfrm>
            <a:off x="3012952" y="2711685"/>
            <a:ext cx="1654620" cy="300531"/>
          </a:xfrm>
          <a:prstGeom prst="rect">
            <a:avLst/>
          </a:prstGeom>
          <a:noFill/>
          <a:ln>
            <a:noFill/>
          </a:ln>
        </p:spPr>
        <p:txBody>
          <a:bodyPr wrap="non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ea typeface="+mn-ea"/>
                <a:cs typeface="+mn-cs"/>
              </a:rPr>
              <a:t>Example wholesaler</a:t>
            </a:r>
            <a:endParaRPr kumimoji="0" lang="nl-NL" sz="1200" b="1" i="0" u="none" strike="noStrike" kern="1200" cap="none" spc="0" normalizeH="0" baseline="0" noProof="0" dirty="0" err="1">
              <a:ln>
                <a:noFill/>
              </a:ln>
              <a:effectLst/>
              <a:uLnTx/>
              <a:uFillTx/>
              <a:latin typeface="Arial" panose="020B0604020202020204" pitchFamily="34" charset="0"/>
              <a:ea typeface="+mn-ea"/>
              <a:cs typeface="+mn-cs"/>
            </a:endParaRPr>
          </a:p>
        </p:txBody>
      </p:sp>
      <p:sp>
        <p:nvSpPr>
          <p:cNvPr id="96" name="TextBox 95">
            <a:extLst>
              <a:ext uri="{FF2B5EF4-FFF2-40B4-BE49-F238E27FC236}">
                <a16:creationId xmlns:a16="http://schemas.microsoft.com/office/drawing/2014/main" id="{FF91AB87-65AC-4EAA-B9EA-C0003306F68A}"/>
              </a:ext>
            </a:extLst>
          </p:cNvPr>
          <p:cNvSpPr txBox="1"/>
          <p:nvPr/>
        </p:nvSpPr>
        <p:spPr>
          <a:xfrm>
            <a:off x="3074227" y="2149358"/>
            <a:ext cx="5455139" cy="276999"/>
          </a:xfrm>
          <a:prstGeom prst="rect">
            <a:avLst/>
          </a:prstGeom>
          <a:noFill/>
          <a:ln w="19050">
            <a:solidFill>
              <a:schemeClr val="accent1"/>
            </a:solidFill>
          </a:ln>
        </p:spPr>
        <p:txBody>
          <a:bodyPr wrap="square" rtlCol="0">
            <a:noAutofit/>
          </a:bodyPr>
          <a:lstStyle/>
          <a:p>
            <a:pPr marL="0" marR="0" lvl="0" indent="0" algn="ctr" defTabSz="914400" rtl="0" eaLnBrk="1" fontAlgn="base" latinLnBrk="0" hangingPunct="1">
              <a:spcBef>
                <a:spcPct val="0"/>
              </a:spcBef>
              <a:spcAft>
                <a:spcPct val="0"/>
              </a:spcAft>
              <a:buClrTx/>
              <a:buSzTx/>
              <a:buFontTx/>
              <a:buNone/>
              <a:tabLst/>
              <a:defRPr/>
            </a:pPr>
            <a:r>
              <a:rPr kumimoji="0" lang="en-GB" sz="1200" b="1"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Food loss? </a:t>
            </a:r>
            <a:r>
              <a:rPr kumimoji="0" lang="en-GB" sz="12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(depending on destination) </a:t>
            </a:r>
            <a:endParaRPr kumimoji="0" lang="nl-NL" sz="12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97" name="TextBox 96">
            <a:extLst>
              <a:ext uri="{FF2B5EF4-FFF2-40B4-BE49-F238E27FC236}">
                <a16:creationId xmlns:a16="http://schemas.microsoft.com/office/drawing/2014/main" id="{4C2BE7ED-7286-E667-A895-52FE4C353234}"/>
              </a:ext>
            </a:extLst>
          </p:cNvPr>
          <p:cNvSpPr txBox="1"/>
          <p:nvPr/>
        </p:nvSpPr>
        <p:spPr>
          <a:xfrm>
            <a:off x="3702684" y="1776447"/>
            <a:ext cx="451012" cy="211203"/>
          </a:xfrm>
          <a:prstGeom prst="rect">
            <a:avLst/>
          </a:prstGeom>
          <a:noFill/>
          <a:ln>
            <a:noFill/>
          </a:ln>
        </p:spPr>
        <p:txBody>
          <a:bodyPr wrap="none" lIns="36000" tIns="36000" rIns="36000" bIns="36000" rtlCol="0">
            <a:spAutoFit/>
          </a:bodyPr>
          <a:lstStyle/>
          <a:p>
            <a:pPr marL="0" marR="0" lvl="0" indent="0" algn="l" defTabSz="914400" rtl="0" eaLnBrk="1" fontAlgn="base" latinLnBrk="0" hangingPunct="1">
              <a:spcBef>
                <a:spcPct val="0"/>
              </a:spcBef>
              <a:spcAft>
                <a:spcPct val="0"/>
              </a:spcAft>
              <a:buClrTx/>
              <a:buSzTx/>
              <a:buFontTx/>
              <a:buNone/>
              <a:tabLst/>
              <a:defRPr/>
            </a:pPr>
            <a:r>
              <a:rPr kumimoji="0" lang="en-GB" sz="900" b="0" i="1"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residue</a:t>
            </a:r>
            <a:endParaRPr kumimoji="0" lang="nl-NL" sz="900" b="0" i="1"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98" name="TextBox 97">
            <a:extLst>
              <a:ext uri="{FF2B5EF4-FFF2-40B4-BE49-F238E27FC236}">
                <a16:creationId xmlns:a16="http://schemas.microsoft.com/office/drawing/2014/main" id="{74193445-1211-F56B-1EFF-314805D7A61E}"/>
              </a:ext>
            </a:extLst>
          </p:cNvPr>
          <p:cNvSpPr txBox="1"/>
          <p:nvPr/>
        </p:nvSpPr>
        <p:spPr>
          <a:xfrm>
            <a:off x="3108921" y="3724566"/>
            <a:ext cx="1157088" cy="146194"/>
          </a:xfrm>
          <a:prstGeom prst="rect">
            <a:avLst/>
          </a:prstGeom>
          <a:noFill/>
          <a:ln>
            <a:noFill/>
          </a:ln>
        </p:spPr>
        <p:txBody>
          <a:bodyPr wrap="square" lIns="0" tIns="0" rIns="0" bIns="0" rtlCol="0">
            <a:spAutoFit/>
          </a:bodyPr>
          <a:lstStyle/>
          <a:p>
            <a:pPr marL="0" marR="0" lvl="0" indent="0" algn="ctr" defTabSz="914400" rtl="0" eaLnBrk="1" fontAlgn="base" latinLnBrk="0" hangingPunct="1">
              <a:spcBef>
                <a:spcPct val="0"/>
              </a:spcBef>
              <a:spcAft>
                <a:spcPct val="0"/>
              </a:spcAft>
              <a:buClrTx/>
              <a:buSzTx/>
              <a:buFontTx/>
              <a:buNone/>
              <a:tabLst/>
              <a:defRPr/>
            </a:pPr>
            <a:r>
              <a:rPr kumimoji="0" lang="en-GB" sz="950" b="0" i="0" u="none" strike="noStrike" kern="1200" cap="none" spc="0" normalizeH="0" baseline="0" noProof="0" dirty="0">
                <a:ln>
                  <a:noFill/>
                </a:ln>
                <a:solidFill>
                  <a:srgbClr val="00B050"/>
                </a:solidFill>
                <a:effectLst/>
                <a:uLnTx/>
                <a:uFillTx/>
                <a:latin typeface="Arial" panose="020B0604020202020204" pitchFamily="34" charset="0"/>
                <a:ea typeface="+mn-ea"/>
                <a:cs typeface="+mn-cs"/>
              </a:rPr>
              <a:t>Return to supplier</a:t>
            </a:r>
            <a:endParaRPr kumimoji="0" lang="nl-NL" sz="950" b="0" i="0" u="none" strike="noStrike" kern="1200" cap="none" spc="0" normalizeH="0" baseline="0" noProof="0" dirty="0" err="1">
              <a:ln>
                <a:noFill/>
              </a:ln>
              <a:solidFill>
                <a:srgbClr val="00B050"/>
              </a:solidFill>
              <a:effectLst/>
              <a:uLnTx/>
              <a:uFillTx/>
              <a:latin typeface="Arial" panose="020B0604020202020204" pitchFamily="34" charset="0"/>
              <a:ea typeface="+mn-ea"/>
              <a:cs typeface="+mn-cs"/>
            </a:endParaRPr>
          </a:p>
        </p:txBody>
      </p:sp>
      <p:sp>
        <p:nvSpPr>
          <p:cNvPr id="99" name="TextBox 98">
            <a:extLst>
              <a:ext uri="{FF2B5EF4-FFF2-40B4-BE49-F238E27FC236}">
                <a16:creationId xmlns:a16="http://schemas.microsoft.com/office/drawing/2014/main" id="{CC3DA6AB-AB24-F371-5577-B65AE032C23F}"/>
              </a:ext>
            </a:extLst>
          </p:cNvPr>
          <p:cNvSpPr txBox="1"/>
          <p:nvPr/>
        </p:nvSpPr>
        <p:spPr>
          <a:xfrm>
            <a:off x="4305481" y="3724566"/>
            <a:ext cx="1396224" cy="146194"/>
          </a:xfrm>
          <a:prstGeom prst="rect">
            <a:avLst/>
          </a:prstGeom>
          <a:noFill/>
          <a:ln>
            <a:noFill/>
          </a:ln>
        </p:spPr>
        <p:txBody>
          <a:bodyPr wrap="square" lIns="0" tIns="0" rIns="0" bIns="0" rtlCol="0">
            <a:spAutoFit/>
          </a:bodyPr>
          <a:lstStyle/>
          <a:p>
            <a:pPr marL="0" marR="0" lvl="0" indent="0" algn="ctr" defTabSz="914400" rtl="0" eaLnBrk="1" fontAlgn="base" latinLnBrk="0" hangingPunct="1">
              <a:spcBef>
                <a:spcPct val="0"/>
              </a:spcBef>
              <a:spcAft>
                <a:spcPct val="0"/>
              </a:spcAft>
              <a:buClrTx/>
              <a:buSzTx/>
              <a:buFontTx/>
              <a:buNone/>
              <a:tabLst/>
              <a:defRPr/>
            </a:pPr>
            <a:r>
              <a:rPr kumimoji="0" lang="en-GB" sz="950" b="0" i="0" u="none" strike="noStrike" kern="1200" cap="none" spc="0" normalizeH="0" baseline="0" noProof="0" dirty="0">
                <a:ln>
                  <a:noFill/>
                </a:ln>
                <a:solidFill>
                  <a:srgbClr val="00B050"/>
                </a:solidFill>
                <a:effectLst/>
                <a:uLnTx/>
                <a:uFillTx/>
                <a:latin typeface="Arial" panose="020B0604020202020204" pitchFamily="34" charset="0"/>
                <a:ea typeface="+mn-ea"/>
                <a:cs typeface="+mn-cs"/>
              </a:rPr>
              <a:t>Farmer (animal feed)</a:t>
            </a:r>
            <a:endParaRPr kumimoji="0" lang="nl-NL" sz="950" b="0" i="0" u="none" strike="noStrike" kern="1200" cap="none" spc="0" normalizeH="0" baseline="0" noProof="0" dirty="0" err="1">
              <a:ln>
                <a:noFill/>
              </a:ln>
              <a:solidFill>
                <a:srgbClr val="00B050"/>
              </a:solidFill>
              <a:effectLst/>
              <a:uLnTx/>
              <a:uFillTx/>
              <a:latin typeface="Arial" panose="020B0604020202020204" pitchFamily="34" charset="0"/>
              <a:ea typeface="+mn-ea"/>
              <a:cs typeface="+mn-cs"/>
            </a:endParaRPr>
          </a:p>
        </p:txBody>
      </p:sp>
      <p:sp>
        <p:nvSpPr>
          <p:cNvPr id="100" name="TextBox 99">
            <a:extLst>
              <a:ext uri="{FF2B5EF4-FFF2-40B4-BE49-F238E27FC236}">
                <a16:creationId xmlns:a16="http://schemas.microsoft.com/office/drawing/2014/main" id="{FA6255F1-4788-5899-862D-39B215104E29}"/>
              </a:ext>
            </a:extLst>
          </p:cNvPr>
          <p:cNvSpPr txBox="1"/>
          <p:nvPr/>
        </p:nvSpPr>
        <p:spPr>
          <a:xfrm>
            <a:off x="5868272" y="3724566"/>
            <a:ext cx="837697" cy="146194"/>
          </a:xfrm>
          <a:prstGeom prst="rect">
            <a:avLst/>
          </a:prstGeom>
          <a:noFill/>
          <a:ln>
            <a:noFill/>
          </a:ln>
        </p:spPr>
        <p:txBody>
          <a:bodyPr wrap="square" lIns="0" tIns="0" rIns="0" bIns="0" rtlCol="0">
            <a:spAutoFit/>
          </a:bodyPr>
          <a:lstStyle/>
          <a:p>
            <a:pPr marL="0" marR="0" lvl="0" indent="0" algn="ctr" defTabSz="914400" rtl="0" eaLnBrk="1" fontAlgn="base" latinLnBrk="0" hangingPunct="1">
              <a:spcBef>
                <a:spcPct val="0"/>
              </a:spcBef>
              <a:spcAft>
                <a:spcPct val="0"/>
              </a:spcAft>
              <a:buClrTx/>
              <a:buSzTx/>
              <a:buFontTx/>
              <a:buNone/>
              <a:tabLst/>
              <a:defRPr/>
            </a:pPr>
            <a:r>
              <a:rPr kumimoji="0" lang="en-GB" sz="95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Digester</a:t>
            </a:r>
            <a:endParaRPr kumimoji="0" lang="nl-NL" sz="95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101" name="TextBox 100">
            <a:extLst>
              <a:ext uri="{FF2B5EF4-FFF2-40B4-BE49-F238E27FC236}">
                <a16:creationId xmlns:a16="http://schemas.microsoft.com/office/drawing/2014/main" id="{A7B21A2D-9E76-D53D-EDFC-1F1367D1AFBA}"/>
              </a:ext>
            </a:extLst>
          </p:cNvPr>
          <p:cNvSpPr txBox="1"/>
          <p:nvPr/>
        </p:nvSpPr>
        <p:spPr>
          <a:xfrm>
            <a:off x="7277075" y="3724566"/>
            <a:ext cx="837697" cy="146194"/>
          </a:xfrm>
          <a:prstGeom prst="rect">
            <a:avLst/>
          </a:prstGeom>
          <a:noFill/>
          <a:ln>
            <a:noFill/>
          </a:ln>
        </p:spPr>
        <p:txBody>
          <a:bodyPr wrap="square" lIns="0" tIns="0" rIns="0" bIns="0" rtlCol="0">
            <a:spAutoFit/>
          </a:bodyPr>
          <a:lstStyle/>
          <a:p>
            <a:pPr marL="0" marR="0" lvl="0" indent="0" algn="ctr" defTabSz="914400" rtl="0" eaLnBrk="1" fontAlgn="base" latinLnBrk="0" hangingPunct="1">
              <a:spcBef>
                <a:spcPct val="0"/>
              </a:spcBef>
              <a:spcAft>
                <a:spcPct val="0"/>
              </a:spcAft>
              <a:buClrTx/>
              <a:buSzTx/>
              <a:buFontTx/>
              <a:buNone/>
              <a:tabLst/>
              <a:defRPr/>
            </a:pPr>
            <a:r>
              <a:rPr kumimoji="0" lang="en-GB" sz="95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Digester</a:t>
            </a:r>
            <a:endParaRPr kumimoji="0" lang="nl-NL" sz="95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grpSp>
        <p:nvGrpSpPr>
          <p:cNvPr id="102" name="Group 101">
            <a:extLst>
              <a:ext uri="{FF2B5EF4-FFF2-40B4-BE49-F238E27FC236}">
                <a16:creationId xmlns:a16="http://schemas.microsoft.com/office/drawing/2014/main" id="{EC430B54-99B8-BB09-BB37-A3E1F2539AC5}"/>
              </a:ext>
            </a:extLst>
          </p:cNvPr>
          <p:cNvGrpSpPr/>
          <p:nvPr/>
        </p:nvGrpSpPr>
        <p:grpSpPr>
          <a:xfrm>
            <a:off x="3074227" y="1500330"/>
            <a:ext cx="5455139" cy="261201"/>
            <a:chOff x="3074227" y="1522565"/>
            <a:chExt cx="4600321" cy="288147"/>
          </a:xfrm>
        </p:grpSpPr>
        <p:sp>
          <p:nvSpPr>
            <p:cNvPr id="103" name="Arrow: Pentagon 102">
              <a:extLst>
                <a:ext uri="{FF2B5EF4-FFF2-40B4-BE49-F238E27FC236}">
                  <a16:creationId xmlns:a16="http://schemas.microsoft.com/office/drawing/2014/main" id="{B3AF404B-E948-3D80-3706-29A888547CB6}"/>
                </a:ext>
              </a:extLst>
            </p:cNvPr>
            <p:cNvSpPr/>
            <p:nvPr/>
          </p:nvSpPr>
          <p:spPr>
            <a:xfrm>
              <a:off x="3074227" y="1522565"/>
              <a:ext cx="1178217" cy="288147"/>
            </a:xfrm>
            <a:prstGeom prst="homePlat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marL="0" marR="0" lvl="0" indent="0" algn="ctr" defTabSz="914400" rtl="0" eaLnBrk="1" fontAlgn="base" latinLnBrk="0" hangingPunct="1">
                <a:spcBef>
                  <a:spcPct val="0"/>
                </a:spcBef>
                <a:spcAft>
                  <a:spcPct val="0"/>
                </a:spcAft>
                <a:buClrTx/>
                <a:buSzTx/>
                <a:buFontTx/>
                <a:buNone/>
                <a:tabLst/>
                <a:defRPr/>
              </a:pPr>
              <a:r>
                <a:rPr kumimoji="0" lang="en-GB" sz="105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Process 1</a:t>
              </a:r>
              <a:endParaRPr kumimoji="0" lang="nl-NL" sz="105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
          <p:nvSpPr>
            <p:cNvPr id="104" name="Arrow: Chevron 103">
              <a:extLst>
                <a:ext uri="{FF2B5EF4-FFF2-40B4-BE49-F238E27FC236}">
                  <a16:creationId xmlns:a16="http://schemas.microsoft.com/office/drawing/2014/main" id="{D8B34834-352B-18D1-468D-3CF29978FCBD}"/>
                </a:ext>
              </a:extLst>
            </p:cNvPr>
            <p:cNvSpPr/>
            <p:nvPr/>
          </p:nvSpPr>
          <p:spPr>
            <a:xfrm>
              <a:off x="4172832" y="1522565"/>
              <a:ext cx="1178217" cy="288147"/>
            </a:xfrm>
            <a:prstGeom prst="chevron">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marL="0" marR="0" lvl="0" indent="0" algn="ctr" defTabSz="914400" rtl="0" eaLnBrk="1" fontAlgn="base" latinLnBrk="0" hangingPunct="1">
                <a:spcBef>
                  <a:spcPct val="0"/>
                </a:spcBef>
                <a:spcAft>
                  <a:spcPct val="0"/>
                </a:spcAft>
                <a:buClrTx/>
                <a:buSzTx/>
                <a:buFontTx/>
                <a:buNone/>
                <a:tabLst/>
                <a:defRPr/>
              </a:pPr>
              <a:r>
                <a:rPr kumimoji="0" lang="en-GB" sz="105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Process 2</a:t>
              </a:r>
              <a:endParaRPr kumimoji="0" lang="nl-NL" sz="105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
          <p:nvSpPr>
            <p:cNvPr id="105" name="Arrow: Chevron 104">
              <a:extLst>
                <a:ext uri="{FF2B5EF4-FFF2-40B4-BE49-F238E27FC236}">
                  <a16:creationId xmlns:a16="http://schemas.microsoft.com/office/drawing/2014/main" id="{B7C064F3-E435-99BD-F0EF-5024064A3861}"/>
                </a:ext>
              </a:extLst>
            </p:cNvPr>
            <p:cNvSpPr/>
            <p:nvPr/>
          </p:nvSpPr>
          <p:spPr>
            <a:xfrm>
              <a:off x="6370041" y="1522565"/>
              <a:ext cx="1304507" cy="288147"/>
            </a:xfrm>
            <a:prstGeom prst="chevron">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marL="0" marR="0" lvl="0" indent="0" algn="ctr" defTabSz="914400" rtl="0" eaLnBrk="1" fontAlgn="base" latinLnBrk="0" hangingPunct="1">
                <a:spcBef>
                  <a:spcPct val="0"/>
                </a:spcBef>
                <a:spcAft>
                  <a:spcPct val="0"/>
                </a:spcAft>
                <a:buClrTx/>
                <a:buSzTx/>
                <a:buFontTx/>
                <a:buNone/>
                <a:tabLst/>
                <a:defRPr/>
              </a:pPr>
              <a:r>
                <a:rPr kumimoji="0" lang="en-GB" sz="105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Process 6</a:t>
              </a:r>
              <a:endParaRPr kumimoji="0" lang="nl-NL" sz="105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
          <p:nvSpPr>
            <p:cNvPr id="106" name="Arrow: Chevron 105">
              <a:extLst>
                <a:ext uri="{FF2B5EF4-FFF2-40B4-BE49-F238E27FC236}">
                  <a16:creationId xmlns:a16="http://schemas.microsoft.com/office/drawing/2014/main" id="{768187E7-8BA4-F6A9-3ADF-28F761ACF85C}"/>
                </a:ext>
              </a:extLst>
            </p:cNvPr>
            <p:cNvSpPr/>
            <p:nvPr/>
          </p:nvSpPr>
          <p:spPr>
            <a:xfrm>
              <a:off x="5271437" y="1522565"/>
              <a:ext cx="1178217" cy="288147"/>
            </a:xfrm>
            <a:prstGeom prst="chevron">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marL="0" marR="0" lvl="0" indent="0" algn="ctr" defTabSz="914400" rtl="0" eaLnBrk="1" fontAlgn="base" latinLnBrk="0" hangingPunct="1">
                <a:spcBef>
                  <a:spcPct val="0"/>
                </a:spcBef>
                <a:spcAft>
                  <a:spcPct val="0"/>
                </a:spcAft>
                <a:buClrTx/>
                <a:buSzTx/>
                <a:buFontTx/>
                <a:buNone/>
                <a:tabLst/>
                <a:defRPr/>
              </a:pPr>
              <a:r>
                <a:rPr kumimoji="0" lang="en-GB" sz="105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a:t>
              </a:r>
              <a:endParaRPr kumimoji="0" lang="nl-NL" sz="105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grpSp>
      <p:cxnSp>
        <p:nvCxnSpPr>
          <p:cNvPr id="107" name="Straight Arrow Connector 106">
            <a:extLst>
              <a:ext uri="{FF2B5EF4-FFF2-40B4-BE49-F238E27FC236}">
                <a16:creationId xmlns:a16="http://schemas.microsoft.com/office/drawing/2014/main" id="{023EB9E5-0348-4E74-E9BC-FE9A59FB546C}"/>
              </a:ext>
            </a:extLst>
          </p:cNvPr>
          <p:cNvCxnSpPr>
            <a:cxnSpLocks/>
          </p:cNvCxnSpPr>
          <p:nvPr/>
        </p:nvCxnSpPr>
        <p:spPr>
          <a:xfrm>
            <a:off x="3667487" y="1754297"/>
            <a:ext cx="0" cy="324000"/>
          </a:xfrm>
          <a:prstGeom prst="straightConnector1">
            <a:avLst/>
          </a:prstGeom>
          <a:ln w="190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CD5935A5-C632-E45C-F7D3-C95116C6F42E}"/>
              </a:ext>
            </a:extLst>
          </p:cNvPr>
          <p:cNvSpPr txBox="1"/>
          <p:nvPr/>
        </p:nvSpPr>
        <p:spPr>
          <a:xfrm>
            <a:off x="5016834" y="1776447"/>
            <a:ext cx="451012" cy="211203"/>
          </a:xfrm>
          <a:prstGeom prst="rect">
            <a:avLst/>
          </a:prstGeom>
          <a:noFill/>
          <a:ln>
            <a:noFill/>
          </a:ln>
        </p:spPr>
        <p:txBody>
          <a:bodyPr wrap="none" lIns="36000" tIns="36000" rIns="36000" bIns="36000" rtlCol="0">
            <a:spAutoFit/>
          </a:bodyPr>
          <a:lstStyle/>
          <a:p>
            <a:pPr marL="0" marR="0" lvl="0" indent="0" algn="l" defTabSz="914400" rtl="0" eaLnBrk="1" fontAlgn="base" latinLnBrk="0" hangingPunct="1">
              <a:spcBef>
                <a:spcPct val="0"/>
              </a:spcBef>
              <a:spcAft>
                <a:spcPct val="0"/>
              </a:spcAft>
              <a:buClrTx/>
              <a:buSzTx/>
              <a:buFontTx/>
              <a:buNone/>
              <a:tabLst/>
              <a:defRPr/>
            </a:pPr>
            <a:r>
              <a:rPr kumimoji="0" lang="en-GB" sz="900" b="0" i="1"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residue</a:t>
            </a:r>
            <a:endParaRPr kumimoji="0" lang="nl-NL" sz="900" b="0" i="1"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cxnSp>
        <p:nvCxnSpPr>
          <p:cNvPr id="109" name="Straight Arrow Connector 108">
            <a:extLst>
              <a:ext uri="{FF2B5EF4-FFF2-40B4-BE49-F238E27FC236}">
                <a16:creationId xmlns:a16="http://schemas.microsoft.com/office/drawing/2014/main" id="{FA9FBEAB-D208-BE2D-697B-2BB99C4791E5}"/>
              </a:ext>
            </a:extLst>
          </p:cNvPr>
          <p:cNvCxnSpPr>
            <a:cxnSpLocks/>
          </p:cNvCxnSpPr>
          <p:nvPr/>
        </p:nvCxnSpPr>
        <p:spPr>
          <a:xfrm>
            <a:off x="4981637" y="1754297"/>
            <a:ext cx="0" cy="32400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5457806C-E9D3-3963-0A6B-90778C190B1A}"/>
              </a:ext>
            </a:extLst>
          </p:cNvPr>
          <p:cNvSpPr txBox="1"/>
          <p:nvPr/>
        </p:nvSpPr>
        <p:spPr>
          <a:xfrm>
            <a:off x="7712160" y="1774054"/>
            <a:ext cx="451012" cy="211203"/>
          </a:xfrm>
          <a:prstGeom prst="rect">
            <a:avLst/>
          </a:prstGeom>
          <a:noFill/>
          <a:ln>
            <a:noFill/>
          </a:ln>
        </p:spPr>
        <p:txBody>
          <a:bodyPr wrap="none" lIns="36000" tIns="36000" rIns="36000" bIns="36000" rtlCol="0">
            <a:spAutoFit/>
          </a:bodyPr>
          <a:lstStyle/>
          <a:p>
            <a:pPr marL="0" marR="0" lvl="0" indent="0" algn="l" defTabSz="914400" rtl="0" eaLnBrk="1" fontAlgn="base" latinLnBrk="0" hangingPunct="1">
              <a:spcBef>
                <a:spcPct val="0"/>
              </a:spcBef>
              <a:spcAft>
                <a:spcPct val="0"/>
              </a:spcAft>
              <a:buClrTx/>
              <a:buSzTx/>
              <a:buFontTx/>
              <a:buNone/>
              <a:tabLst/>
              <a:defRPr/>
            </a:pPr>
            <a:r>
              <a:rPr kumimoji="0" lang="en-GB" sz="900" b="0" i="1"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residue</a:t>
            </a:r>
            <a:endParaRPr kumimoji="0" lang="nl-NL" sz="900" b="0" i="1"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cxnSp>
        <p:nvCxnSpPr>
          <p:cNvPr id="111" name="Straight Arrow Connector 110">
            <a:extLst>
              <a:ext uri="{FF2B5EF4-FFF2-40B4-BE49-F238E27FC236}">
                <a16:creationId xmlns:a16="http://schemas.microsoft.com/office/drawing/2014/main" id="{A9506D42-27C5-74F7-47FF-8D306B6E5EFF}"/>
              </a:ext>
            </a:extLst>
          </p:cNvPr>
          <p:cNvCxnSpPr>
            <a:cxnSpLocks/>
          </p:cNvCxnSpPr>
          <p:nvPr/>
        </p:nvCxnSpPr>
        <p:spPr>
          <a:xfrm>
            <a:off x="7676963" y="1751904"/>
            <a:ext cx="0" cy="32400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490FA392-952F-97A5-5E5D-659A86384164}"/>
              </a:ext>
            </a:extLst>
          </p:cNvPr>
          <p:cNvSpPr txBox="1"/>
          <p:nvPr/>
        </p:nvSpPr>
        <p:spPr>
          <a:xfrm>
            <a:off x="3073118" y="3931687"/>
            <a:ext cx="1221344" cy="276999"/>
          </a:xfrm>
          <a:prstGeom prst="rect">
            <a:avLst/>
          </a:prstGeom>
          <a:noFill/>
          <a:ln w="19050">
            <a:solidFill>
              <a:srgbClr val="00B050"/>
            </a:solidFill>
          </a:ln>
        </p:spPr>
        <p:txBody>
          <a:bodyPr wrap="square" tIns="36000" bIns="36000" rtlCol="0" anchor="ctr" anchorCtr="0">
            <a:noAutofit/>
          </a:bodyPr>
          <a:lstStyle/>
          <a:p>
            <a:pPr marL="0" marR="0" lvl="0" indent="0" algn="ctr" defTabSz="914400" rtl="0" eaLnBrk="1" fontAlgn="base" latinLnBrk="0" hangingPunct="1">
              <a:spcBef>
                <a:spcPct val="0"/>
              </a:spcBef>
              <a:spcAft>
                <a:spcPct val="0"/>
              </a:spcAft>
              <a:buClrTx/>
              <a:buSzTx/>
              <a:buFontTx/>
              <a:buNone/>
              <a:tabLst/>
              <a:defRPr/>
            </a:pPr>
            <a:r>
              <a:rPr kumimoji="0" lang="en-GB" sz="10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rPr>
              <a:t>No food loss</a:t>
            </a:r>
            <a:endParaRPr kumimoji="0" lang="nl-NL" sz="1000" b="0" i="0" u="none" strike="noStrike" kern="1200" cap="none" spc="0" normalizeH="0" baseline="0" noProof="0" dirty="0" err="1">
              <a:ln>
                <a:noFill/>
              </a:ln>
              <a:solidFill>
                <a:srgbClr val="00B050"/>
              </a:solidFill>
              <a:effectLst/>
              <a:uLnTx/>
              <a:uFillTx/>
              <a:latin typeface="Arial" panose="020B0604020202020204" pitchFamily="34" charset="0"/>
              <a:ea typeface="+mn-ea"/>
              <a:cs typeface="+mn-cs"/>
            </a:endParaRPr>
          </a:p>
        </p:txBody>
      </p:sp>
      <p:sp>
        <p:nvSpPr>
          <p:cNvPr id="113" name="TextBox 112">
            <a:extLst>
              <a:ext uri="{FF2B5EF4-FFF2-40B4-BE49-F238E27FC236}">
                <a16:creationId xmlns:a16="http://schemas.microsoft.com/office/drawing/2014/main" id="{B3BEDD0F-0CCF-B8D9-0CE6-A37739096157}"/>
              </a:ext>
            </a:extLst>
          </p:cNvPr>
          <p:cNvSpPr txBox="1"/>
          <p:nvPr/>
        </p:nvSpPr>
        <p:spPr>
          <a:xfrm>
            <a:off x="3376268" y="3380226"/>
            <a:ext cx="508720" cy="211203"/>
          </a:xfrm>
          <a:prstGeom prst="rect">
            <a:avLst/>
          </a:prstGeom>
          <a:noFill/>
          <a:ln>
            <a:noFill/>
          </a:ln>
        </p:spPr>
        <p:txBody>
          <a:bodyPr wrap="none" lIns="36000" tIns="36000" rIns="36000" bIns="36000" rtlCol="0">
            <a:spAutoFit/>
          </a:bodyPr>
          <a:lstStyle/>
          <a:p>
            <a:pPr marL="0" marR="0" lvl="0" indent="0" algn="l" defTabSz="914400" rtl="0" eaLnBrk="1" fontAlgn="base" latinLnBrk="0" hangingPunct="1">
              <a:spcBef>
                <a:spcPct val="0"/>
              </a:spcBef>
              <a:spcAft>
                <a:spcPct val="0"/>
              </a:spcAft>
              <a:buClrTx/>
              <a:buSzTx/>
              <a:buFontTx/>
              <a:buNone/>
              <a:tabLst/>
              <a:defRPr/>
            </a:pPr>
            <a:r>
              <a:rPr kumimoji="0" lang="en-GB" sz="900" b="0" i="1"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rejection</a:t>
            </a:r>
            <a:endParaRPr kumimoji="0" lang="nl-NL" sz="900" b="0" i="1"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grpSp>
        <p:nvGrpSpPr>
          <p:cNvPr id="114" name="Group 113">
            <a:extLst>
              <a:ext uri="{FF2B5EF4-FFF2-40B4-BE49-F238E27FC236}">
                <a16:creationId xmlns:a16="http://schemas.microsoft.com/office/drawing/2014/main" id="{F4E83B12-865C-D0AB-B4EE-E416C3FE31B4}"/>
              </a:ext>
            </a:extLst>
          </p:cNvPr>
          <p:cNvGrpSpPr/>
          <p:nvPr/>
        </p:nvGrpSpPr>
        <p:grpSpPr>
          <a:xfrm>
            <a:off x="3074227" y="3104109"/>
            <a:ext cx="5455139" cy="261201"/>
            <a:chOff x="3074227" y="1522565"/>
            <a:chExt cx="4600321" cy="288147"/>
          </a:xfrm>
        </p:grpSpPr>
        <p:sp>
          <p:nvSpPr>
            <p:cNvPr id="115" name="Arrow: Pentagon 114">
              <a:extLst>
                <a:ext uri="{FF2B5EF4-FFF2-40B4-BE49-F238E27FC236}">
                  <a16:creationId xmlns:a16="http://schemas.microsoft.com/office/drawing/2014/main" id="{0EA2CA1F-0738-A623-AFB6-EDC5588F6A5F}"/>
                </a:ext>
              </a:extLst>
            </p:cNvPr>
            <p:cNvSpPr/>
            <p:nvPr/>
          </p:nvSpPr>
          <p:spPr>
            <a:xfrm>
              <a:off x="3074227" y="1522565"/>
              <a:ext cx="1178217" cy="288147"/>
            </a:xfrm>
            <a:prstGeom prst="homePlat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72000" numCol="1" spcCol="0" rtlCol="0" fromWordArt="0" anchor="ctr" anchorCtr="0" forceAA="0" compatLnSpc="1">
              <a:prstTxWarp prst="textNoShape">
                <a:avLst/>
              </a:prstTxWarp>
              <a:noAutofit/>
            </a:bodyPr>
            <a:lstStyle/>
            <a:p>
              <a:pPr marL="0" marR="0" lvl="0" indent="0" algn="ctr" defTabSz="914400" rtl="0" eaLnBrk="1" fontAlgn="base" latinLnBrk="0" hangingPunct="1">
                <a:spcBef>
                  <a:spcPct val="0"/>
                </a:spcBef>
                <a:spcAft>
                  <a:spcPct val="0"/>
                </a:spcAft>
                <a:buClrTx/>
                <a:buSzTx/>
                <a:buFontTx/>
                <a:buNone/>
                <a:tabLst/>
                <a:defRPr/>
              </a:pPr>
              <a:r>
                <a:rPr kumimoji="0" lang="en-GB" sz="105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Input quality control</a:t>
              </a:r>
            </a:p>
          </p:txBody>
        </p:sp>
        <p:sp>
          <p:nvSpPr>
            <p:cNvPr id="116" name="Arrow: Chevron 115">
              <a:extLst>
                <a:ext uri="{FF2B5EF4-FFF2-40B4-BE49-F238E27FC236}">
                  <a16:creationId xmlns:a16="http://schemas.microsoft.com/office/drawing/2014/main" id="{479F7B0E-B967-7FC6-6E2F-F45E6B204632}"/>
                </a:ext>
              </a:extLst>
            </p:cNvPr>
            <p:cNvSpPr/>
            <p:nvPr/>
          </p:nvSpPr>
          <p:spPr>
            <a:xfrm>
              <a:off x="4172832" y="1522565"/>
              <a:ext cx="1178217" cy="288147"/>
            </a:xfrm>
            <a:prstGeom prst="chevron">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marL="0" marR="0" lvl="0" indent="0" algn="ctr" defTabSz="914400" rtl="0" eaLnBrk="1" fontAlgn="base" latinLnBrk="0" hangingPunct="1">
                <a:spcBef>
                  <a:spcPct val="0"/>
                </a:spcBef>
                <a:spcAft>
                  <a:spcPct val="0"/>
                </a:spcAft>
                <a:buClrTx/>
                <a:buSzTx/>
                <a:buFontTx/>
                <a:buNone/>
                <a:tabLst/>
                <a:defRPr/>
              </a:pPr>
              <a:r>
                <a:rPr kumimoji="0" lang="en-GB" sz="105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Processing</a:t>
              </a:r>
            </a:p>
          </p:txBody>
        </p:sp>
        <p:sp>
          <p:nvSpPr>
            <p:cNvPr id="117" name="Arrow: Chevron 116">
              <a:extLst>
                <a:ext uri="{FF2B5EF4-FFF2-40B4-BE49-F238E27FC236}">
                  <a16:creationId xmlns:a16="http://schemas.microsoft.com/office/drawing/2014/main" id="{2DA193B2-6F3D-ADAE-43C1-EDDFB57E2887}"/>
                </a:ext>
              </a:extLst>
            </p:cNvPr>
            <p:cNvSpPr/>
            <p:nvPr/>
          </p:nvSpPr>
          <p:spPr>
            <a:xfrm>
              <a:off x="6370041" y="1522565"/>
              <a:ext cx="1304507" cy="288147"/>
            </a:xfrm>
            <a:prstGeom prst="chevron">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marL="0" marR="0" lvl="0" indent="0" algn="ctr" defTabSz="914400" rtl="0" eaLnBrk="1" fontAlgn="base" latinLnBrk="0" hangingPunct="1">
                <a:spcBef>
                  <a:spcPct val="0"/>
                </a:spcBef>
                <a:spcAft>
                  <a:spcPct val="0"/>
                </a:spcAft>
                <a:buClrTx/>
                <a:buSzTx/>
                <a:buFontTx/>
                <a:buNone/>
                <a:tabLst/>
                <a:defRPr/>
              </a:pPr>
              <a:r>
                <a:rPr kumimoji="0" lang="en-GB" sz="105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Sales distribution</a:t>
              </a:r>
            </a:p>
          </p:txBody>
        </p:sp>
        <p:sp>
          <p:nvSpPr>
            <p:cNvPr id="118" name="Arrow: Chevron 117">
              <a:extLst>
                <a:ext uri="{FF2B5EF4-FFF2-40B4-BE49-F238E27FC236}">
                  <a16:creationId xmlns:a16="http://schemas.microsoft.com/office/drawing/2014/main" id="{7635E507-ABE8-6951-4DFE-2127F1AAD125}"/>
                </a:ext>
              </a:extLst>
            </p:cNvPr>
            <p:cNvSpPr/>
            <p:nvPr/>
          </p:nvSpPr>
          <p:spPr>
            <a:xfrm>
              <a:off x="5271437" y="1522565"/>
              <a:ext cx="1178217" cy="288147"/>
            </a:xfrm>
            <a:prstGeom prst="chevron">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marL="0" marR="0" lvl="0" indent="0" algn="ctr" defTabSz="914400" rtl="0" eaLnBrk="1" fontAlgn="base" latinLnBrk="0" hangingPunct="1">
                <a:spcBef>
                  <a:spcPct val="0"/>
                </a:spcBef>
                <a:spcAft>
                  <a:spcPct val="0"/>
                </a:spcAft>
                <a:buClrTx/>
                <a:buSzTx/>
                <a:buFontTx/>
                <a:buNone/>
                <a:tabLst/>
                <a:defRPr/>
              </a:pPr>
              <a:r>
                <a:rPr kumimoji="0" lang="en-GB" sz="105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Storage</a:t>
              </a:r>
            </a:p>
          </p:txBody>
        </p:sp>
      </p:grpSp>
      <p:cxnSp>
        <p:nvCxnSpPr>
          <p:cNvPr id="119" name="Straight Arrow Connector 118">
            <a:extLst>
              <a:ext uri="{FF2B5EF4-FFF2-40B4-BE49-F238E27FC236}">
                <a16:creationId xmlns:a16="http://schemas.microsoft.com/office/drawing/2014/main" id="{E46E4A34-E842-63BE-C32D-CA9A43451F4B}"/>
              </a:ext>
            </a:extLst>
          </p:cNvPr>
          <p:cNvCxnSpPr>
            <a:cxnSpLocks/>
          </p:cNvCxnSpPr>
          <p:nvPr/>
        </p:nvCxnSpPr>
        <p:spPr>
          <a:xfrm>
            <a:off x="3341071" y="3358076"/>
            <a:ext cx="0" cy="324000"/>
          </a:xfrm>
          <a:prstGeom prst="straightConnector1">
            <a:avLst/>
          </a:prstGeom>
          <a:ln w="190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84520F1F-DA97-A223-FE99-DC4D970F114F}"/>
              </a:ext>
            </a:extLst>
          </p:cNvPr>
          <p:cNvSpPr txBox="1"/>
          <p:nvPr/>
        </p:nvSpPr>
        <p:spPr>
          <a:xfrm>
            <a:off x="4731688" y="3380226"/>
            <a:ext cx="585664" cy="211203"/>
          </a:xfrm>
          <a:prstGeom prst="rect">
            <a:avLst/>
          </a:prstGeom>
          <a:noFill/>
          <a:ln>
            <a:noFill/>
          </a:ln>
        </p:spPr>
        <p:txBody>
          <a:bodyPr wrap="none" lIns="36000" tIns="36000" rIns="36000" bIns="36000" rtlCol="0">
            <a:spAutoFit/>
          </a:bodyPr>
          <a:lstStyle/>
          <a:p>
            <a:pPr marL="0" marR="0" lvl="0" indent="0" algn="l" defTabSz="914400" rtl="0" eaLnBrk="1" fontAlgn="base" latinLnBrk="0" hangingPunct="1">
              <a:spcBef>
                <a:spcPct val="0"/>
              </a:spcBef>
              <a:spcAft>
                <a:spcPct val="0"/>
              </a:spcAft>
              <a:buClrTx/>
              <a:buSzTx/>
              <a:buFontTx/>
              <a:buNone/>
              <a:tabLst/>
              <a:defRPr/>
            </a:pPr>
            <a:r>
              <a:rPr lang="en-GB" sz="900" i="1" dirty="0">
                <a:solidFill>
                  <a:schemeClr val="accent1"/>
                </a:solidFill>
                <a:latin typeface="Arial" panose="020B0604020202020204" pitchFamily="34" charset="0"/>
              </a:rPr>
              <a:t>c</a:t>
            </a:r>
            <a:r>
              <a:rPr kumimoji="0" lang="en-GB" sz="900" b="0" i="1"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rPr>
              <a:t>ut</a:t>
            </a:r>
            <a:r>
              <a:rPr kumimoji="0" lang="en-GB" sz="900" b="0" i="1"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 losses</a:t>
            </a:r>
            <a:endParaRPr kumimoji="0" lang="nl-NL" sz="900" b="0" i="1"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cxnSp>
        <p:nvCxnSpPr>
          <p:cNvPr id="121" name="Straight Arrow Connector 120">
            <a:extLst>
              <a:ext uri="{FF2B5EF4-FFF2-40B4-BE49-F238E27FC236}">
                <a16:creationId xmlns:a16="http://schemas.microsoft.com/office/drawing/2014/main" id="{80E26AC8-CE03-B8B5-68F9-A5C496B4FD33}"/>
              </a:ext>
            </a:extLst>
          </p:cNvPr>
          <p:cNvCxnSpPr>
            <a:cxnSpLocks/>
          </p:cNvCxnSpPr>
          <p:nvPr/>
        </p:nvCxnSpPr>
        <p:spPr>
          <a:xfrm>
            <a:off x="4696491" y="3358076"/>
            <a:ext cx="0" cy="324000"/>
          </a:xfrm>
          <a:prstGeom prst="straightConnector1">
            <a:avLst/>
          </a:prstGeom>
          <a:ln w="190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437967C4-69B0-E250-5A35-CA65A3B5D31B}"/>
              </a:ext>
            </a:extLst>
          </p:cNvPr>
          <p:cNvSpPr txBox="1"/>
          <p:nvPr/>
        </p:nvSpPr>
        <p:spPr>
          <a:xfrm>
            <a:off x="7323179" y="3377833"/>
            <a:ext cx="970385" cy="211203"/>
          </a:xfrm>
          <a:prstGeom prst="rect">
            <a:avLst/>
          </a:prstGeom>
          <a:noFill/>
          <a:ln>
            <a:noFill/>
          </a:ln>
        </p:spPr>
        <p:txBody>
          <a:bodyPr wrap="none" lIns="36000" tIns="36000" rIns="36000" bIns="36000" rtlCol="0">
            <a:spAutoFit/>
          </a:bodyPr>
          <a:lstStyle/>
          <a:p>
            <a:pPr marL="0" marR="0" lvl="0" indent="0" algn="l" defTabSz="914400" rtl="0" eaLnBrk="1" fontAlgn="base" latinLnBrk="0" hangingPunct="1">
              <a:spcBef>
                <a:spcPct val="0"/>
              </a:spcBef>
              <a:spcAft>
                <a:spcPct val="0"/>
              </a:spcAft>
              <a:buClrTx/>
              <a:buSzTx/>
              <a:buFontTx/>
              <a:buNone/>
              <a:tabLst/>
              <a:defRPr/>
            </a:pPr>
            <a:r>
              <a:rPr kumimoji="0" lang="en-GB" sz="900" b="0" i="1"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damaged product</a:t>
            </a:r>
          </a:p>
        </p:txBody>
      </p:sp>
      <p:cxnSp>
        <p:nvCxnSpPr>
          <p:cNvPr id="123" name="Straight Arrow Connector 122">
            <a:extLst>
              <a:ext uri="{FF2B5EF4-FFF2-40B4-BE49-F238E27FC236}">
                <a16:creationId xmlns:a16="http://schemas.microsoft.com/office/drawing/2014/main" id="{AA39E1C0-F1A9-7A17-5215-51273ADEB75B}"/>
              </a:ext>
            </a:extLst>
          </p:cNvPr>
          <p:cNvCxnSpPr>
            <a:cxnSpLocks/>
          </p:cNvCxnSpPr>
          <p:nvPr/>
        </p:nvCxnSpPr>
        <p:spPr>
          <a:xfrm>
            <a:off x="7287982" y="3355683"/>
            <a:ext cx="0" cy="32400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5DB784FB-C33C-B138-5A68-A17A0AC7CF33}"/>
              </a:ext>
            </a:extLst>
          </p:cNvPr>
          <p:cNvSpPr txBox="1"/>
          <p:nvPr/>
        </p:nvSpPr>
        <p:spPr>
          <a:xfrm>
            <a:off x="6013055" y="3380226"/>
            <a:ext cx="636960" cy="211203"/>
          </a:xfrm>
          <a:prstGeom prst="rect">
            <a:avLst/>
          </a:prstGeom>
          <a:noFill/>
          <a:ln>
            <a:noFill/>
          </a:ln>
        </p:spPr>
        <p:txBody>
          <a:bodyPr wrap="none" lIns="36000" tIns="36000" rIns="36000" bIns="36000" rtlCol="0">
            <a:spAutoFit/>
          </a:bodyPr>
          <a:lstStyle/>
          <a:p>
            <a:pPr marL="0" marR="0" lvl="0" indent="0" algn="l" defTabSz="914400" rtl="0" eaLnBrk="1" fontAlgn="base" latinLnBrk="0" hangingPunct="1">
              <a:spcBef>
                <a:spcPct val="0"/>
              </a:spcBef>
              <a:spcAft>
                <a:spcPct val="0"/>
              </a:spcAft>
              <a:buClrTx/>
              <a:buSzTx/>
              <a:buFontTx/>
              <a:buNone/>
              <a:tabLst/>
              <a:defRPr/>
            </a:pPr>
            <a:r>
              <a:rPr lang="en-GB" sz="900" i="1" dirty="0">
                <a:solidFill>
                  <a:schemeClr val="accent1"/>
                </a:solidFill>
                <a:latin typeface="Arial" panose="020B0604020202020204" pitchFamily="34" charset="0"/>
              </a:rPr>
              <a:t>expiry date</a:t>
            </a:r>
            <a:endParaRPr kumimoji="0" lang="nl-NL" sz="900" b="0" i="1"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cxnSp>
        <p:nvCxnSpPr>
          <p:cNvPr id="125" name="Straight Arrow Connector 124">
            <a:extLst>
              <a:ext uri="{FF2B5EF4-FFF2-40B4-BE49-F238E27FC236}">
                <a16:creationId xmlns:a16="http://schemas.microsoft.com/office/drawing/2014/main" id="{6EFFF1C7-90AD-DF97-BD99-A9460A0828AA}"/>
              </a:ext>
            </a:extLst>
          </p:cNvPr>
          <p:cNvCxnSpPr>
            <a:cxnSpLocks/>
          </p:cNvCxnSpPr>
          <p:nvPr/>
        </p:nvCxnSpPr>
        <p:spPr>
          <a:xfrm>
            <a:off x="5977858" y="3358076"/>
            <a:ext cx="0" cy="32400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AB237B8-E311-1449-05F3-D21DB37518A2}"/>
              </a:ext>
            </a:extLst>
          </p:cNvPr>
          <p:cNvSpPr txBox="1"/>
          <p:nvPr/>
        </p:nvSpPr>
        <p:spPr>
          <a:xfrm>
            <a:off x="4371920" y="3931687"/>
            <a:ext cx="1222963" cy="276999"/>
          </a:xfrm>
          <a:prstGeom prst="rect">
            <a:avLst/>
          </a:prstGeom>
          <a:noFill/>
          <a:ln w="19050">
            <a:solidFill>
              <a:srgbClr val="00B050"/>
            </a:solidFill>
          </a:ln>
        </p:spPr>
        <p:txBody>
          <a:bodyPr wrap="square" tIns="36000" bIns="36000" rtlCol="0" anchor="ctr" anchorCtr="0">
            <a:noAutofit/>
          </a:bodyPr>
          <a:lstStyle/>
          <a:p>
            <a:pPr marL="0" marR="0" lvl="0" indent="0" algn="ctr" defTabSz="914400" rtl="0" eaLnBrk="1" fontAlgn="base" latinLnBrk="0" hangingPunct="1">
              <a:spcBef>
                <a:spcPct val="0"/>
              </a:spcBef>
              <a:spcAft>
                <a:spcPct val="0"/>
              </a:spcAft>
              <a:buClrTx/>
              <a:buSzTx/>
              <a:buFontTx/>
              <a:buNone/>
              <a:tabLst/>
              <a:defRPr/>
            </a:pPr>
            <a:r>
              <a:rPr kumimoji="0" lang="en-GB" sz="10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rPr>
              <a:t>No food loss</a:t>
            </a:r>
            <a:endParaRPr kumimoji="0" lang="nl-NL" sz="1000" b="0" i="0" u="none" strike="noStrike" kern="1200" cap="none" spc="0" normalizeH="0" baseline="0" noProof="0" dirty="0" err="1">
              <a:ln>
                <a:noFill/>
              </a:ln>
              <a:solidFill>
                <a:srgbClr val="00B050"/>
              </a:solidFill>
              <a:effectLst/>
              <a:uLnTx/>
              <a:uFillTx/>
              <a:latin typeface="Arial" panose="020B0604020202020204" pitchFamily="34" charset="0"/>
              <a:ea typeface="+mn-ea"/>
              <a:cs typeface="+mn-cs"/>
            </a:endParaRPr>
          </a:p>
        </p:txBody>
      </p:sp>
      <p:sp>
        <p:nvSpPr>
          <p:cNvPr id="127" name="TextBox 126">
            <a:extLst>
              <a:ext uri="{FF2B5EF4-FFF2-40B4-BE49-F238E27FC236}">
                <a16:creationId xmlns:a16="http://schemas.microsoft.com/office/drawing/2014/main" id="{3D368C0D-36DD-7BF0-F4CC-10F8CDF52ADC}"/>
              </a:ext>
            </a:extLst>
          </p:cNvPr>
          <p:cNvSpPr txBox="1"/>
          <p:nvPr/>
        </p:nvSpPr>
        <p:spPr>
          <a:xfrm>
            <a:off x="5672341" y="3931687"/>
            <a:ext cx="1221344" cy="276999"/>
          </a:xfrm>
          <a:prstGeom prst="rect">
            <a:avLst/>
          </a:prstGeom>
          <a:noFill/>
          <a:ln w="19050">
            <a:solidFill>
              <a:schemeClr val="accent2"/>
            </a:solidFill>
          </a:ln>
        </p:spPr>
        <p:txBody>
          <a:bodyPr wrap="square" tIns="36000" bIns="36000" rtlCol="0" anchor="ctr" anchorCtr="0">
            <a:noAutofit/>
          </a:bodyPr>
          <a:lstStyle/>
          <a:p>
            <a:pPr marL="0" marR="0" lvl="0" indent="0" algn="ctr" defTabSz="914400" rtl="0" eaLnBrk="1" fontAlgn="base" latinLnBrk="0" hangingPunct="1">
              <a:spcBef>
                <a:spcPct val="0"/>
              </a:spcBef>
              <a:spcAft>
                <a:spcPct val="0"/>
              </a:spcAft>
              <a:buClrTx/>
              <a:buSzTx/>
              <a:buFontTx/>
              <a:buNone/>
              <a:tabLst/>
              <a:defRPr/>
            </a:pPr>
            <a:r>
              <a:rPr lang="en-GB" sz="1000" b="1" dirty="0">
                <a:solidFill>
                  <a:schemeClr val="accent2"/>
                </a:solidFill>
                <a:latin typeface="Arial" panose="020B0604020202020204" pitchFamily="34" charset="0"/>
              </a:rPr>
              <a:t>F</a:t>
            </a:r>
            <a:r>
              <a:rPr kumimoji="0" lang="en-GB" sz="1000" b="1"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rPr>
              <a:t>ood</a:t>
            </a:r>
            <a:r>
              <a:rPr kumimoji="0" lang="en-GB" sz="1000" b="1"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 loss</a:t>
            </a:r>
            <a:endParaRPr kumimoji="0" lang="nl-NL" sz="10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128" name="TextBox 127">
            <a:extLst>
              <a:ext uri="{FF2B5EF4-FFF2-40B4-BE49-F238E27FC236}">
                <a16:creationId xmlns:a16="http://schemas.microsoft.com/office/drawing/2014/main" id="{4A49D0EC-3030-C3A2-7981-8219D58531B1}"/>
              </a:ext>
            </a:extLst>
          </p:cNvPr>
          <p:cNvSpPr txBox="1"/>
          <p:nvPr/>
        </p:nvSpPr>
        <p:spPr>
          <a:xfrm>
            <a:off x="6971144" y="3931687"/>
            <a:ext cx="1449561" cy="276999"/>
          </a:xfrm>
          <a:prstGeom prst="rect">
            <a:avLst/>
          </a:prstGeom>
          <a:noFill/>
          <a:ln w="19050">
            <a:solidFill>
              <a:schemeClr val="accent2"/>
            </a:solidFill>
          </a:ln>
        </p:spPr>
        <p:txBody>
          <a:bodyPr wrap="square" tIns="36000" bIns="36000" rtlCol="0" anchor="ctr" anchorCtr="0">
            <a:noAutofit/>
          </a:bodyPr>
          <a:lstStyle/>
          <a:p>
            <a:pPr marL="0" marR="0" lvl="0" indent="0" algn="ctr" defTabSz="914400" rtl="0" eaLnBrk="1" fontAlgn="base" latinLnBrk="0" hangingPunct="1">
              <a:spcBef>
                <a:spcPct val="0"/>
              </a:spcBef>
              <a:spcAft>
                <a:spcPct val="0"/>
              </a:spcAft>
              <a:buClrTx/>
              <a:buSzTx/>
              <a:buFontTx/>
              <a:buNone/>
              <a:tabLst/>
              <a:defRPr/>
            </a:pPr>
            <a:r>
              <a:rPr kumimoji="0" lang="en-GB" sz="1000" b="1"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Food loss</a:t>
            </a:r>
            <a:endParaRPr kumimoji="0" lang="nl-NL" sz="10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5" name="Slide Number Placeholder 4">
            <a:extLst>
              <a:ext uri="{FF2B5EF4-FFF2-40B4-BE49-F238E27FC236}">
                <a16:creationId xmlns:a16="http://schemas.microsoft.com/office/drawing/2014/main" id="{23054D43-B55F-04B3-C98A-046D3D8A9734}"/>
              </a:ext>
            </a:extLst>
          </p:cNvPr>
          <p:cNvSpPr>
            <a:spLocks noGrp="1"/>
          </p:cNvSpPr>
          <p:nvPr>
            <p:ph type="sldNum" sz="quarter" idx="11"/>
          </p:nvPr>
        </p:nvSpPr>
        <p:spPr/>
        <p:txBody>
          <a:bodyPr/>
          <a:lstStyle/>
          <a:p>
            <a:fld id="{F25965E0-7062-474C-8671-DB3A3CE669B0}" type="slidenum">
              <a:rPr lang="nl-NL" smtClean="0"/>
              <a:pPr/>
              <a:t>53</a:t>
            </a:fld>
            <a:endParaRPr lang="nl-NL" dirty="0"/>
          </a:p>
        </p:txBody>
      </p:sp>
    </p:spTree>
    <p:extLst>
      <p:ext uri="{BB962C8B-B14F-4D97-AF65-F5344CB8AC3E}">
        <p14:creationId xmlns:p14="http://schemas.microsoft.com/office/powerpoint/2010/main" val="2855657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2707274" y="1459473"/>
            <a:ext cx="5855993" cy="2471305"/>
          </a:xfrm>
        </p:spPr>
        <p:txBody>
          <a:bodyPr/>
          <a:lstStyle/>
          <a:p>
            <a:r>
              <a:rPr lang="en-GB" dirty="0"/>
              <a:t>Again, choices must be made. Now the required data are described, it is time to select a method. Each of the methodologies has its own characteristics (pros and cons), and the ‘best’ choice is always user-driven, depending on his/her requirements (e.g., time, accuracy). This document supports the decision making with respect to the methodology and beyond, by zooming in how the methodology can be applied per selected process within the SCL.</a:t>
            </a:r>
          </a:p>
          <a:p>
            <a:r>
              <a:rPr lang="en-GB" dirty="0"/>
              <a:t>Examples are presented per method.</a:t>
            </a:r>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c) Considerations method selection </a:t>
            </a:r>
            <a:r>
              <a:rPr lang="en-GB" u="sng" dirty="0"/>
              <a:t>per process </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20" name="Arrow: Right 19">
            <a:hlinkClick r:id="" action="ppaction://hlinkshowjump?jump=nextslide"/>
            <a:extLst>
              <a:ext uri="{FF2B5EF4-FFF2-40B4-BE49-F238E27FC236}">
                <a16:creationId xmlns:a16="http://schemas.microsoft.com/office/drawing/2014/main" id="{A7C713C3-944E-612E-135C-1CF750BE5000}"/>
              </a:ext>
            </a:extLst>
          </p:cNvPr>
          <p:cNvSpPr/>
          <p:nvPr/>
        </p:nvSpPr>
        <p:spPr>
          <a:xfrm>
            <a:off x="7362613" y="4647600"/>
            <a:ext cx="602827" cy="3600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21" name="Vrije vorm: vorm 24">
            <a:hlinkClick r:id="rId8" action="ppaction://hlinksldjump"/>
            <a:extLst>
              <a:ext uri="{FF2B5EF4-FFF2-40B4-BE49-F238E27FC236}">
                <a16:creationId xmlns:a16="http://schemas.microsoft.com/office/drawing/2014/main" id="{715D2A93-958A-0614-30B9-21099F89BC0E}"/>
              </a:ext>
            </a:extLst>
          </p:cNvPr>
          <p:cNvSpPr/>
          <p:nvPr/>
        </p:nvSpPr>
        <p:spPr>
          <a:xfrm>
            <a:off x="4079439" y="241200"/>
            <a:ext cx="2094659"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 What process to quantify?</a:t>
            </a:r>
          </a:p>
        </p:txBody>
      </p:sp>
      <p:sp>
        <p:nvSpPr>
          <p:cNvPr id="22" name="Vrije vorm: vorm 26">
            <a:hlinkClick r:id="rId9" action="ppaction://hlinksldjump"/>
            <a:extLst>
              <a:ext uri="{FF2B5EF4-FFF2-40B4-BE49-F238E27FC236}">
                <a16:creationId xmlns:a16="http://schemas.microsoft.com/office/drawing/2014/main" id="{0DF5BA64-8BAA-4FC7-DD24-E93C3D12DD78}"/>
              </a:ext>
            </a:extLst>
          </p:cNvPr>
          <p:cNvSpPr/>
          <p:nvPr/>
        </p:nvSpPr>
        <p:spPr>
          <a:xfrm>
            <a:off x="6207451" y="241200"/>
            <a:ext cx="2623004"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 Considerations method selection</a:t>
            </a:r>
          </a:p>
        </p:txBody>
      </p:sp>
      <p:sp>
        <p:nvSpPr>
          <p:cNvPr id="23" name="Vrije vorm: vorm 27">
            <a:hlinkClick r:id="rId10" action="ppaction://hlinksldjump"/>
            <a:extLst>
              <a:ext uri="{FF2B5EF4-FFF2-40B4-BE49-F238E27FC236}">
                <a16:creationId xmlns:a16="http://schemas.microsoft.com/office/drawing/2014/main" id="{08C0D108-697A-505F-3E96-A766173BB259}"/>
              </a:ext>
            </a:extLst>
          </p:cNvPr>
          <p:cNvSpPr/>
          <p:nvPr/>
        </p:nvSpPr>
        <p:spPr>
          <a:xfrm>
            <a:off x="2556000" y="457200"/>
            <a:ext cx="1926830"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 List of methodologies</a:t>
            </a:r>
          </a:p>
        </p:txBody>
      </p:sp>
      <p:sp>
        <p:nvSpPr>
          <p:cNvPr id="24" name="Vrije vorm: vorm 34">
            <a:hlinkClick r:id="rId11" action="ppaction://hlinksldjump"/>
            <a:extLst>
              <a:ext uri="{FF2B5EF4-FFF2-40B4-BE49-F238E27FC236}">
                <a16:creationId xmlns:a16="http://schemas.microsoft.com/office/drawing/2014/main" id="{C57BD4D8-AF5D-FF49-2299-A173B8C77B17}"/>
              </a:ext>
            </a:extLst>
          </p:cNvPr>
          <p:cNvSpPr/>
          <p:nvPr/>
        </p:nvSpPr>
        <p:spPr>
          <a:xfrm>
            <a:off x="2556000" y="241200"/>
            <a:ext cx="1490085"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 Process scheme</a:t>
            </a:r>
          </a:p>
        </p:txBody>
      </p:sp>
      <p:sp>
        <p:nvSpPr>
          <p:cNvPr id="25" name="Vrije vorm: vorm 26">
            <a:hlinkClick r:id="rId12" action="ppaction://hlinksldjump"/>
            <a:extLst>
              <a:ext uri="{FF2B5EF4-FFF2-40B4-BE49-F238E27FC236}">
                <a16:creationId xmlns:a16="http://schemas.microsoft.com/office/drawing/2014/main" id="{FB9DFE85-7FDD-499C-D165-98A5961D2CD0}"/>
              </a:ext>
            </a:extLst>
          </p:cNvPr>
          <p:cNvSpPr/>
          <p:nvPr/>
        </p:nvSpPr>
        <p:spPr>
          <a:xfrm>
            <a:off x="4515086" y="457200"/>
            <a:ext cx="2094658"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 Actual method selection</a:t>
            </a:r>
          </a:p>
        </p:txBody>
      </p:sp>
      <p:sp>
        <p:nvSpPr>
          <p:cNvPr id="4" name="Vrije vorm: vorm 26">
            <a:hlinkClick r:id="rId13" action="ppaction://hlinksldjump"/>
            <a:extLst>
              <a:ext uri="{FF2B5EF4-FFF2-40B4-BE49-F238E27FC236}">
                <a16:creationId xmlns:a16="http://schemas.microsoft.com/office/drawing/2014/main" id="{D22133D0-F381-48D2-59C9-A266A14EAB42}"/>
              </a:ext>
            </a:extLst>
          </p:cNvPr>
          <p:cNvSpPr/>
          <p:nvPr/>
        </p:nvSpPr>
        <p:spPr>
          <a:xfrm>
            <a:off x="6642000" y="457200"/>
            <a:ext cx="1146829"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 Examples</a:t>
            </a:r>
          </a:p>
        </p:txBody>
      </p:sp>
      <p:sp>
        <p:nvSpPr>
          <p:cNvPr id="16" name="TextBox 15">
            <a:hlinkClick r:id="rId14" action="ppaction://hlinksldjump"/>
            <a:extLst>
              <a:ext uri="{FF2B5EF4-FFF2-40B4-BE49-F238E27FC236}">
                <a16:creationId xmlns:a16="http://schemas.microsoft.com/office/drawing/2014/main" id="{2DA70BFA-FDF5-8530-2E64-727C26BD7C8E}"/>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4"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74AE4F38-FA0A-913E-94F4-9E02D7FD40F0}"/>
              </a:ext>
            </a:extLst>
          </p:cNvPr>
          <p:cNvSpPr>
            <a:spLocks noGrp="1"/>
          </p:cNvSpPr>
          <p:nvPr>
            <p:ph type="sldNum" sz="quarter" idx="11"/>
          </p:nvPr>
        </p:nvSpPr>
        <p:spPr/>
        <p:txBody>
          <a:bodyPr/>
          <a:lstStyle/>
          <a:p>
            <a:fld id="{F25965E0-7062-474C-8671-DB3A3CE669B0}" type="slidenum">
              <a:rPr lang="nl-NL" smtClean="0"/>
              <a:pPr/>
              <a:t>54</a:t>
            </a:fld>
            <a:endParaRPr lang="nl-NL" dirty="0"/>
          </a:p>
        </p:txBody>
      </p:sp>
    </p:spTree>
    <p:extLst>
      <p:ext uri="{BB962C8B-B14F-4D97-AF65-F5344CB8AC3E}">
        <p14:creationId xmlns:p14="http://schemas.microsoft.com/office/powerpoint/2010/main" val="36074314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GB" sz="1800" dirty="0">
                <a:latin typeface="Arial" panose="020B0604020202020204" pitchFamily="34" charset="0"/>
              </a:rPr>
              <a:t>d) List of quantification methods</a:t>
            </a:r>
            <a:br>
              <a:rPr lang="nl-NL" sz="1800" dirty="0">
                <a:latin typeface="Arial" panose="020B0604020202020204" pitchFamily="34" charset="0"/>
              </a:rPr>
            </a:br>
            <a:endParaRPr lang="en-GB" dirty="0"/>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19" name="TextBox 18">
            <a:hlinkClick r:id="rId8" action="ppaction://hlinksldjump"/>
            <a:extLst>
              <a:ext uri="{FF2B5EF4-FFF2-40B4-BE49-F238E27FC236}">
                <a16:creationId xmlns:a16="http://schemas.microsoft.com/office/drawing/2014/main" id="{B951D31B-3C78-E051-8228-7DCF75EE36F7}"/>
              </a:ext>
            </a:extLst>
          </p:cNvPr>
          <p:cNvSpPr txBox="1"/>
          <p:nvPr/>
        </p:nvSpPr>
        <p:spPr>
          <a:xfrm>
            <a:off x="3062313" y="1632763"/>
            <a:ext cx="2556000" cy="323024"/>
          </a:xfrm>
          <a:prstGeom prst="rect">
            <a:avLst/>
          </a:prstGeom>
          <a:solidFill>
            <a:schemeClr val="accent1"/>
          </a:solidFill>
        </p:spPr>
        <p:txBody>
          <a:bodyPr wrap="square" lIns="144000" tIns="54000" bIns="54000" rtlCol="0" anchor="ctr" anchorCtr="0">
            <a:spAutoFit/>
          </a:bodyPr>
          <a:lstStyle/>
          <a:p>
            <a:pPr marR="0" lvl="0" algn="l" defTabSz="914400" rtl="0" eaLnBrk="1" fontAlgn="base" latinLnBrk="0" hangingPunct="1">
              <a:lnSpc>
                <a:spcPts val="1800"/>
              </a:lnSpc>
              <a:spcBef>
                <a:spcPct val="0"/>
              </a:spcBef>
              <a:spcAft>
                <a:spcPct val="0"/>
              </a:spcAft>
              <a:buClrTx/>
              <a:buSzTx/>
              <a:tabLst/>
              <a:defRP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Assessing volume</a:t>
            </a:r>
            <a:endParaRPr kumimoji="0" lang="nl-NL" sz="1400" b="0" i="0" u="none" strike="noStrike" kern="1200" cap="none" spc="0" normalizeH="0" baseline="0" noProof="0" dirty="0" err="1">
              <a:ln>
                <a:noFill/>
              </a:ln>
              <a:solidFill>
                <a:schemeClr val="bg1"/>
              </a:solidFill>
              <a:effectLst/>
              <a:uLnTx/>
              <a:uFillTx/>
              <a:latin typeface="Arial" panose="020B0604020202020204" pitchFamily="34" charset="0"/>
              <a:ea typeface="+mn-ea"/>
              <a:cs typeface="+mn-cs"/>
            </a:endParaRPr>
          </a:p>
        </p:txBody>
      </p:sp>
      <p:sp>
        <p:nvSpPr>
          <p:cNvPr id="20" name="TextBox 19">
            <a:hlinkClick r:id="rId9" action="ppaction://hlinksldjump"/>
            <a:extLst>
              <a:ext uri="{FF2B5EF4-FFF2-40B4-BE49-F238E27FC236}">
                <a16:creationId xmlns:a16="http://schemas.microsoft.com/office/drawing/2014/main" id="{A302DADB-2C83-6149-A149-0F6DBC550F97}"/>
              </a:ext>
            </a:extLst>
          </p:cNvPr>
          <p:cNvSpPr txBox="1"/>
          <p:nvPr/>
        </p:nvSpPr>
        <p:spPr>
          <a:xfrm>
            <a:off x="3062313" y="2070020"/>
            <a:ext cx="2556000" cy="323024"/>
          </a:xfrm>
          <a:prstGeom prst="rect">
            <a:avLst/>
          </a:prstGeom>
          <a:solidFill>
            <a:schemeClr val="accent1"/>
          </a:solidFill>
        </p:spPr>
        <p:txBody>
          <a:bodyPr wrap="square" lIns="144000" tIns="54000" bIns="54000" rtlCol="0" anchor="ctr" anchorCtr="0">
            <a:spAutoFit/>
          </a:bodyPr>
          <a:lstStyle/>
          <a:p>
            <a:pPr marR="0" lvl="0" algn="l" defTabSz="914400" rtl="0" eaLnBrk="1" fontAlgn="base" latinLnBrk="0" hangingPunct="1">
              <a:lnSpc>
                <a:spcPts val="1800"/>
              </a:lnSpc>
              <a:spcBef>
                <a:spcPct val="0"/>
              </a:spcBef>
              <a:spcAft>
                <a:spcPct val="0"/>
              </a:spcAft>
              <a:buClrTx/>
              <a:buSzTx/>
              <a:tabLst/>
              <a:defRP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Counting</a:t>
            </a:r>
            <a:endParaRPr kumimoji="0" lang="nl-NL" sz="1400" b="0" i="0" u="none" strike="noStrike" kern="1200" cap="none" spc="0" normalizeH="0" baseline="0" noProof="0" dirty="0" err="1">
              <a:ln>
                <a:noFill/>
              </a:ln>
              <a:solidFill>
                <a:schemeClr val="bg1"/>
              </a:solidFill>
              <a:effectLst/>
              <a:uLnTx/>
              <a:uFillTx/>
              <a:latin typeface="Arial" panose="020B0604020202020204" pitchFamily="34" charset="0"/>
              <a:ea typeface="+mn-ea"/>
              <a:cs typeface="+mn-cs"/>
            </a:endParaRPr>
          </a:p>
        </p:txBody>
      </p:sp>
      <p:sp>
        <p:nvSpPr>
          <p:cNvPr id="21" name="TextBox 20">
            <a:hlinkClick r:id="rId10" action="ppaction://hlinksldjump"/>
            <a:extLst>
              <a:ext uri="{FF2B5EF4-FFF2-40B4-BE49-F238E27FC236}">
                <a16:creationId xmlns:a16="http://schemas.microsoft.com/office/drawing/2014/main" id="{AA81991F-8667-B9F0-E682-E7D73D97EEC9}"/>
              </a:ext>
            </a:extLst>
          </p:cNvPr>
          <p:cNvSpPr txBox="1"/>
          <p:nvPr/>
        </p:nvSpPr>
        <p:spPr>
          <a:xfrm>
            <a:off x="3062313" y="2507277"/>
            <a:ext cx="2556000" cy="323024"/>
          </a:xfrm>
          <a:prstGeom prst="rect">
            <a:avLst/>
          </a:prstGeom>
          <a:solidFill>
            <a:schemeClr val="accent1"/>
          </a:solidFill>
        </p:spPr>
        <p:txBody>
          <a:bodyPr wrap="square" lIns="144000" tIns="54000" bIns="54000" rtlCol="0" anchor="ctr" anchorCtr="0">
            <a:spAutoFit/>
          </a:bodyPr>
          <a:lstStyle/>
          <a:p>
            <a:pPr marR="0" lvl="0" algn="l" defTabSz="914400" rtl="0" eaLnBrk="1" fontAlgn="base" latinLnBrk="0" hangingPunct="1">
              <a:lnSpc>
                <a:spcPts val="1800"/>
              </a:lnSpc>
              <a:spcBef>
                <a:spcPct val="0"/>
              </a:spcBef>
              <a:spcAft>
                <a:spcPct val="0"/>
              </a:spcAft>
              <a:buClrTx/>
              <a:buSzTx/>
              <a:tabLst/>
              <a:defRP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Diaries</a:t>
            </a:r>
            <a:endParaRPr kumimoji="0" lang="nl-NL" sz="1400" b="0" i="0" u="none" strike="noStrike" kern="1200" cap="none" spc="0" normalizeH="0" baseline="0" noProof="0" dirty="0" err="1">
              <a:ln>
                <a:noFill/>
              </a:ln>
              <a:solidFill>
                <a:schemeClr val="bg1"/>
              </a:solidFill>
              <a:effectLst/>
              <a:uLnTx/>
              <a:uFillTx/>
              <a:latin typeface="Arial" panose="020B0604020202020204" pitchFamily="34" charset="0"/>
              <a:ea typeface="+mn-ea"/>
              <a:cs typeface="+mn-cs"/>
            </a:endParaRPr>
          </a:p>
        </p:txBody>
      </p:sp>
      <p:sp>
        <p:nvSpPr>
          <p:cNvPr id="22" name="TextBox 21">
            <a:hlinkClick r:id="rId11" action="ppaction://hlinksldjump"/>
            <a:extLst>
              <a:ext uri="{FF2B5EF4-FFF2-40B4-BE49-F238E27FC236}">
                <a16:creationId xmlns:a16="http://schemas.microsoft.com/office/drawing/2014/main" id="{82EE093C-1D08-5B8E-EF53-995D8B40B303}"/>
              </a:ext>
            </a:extLst>
          </p:cNvPr>
          <p:cNvSpPr txBox="1"/>
          <p:nvPr/>
        </p:nvSpPr>
        <p:spPr>
          <a:xfrm>
            <a:off x="3062313" y="2944534"/>
            <a:ext cx="2556000" cy="323024"/>
          </a:xfrm>
          <a:prstGeom prst="rect">
            <a:avLst/>
          </a:prstGeom>
          <a:solidFill>
            <a:schemeClr val="accent1"/>
          </a:solidFill>
        </p:spPr>
        <p:txBody>
          <a:bodyPr wrap="square" lIns="144000" tIns="54000" bIns="54000" rtlCol="0" anchor="ctr" anchorCtr="0">
            <a:spAutoFit/>
          </a:bodyPr>
          <a:lstStyle/>
          <a:p>
            <a:pPr marR="0" lvl="0" algn="l" defTabSz="914400" rtl="0" eaLnBrk="1" fontAlgn="base" latinLnBrk="0" hangingPunct="1">
              <a:lnSpc>
                <a:spcPts val="1800"/>
              </a:lnSpc>
              <a:spcBef>
                <a:spcPct val="0"/>
              </a:spcBef>
              <a:spcAft>
                <a:spcPct val="0"/>
              </a:spcAft>
              <a:buClrTx/>
              <a:buSzTx/>
              <a:tabLst/>
              <a:defRP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Direct weighing</a:t>
            </a:r>
          </a:p>
        </p:txBody>
      </p:sp>
      <p:sp>
        <p:nvSpPr>
          <p:cNvPr id="23" name="TextBox 22">
            <a:hlinkClick r:id="rId12" action="ppaction://hlinksldjump"/>
            <a:extLst>
              <a:ext uri="{FF2B5EF4-FFF2-40B4-BE49-F238E27FC236}">
                <a16:creationId xmlns:a16="http://schemas.microsoft.com/office/drawing/2014/main" id="{B9E12EFB-E67B-C4AD-55A0-31D3592E1BD4}"/>
              </a:ext>
            </a:extLst>
          </p:cNvPr>
          <p:cNvSpPr txBox="1"/>
          <p:nvPr/>
        </p:nvSpPr>
        <p:spPr>
          <a:xfrm>
            <a:off x="3062313" y="3381791"/>
            <a:ext cx="2556000" cy="323024"/>
          </a:xfrm>
          <a:prstGeom prst="rect">
            <a:avLst/>
          </a:prstGeom>
          <a:solidFill>
            <a:schemeClr val="accent1"/>
          </a:solidFill>
        </p:spPr>
        <p:txBody>
          <a:bodyPr wrap="square" lIns="144000" tIns="54000" bIns="54000" rtlCol="0" anchor="ctr" anchorCtr="0">
            <a:spAutoFit/>
          </a:bodyPr>
          <a:lstStyle/>
          <a:p>
            <a:pPr marR="0" lvl="0" algn="l" defTabSz="914400" rtl="0" eaLnBrk="1" fontAlgn="base" latinLnBrk="0" hangingPunct="1">
              <a:lnSpc>
                <a:spcPts val="1800"/>
              </a:lnSpc>
              <a:spcBef>
                <a:spcPct val="0"/>
              </a:spcBef>
              <a:spcAft>
                <a:spcPct val="0"/>
              </a:spcAft>
              <a:buClrTx/>
              <a:buSzTx/>
              <a:tabLst/>
              <a:defRP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Expert opinion</a:t>
            </a:r>
          </a:p>
        </p:txBody>
      </p:sp>
      <p:sp>
        <p:nvSpPr>
          <p:cNvPr id="24" name="TextBox 23">
            <a:hlinkClick r:id="rId13" action="ppaction://hlinksldjump"/>
            <a:extLst>
              <a:ext uri="{FF2B5EF4-FFF2-40B4-BE49-F238E27FC236}">
                <a16:creationId xmlns:a16="http://schemas.microsoft.com/office/drawing/2014/main" id="{653A6A4F-DC6C-789A-2944-FEAB76A52472}"/>
              </a:ext>
            </a:extLst>
          </p:cNvPr>
          <p:cNvSpPr txBox="1"/>
          <p:nvPr/>
        </p:nvSpPr>
        <p:spPr>
          <a:xfrm>
            <a:off x="3062313" y="3819049"/>
            <a:ext cx="2556000" cy="323024"/>
          </a:xfrm>
          <a:prstGeom prst="rect">
            <a:avLst/>
          </a:prstGeom>
          <a:solidFill>
            <a:schemeClr val="accent1"/>
          </a:solidFill>
        </p:spPr>
        <p:txBody>
          <a:bodyPr wrap="square" lIns="144000" tIns="54000" bIns="54000" rtlCol="0" anchor="ctr" anchorCtr="0">
            <a:spAutoFit/>
          </a:bodyPr>
          <a:lstStyle/>
          <a:p>
            <a:pPr marR="0" lvl="0" algn="l" defTabSz="914400" rtl="0" eaLnBrk="1" fontAlgn="base" latinLnBrk="0" hangingPunct="1">
              <a:lnSpc>
                <a:spcPts val="1800"/>
              </a:lnSpc>
              <a:spcBef>
                <a:spcPct val="0"/>
              </a:spcBef>
              <a:spcAft>
                <a:spcPct val="0"/>
              </a:spcAft>
              <a:buClrTx/>
              <a:buSzTx/>
              <a:tabLst/>
              <a:defRP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Mass balance</a:t>
            </a:r>
          </a:p>
        </p:txBody>
      </p:sp>
      <p:sp>
        <p:nvSpPr>
          <p:cNvPr id="25" name="TextBox 24">
            <a:hlinkClick r:id="rId14" action="ppaction://hlinksldjump"/>
            <a:extLst>
              <a:ext uri="{FF2B5EF4-FFF2-40B4-BE49-F238E27FC236}">
                <a16:creationId xmlns:a16="http://schemas.microsoft.com/office/drawing/2014/main" id="{3EE2D9AD-5625-EA37-C9FD-0C0AB744A204}"/>
              </a:ext>
            </a:extLst>
          </p:cNvPr>
          <p:cNvSpPr txBox="1"/>
          <p:nvPr/>
        </p:nvSpPr>
        <p:spPr>
          <a:xfrm>
            <a:off x="5852773" y="1632763"/>
            <a:ext cx="2556000" cy="323024"/>
          </a:xfrm>
          <a:prstGeom prst="rect">
            <a:avLst/>
          </a:prstGeom>
          <a:solidFill>
            <a:schemeClr val="accent1"/>
          </a:solidFill>
        </p:spPr>
        <p:txBody>
          <a:bodyPr wrap="square" lIns="144000" tIns="54000" bIns="54000" rtlCol="0" anchor="ctr" anchorCtr="0">
            <a:spAutoFit/>
          </a:bodyPr>
          <a:lstStyle/>
          <a:p>
            <a:pPr marR="0" lvl="0" algn="l" defTabSz="914400" rtl="0" eaLnBrk="1" fontAlgn="base" latinLnBrk="0" hangingPunct="1">
              <a:lnSpc>
                <a:spcPts val="1800"/>
              </a:lnSpc>
              <a:spcBef>
                <a:spcPct val="0"/>
              </a:spcBef>
              <a:spcAft>
                <a:spcPct val="0"/>
              </a:spcAft>
              <a:buClrTx/>
              <a:buSzTx/>
              <a:tabLst/>
              <a:defRP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Modeling</a:t>
            </a:r>
            <a:endParaRPr kumimoji="0" lang="nl-NL" sz="1400" b="0" i="0" u="none" strike="noStrike" kern="1200" cap="none" spc="0" normalizeH="0" baseline="0" noProof="0" dirty="0" err="1">
              <a:ln>
                <a:noFill/>
              </a:ln>
              <a:solidFill>
                <a:schemeClr val="bg1"/>
              </a:solidFill>
              <a:effectLst/>
              <a:uLnTx/>
              <a:uFillTx/>
              <a:latin typeface="Arial" panose="020B0604020202020204" pitchFamily="34" charset="0"/>
              <a:ea typeface="+mn-ea"/>
              <a:cs typeface="+mn-cs"/>
            </a:endParaRPr>
          </a:p>
        </p:txBody>
      </p:sp>
      <p:sp>
        <p:nvSpPr>
          <p:cNvPr id="26" name="TextBox 25">
            <a:hlinkClick r:id="rId15" action="ppaction://hlinksldjump"/>
            <a:extLst>
              <a:ext uri="{FF2B5EF4-FFF2-40B4-BE49-F238E27FC236}">
                <a16:creationId xmlns:a16="http://schemas.microsoft.com/office/drawing/2014/main" id="{503547D5-B359-9912-E3AB-5B6D63B9AAA8}"/>
              </a:ext>
            </a:extLst>
          </p:cNvPr>
          <p:cNvSpPr txBox="1"/>
          <p:nvPr/>
        </p:nvSpPr>
        <p:spPr>
          <a:xfrm>
            <a:off x="5852772" y="2070020"/>
            <a:ext cx="2556000" cy="323024"/>
          </a:xfrm>
          <a:prstGeom prst="rect">
            <a:avLst/>
          </a:prstGeom>
          <a:solidFill>
            <a:schemeClr val="accent1"/>
          </a:solidFill>
        </p:spPr>
        <p:txBody>
          <a:bodyPr wrap="square" lIns="144000" tIns="54000" bIns="54000" rtlCol="0" anchor="ctr" anchorCtr="0">
            <a:spAutoFit/>
          </a:bodyPr>
          <a:lstStyle/>
          <a:p>
            <a:pPr marR="0" lvl="0" algn="l" defTabSz="914400" rtl="0" eaLnBrk="1" fontAlgn="base" latinLnBrk="0" hangingPunct="1">
              <a:lnSpc>
                <a:spcPts val="1800"/>
              </a:lnSpc>
              <a:spcBef>
                <a:spcPct val="0"/>
              </a:spcBef>
              <a:spcAft>
                <a:spcPct val="0"/>
              </a:spcAft>
              <a:buClrTx/>
              <a:buSzTx/>
              <a:tabLst/>
              <a:defRP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Proxy data</a:t>
            </a:r>
            <a:endParaRPr kumimoji="0" lang="nl-NL" sz="1400" b="0" i="0" u="none" strike="noStrike" kern="1200" cap="none" spc="0" normalizeH="0" baseline="0" noProof="0" dirty="0" err="1">
              <a:ln>
                <a:noFill/>
              </a:ln>
              <a:solidFill>
                <a:schemeClr val="bg1"/>
              </a:solidFill>
              <a:effectLst/>
              <a:uLnTx/>
              <a:uFillTx/>
              <a:latin typeface="Arial" panose="020B0604020202020204" pitchFamily="34" charset="0"/>
              <a:ea typeface="+mn-ea"/>
              <a:cs typeface="+mn-cs"/>
            </a:endParaRPr>
          </a:p>
        </p:txBody>
      </p:sp>
      <p:sp>
        <p:nvSpPr>
          <p:cNvPr id="27" name="TextBox 26">
            <a:hlinkClick r:id="rId16" action="ppaction://hlinksldjump"/>
            <a:extLst>
              <a:ext uri="{FF2B5EF4-FFF2-40B4-BE49-F238E27FC236}">
                <a16:creationId xmlns:a16="http://schemas.microsoft.com/office/drawing/2014/main" id="{89FE3DA6-9DF2-A9C7-B084-37160071FE28}"/>
              </a:ext>
            </a:extLst>
          </p:cNvPr>
          <p:cNvSpPr txBox="1"/>
          <p:nvPr/>
        </p:nvSpPr>
        <p:spPr>
          <a:xfrm>
            <a:off x="5852773" y="2507277"/>
            <a:ext cx="2556000" cy="323024"/>
          </a:xfrm>
          <a:prstGeom prst="rect">
            <a:avLst/>
          </a:prstGeom>
          <a:solidFill>
            <a:schemeClr val="accent1"/>
          </a:solidFill>
        </p:spPr>
        <p:txBody>
          <a:bodyPr wrap="square" lIns="144000" tIns="54000" bIns="54000" rtlCol="0" anchor="ctr" anchorCtr="0">
            <a:spAutoFit/>
          </a:bodyPr>
          <a:lstStyle/>
          <a:p>
            <a:pPr marR="0" lvl="0" algn="l" defTabSz="914400" rtl="0" eaLnBrk="1" fontAlgn="base" latinLnBrk="0" hangingPunct="1">
              <a:lnSpc>
                <a:spcPts val="1800"/>
              </a:lnSpc>
              <a:spcBef>
                <a:spcPct val="0"/>
              </a:spcBef>
              <a:spcAft>
                <a:spcPct val="0"/>
              </a:spcAft>
              <a:buClrTx/>
              <a:buSzTx/>
              <a:tabLst/>
              <a:defRP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Records</a:t>
            </a:r>
            <a:endParaRPr kumimoji="0" lang="nl-NL" sz="1400" b="0" i="0" u="none" strike="noStrike" kern="1200" cap="none" spc="0" normalizeH="0" baseline="0" noProof="0" dirty="0" err="1">
              <a:ln>
                <a:noFill/>
              </a:ln>
              <a:solidFill>
                <a:schemeClr val="bg1"/>
              </a:solidFill>
              <a:effectLst/>
              <a:uLnTx/>
              <a:uFillTx/>
              <a:latin typeface="Arial" panose="020B0604020202020204" pitchFamily="34" charset="0"/>
              <a:ea typeface="+mn-ea"/>
              <a:cs typeface="+mn-cs"/>
            </a:endParaRPr>
          </a:p>
        </p:txBody>
      </p:sp>
      <p:sp>
        <p:nvSpPr>
          <p:cNvPr id="28" name="TextBox 27">
            <a:hlinkClick r:id="rId17" action="ppaction://hlinksldjump"/>
            <a:extLst>
              <a:ext uri="{FF2B5EF4-FFF2-40B4-BE49-F238E27FC236}">
                <a16:creationId xmlns:a16="http://schemas.microsoft.com/office/drawing/2014/main" id="{E862C4FE-C5FE-D315-47B6-631F5EF3AEA2}"/>
              </a:ext>
            </a:extLst>
          </p:cNvPr>
          <p:cNvSpPr txBox="1"/>
          <p:nvPr/>
        </p:nvSpPr>
        <p:spPr>
          <a:xfrm>
            <a:off x="5852773" y="2944534"/>
            <a:ext cx="2556000" cy="323024"/>
          </a:xfrm>
          <a:prstGeom prst="rect">
            <a:avLst/>
          </a:prstGeom>
          <a:solidFill>
            <a:schemeClr val="accent1"/>
          </a:solidFill>
        </p:spPr>
        <p:txBody>
          <a:bodyPr wrap="square" lIns="144000" tIns="54000" bIns="54000" rtlCol="0" anchor="ctr" anchorCtr="0">
            <a:spAutoFit/>
          </a:bodyPr>
          <a:lstStyle/>
          <a:p>
            <a:pPr marR="0" lvl="0" algn="l" defTabSz="914400" rtl="0" eaLnBrk="1" fontAlgn="base" latinLnBrk="0" hangingPunct="1">
              <a:lnSpc>
                <a:spcPts val="1800"/>
              </a:lnSpc>
              <a:spcBef>
                <a:spcPct val="0"/>
              </a:spcBef>
              <a:spcAft>
                <a:spcPct val="0"/>
              </a:spcAft>
              <a:buClrTx/>
              <a:buSzTx/>
              <a:tabLst/>
              <a:defRP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Secondary data/literature</a:t>
            </a:r>
          </a:p>
        </p:txBody>
      </p:sp>
      <p:sp>
        <p:nvSpPr>
          <p:cNvPr id="29" name="TextBox 28">
            <a:hlinkClick r:id="rId18" action="ppaction://hlinksldjump"/>
            <a:extLst>
              <a:ext uri="{FF2B5EF4-FFF2-40B4-BE49-F238E27FC236}">
                <a16:creationId xmlns:a16="http://schemas.microsoft.com/office/drawing/2014/main" id="{54ACAEE0-D0EE-9B83-103D-AEFFBFA1B48F}"/>
              </a:ext>
            </a:extLst>
          </p:cNvPr>
          <p:cNvSpPr txBox="1"/>
          <p:nvPr/>
        </p:nvSpPr>
        <p:spPr>
          <a:xfrm>
            <a:off x="5852773" y="3381791"/>
            <a:ext cx="2556000" cy="323024"/>
          </a:xfrm>
          <a:prstGeom prst="rect">
            <a:avLst/>
          </a:prstGeom>
          <a:solidFill>
            <a:schemeClr val="accent1"/>
          </a:solidFill>
        </p:spPr>
        <p:txBody>
          <a:bodyPr wrap="square" lIns="144000" tIns="54000" bIns="54000" rtlCol="0" anchor="ctr" anchorCtr="0">
            <a:spAutoFit/>
          </a:bodyPr>
          <a:lstStyle/>
          <a:p>
            <a:pPr marR="0" lvl="0" algn="l" defTabSz="914400" rtl="0" eaLnBrk="1" fontAlgn="base" latinLnBrk="0" hangingPunct="1">
              <a:lnSpc>
                <a:spcPts val="1800"/>
              </a:lnSpc>
              <a:spcBef>
                <a:spcPct val="0"/>
              </a:spcBef>
              <a:spcAft>
                <a:spcPct val="0"/>
              </a:spcAft>
              <a:buClrTx/>
              <a:buSzTx/>
              <a:tabLst/>
              <a:defRP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Surveys/interviews</a:t>
            </a:r>
          </a:p>
        </p:txBody>
      </p:sp>
      <p:sp>
        <p:nvSpPr>
          <p:cNvPr id="30" name="TextBox 29">
            <a:hlinkClick r:id="rId19" action="ppaction://hlinksldjump"/>
            <a:extLst>
              <a:ext uri="{FF2B5EF4-FFF2-40B4-BE49-F238E27FC236}">
                <a16:creationId xmlns:a16="http://schemas.microsoft.com/office/drawing/2014/main" id="{32B39178-3BAB-1010-C8B4-E280E432F3B8}"/>
              </a:ext>
            </a:extLst>
          </p:cNvPr>
          <p:cNvSpPr txBox="1"/>
          <p:nvPr/>
        </p:nvSpPr>
        <p:spPr>
          <a:xfrm>
            <a:off x="5852771" y="3819049"/>
            <a:ext cx="2556000" cy="323024"/>
          </a:xfrm>
          <a:prstGeom prst="rect">
            <a:avLst/>
          </a:prstGeom>
          <a:solidFill>
            <a:schemeClr val="accent1"/>
          </a:solidFill>
        </p:spPr>
        <p:txBody>
          <a:bodyPr wrap="square" lIns="144000" tIns="54000" bIns="54000" rtlCol="0" anchor="ctr" anchorCtr="0">
            <a:spAutoFit/>
          </a:bodyPr>
          <a:lstStyle/>
          <a:p>
            <a:pPr marR="0" lvl="0" algn="l" defTabSz="914400" rtl="0" eaLnBrk="1" fontAlgn="base" latinLnBrk="0" hangingPunct="1">
              <a:lnSpc>
                <a:spcPts val="1800"/>
              </a:lnSpc>
              <a:spcBef>
                <a:spcPct val="0"/>
              </a:spcBef>
              <a:spcAft>
                <a:spcPct val="0"/>
              </a:spcAft>
              <a:buClrTx/>
              <a:buSzTx/>
              <a:tabLst/>
              <a:defRP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Waste composition analysis</a:t>
            </a:r>
          </a:p>
        </p:txBody>
      </p:sp>
      <p:sp>
        <p:nvSpPr>
          <p:cNvPr id="4" name="Vrije vorm: vorm 24">
            <a:hlinkClick r:id="rId20" action="ppaction://hlinksldjump"/>
            <a:extLst>
              <a:ext uri="{FF2B5EF4-FFF2-40B4-BE49-F238E27FC236}">
                <a16:creationId xmlns:a16="http://schemas.microsoft.com/office/drawing/2014/main" id="{E523B261-1E82-C360-CAAA-BA041328026C}"/>
              </a:ext>
            </a:extLst>
          </p:cNvPr>
          <p:cNvSpPr/>
          <p:nvPr/>
        </p:nvSpPr>
        <p:spPr>
          <a:xfrm>
            <a:off x="4079439" y="241200"/>
            <a:ext cx="2094659"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 What process to quantify?</a:t>
            </a:r>
          </a:p>
        </p:txBody>
      </p:sp>
      <p:sp>
        <p:nvSpPr>
          <p:cNvPr id="5" name="Vrije vorm: vorm 26">
            <a:hlinkClick r:id="rId21" action="ppaction://hlinksldjump"/>
            <a:extLst>
              <a:ext uri="{FF2B5EF4-FFF2-40B4-BE49-F238E27FC236}">
                <a16:creationId xmlns:a16="http://schemas.microsoft.com/office/drawing/2014/main" id="{BEF6733A-DDA7-49FC-A3B7-2E469696336D}"/>
              </a:ext>
            </a:extLst>
          </p:cNvPr>
          <p:cNvSpPr/>
          <p:nvPr/>
        </p:nvSpPr>
        <p:spPr>
          <a:xfrm>
            <a:off x="6207451" y="241200"/>
            <a:ext cx="2623004"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 Considerations method selection</a:t>
            </a:r>
          </a:p>
        </p:txBody>
      </p:sp>
      <p:sp>
        <p:nvSpPr>
          <p:cNvPr id="16" name="Vrije vorm: vorm 27">
            <a:hlinkClick r:id="rId22" action="ppaction://hlinksldjump"/>
            <a:extLst>
              <a:ext uri="{FF2B5EF4-FFF2-40B4-BE49-F238E27FC236}">
                <a16:creationId xmlns:a16="http://schemas.microsoft.com/office/drawing/2014/main" id="{10D7ECDE-518B-D4B6-4CA4-D45B907A235E}"/>
              </a:ext>
            </a:extLst>
          </p:cNvPr>
          <p:cNvSpPr/>
          <p:nvPr/>
        </p:nvSpPr>
        <p:spPr>
          <a:xfrm>
            <a:off x="2556000" y="457200"/>
            <a:ext cx="1926830"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 List of methodologies</a:t>
            </a:r>
          </a:p>
        </p:txBody>
      </p:sp>
      <p:sp>
        <p:nvSpPr>
          <p:cNvPr id="17" name="Vrije vorm: vorm 34">
            <a:hlinkClick r:id="rId23" action="ppaction://hlinksldjump"/>
            <a:extLst>
              <a:ext uri="{FF2B5EF4-FFF2-40B4-BE49-F238E27FC236}">
                <a16:creationId xmlns:a16="http://schemas.microsoft.com/office/drawing/2014/main" id="{6FAA4E92-26EC-7787-1680-87A5E68C35D0}"/>
              </a:ext>
            </a:extLst>
          </p:cNvPr>
          <p:cNvSpPr/>
          <p:nvPr/>
        </p:nvSpPr>
        <p:spPr>
          <a:xfrm>
            <a:off x="2556000" y="241200"/>
            <a:ext cx="1490085"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 Process scheme</a:t>
            </a:r>
          </a:p>
        </p:txBody>
      </p:sp>
      <p:sp>
        <p:nvSpPr>
          <p:cNvPr id="18" name="Vrije vorm: vorm 26">
            <a:hlinkClick r:id="rId24" action="ppaction://hlinksldjump"/>
            <a:extLst>
              <a:ext uri="{FF2B5EF4-FFF2-40B4-BE49-F238E27FC236}">
                <a16:creationId xmlns:a16="http://schemas.microsoft.com/office/drawing/2014/main" id="{DC009B3A-8711-0D70-9135-F93985101562}"/>
              </a:ext>
            </a:extLst>
          </p:cNvPr>
          <p:cNvSpPr/>
          <p:nvPr/>
        </p:nvSpPr>
        <p:spPr>
          <a:xfrm>
            <a:off x="4515086" y="457200"/>
            <a:ext cx="2094658"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 Actual method selection</a:t>
            </a:r>
          </a:p>
        </p:txBody>
      </p:sp>
      <p:sp>
        <p:nvSpPr>
          <p:cNvPr id="31" name="Vrije vorm: vorm 26">
            <a:hlinkClick r:id="rId25" action="ppaction://hlinksldjump"/>
            <a:extLst>
              <a:ext uri="{FF2B5EF4-FFF2-40B4-BE49-F238E27FC236}">
                <a16:creationId xmlns:a16="http://schemas.microsoft.com/office/drawing/2014/main" id="{BE4A2373-D119-7A91-B386-3BA5855D0999}"/>
              </a:ext>
            </a:extLst>
          </p:cNvPr>
          <p:cNvSpPr/>
          <p:nvPr/>
        </p:nvSpPr>
        <p:spPr>
          <a:xfrm>
            <a:off x="6642000" y="457200"/>
            <a:ext cx="1146829"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 Examples</a:t>
            </a:r>
          </a:p>
        </p:txBody>
      </p:sp>
      <p:sp>
        <p:nvSpPr>
          <p:cNvPr id="32" name="TextBox 31">
            <a:hlinkClick r:id="rId26" action="ppaction://hlinksldjump"/>
            <a:extLst>
              <a:ext uri="{FF2B5EF4-FFF2-40B4-BE49-F238E27FC236}">
                <a16:creationId xmlns:a16="http://schemas.microsoft.com/office/drawing/2014/main" id="{0081DBAB-5635-8B75-58A5-C4722D56B58B}"/>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26"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2FC0BF80-71EB-23C6-534A-E08EB484868F}"/>
              </a:ext>
            </a:extLst>
          </p:cNvPr>
          <p:cNvSpPr>
            <a:spLocks noGrp="1"/>
          </p:cNvSpPr>
          <p:nvPr>
            <p:ph type="sldNum" sz="quarter" idx="11"/>
          </p:nvPr>
        </p:nvSpPr>
        <p:spPr/>
        <p:txBody>
          <a:bodyPr/>
          <a:lstStyle/>
          <a:p>
            <a:fld id="{F25965E0-7062-474C-8671-DB3A3CE669B0}" type="slidenum">
              <a:rPr lang="nl-NL" smtClean="0"/>
              <a:pPr/>
              <a:t>55</a:t>
            </a:fld>
            <a:endParaRPr lang="nl-NL" dirty="0"/>
          </a:p>
        </p:txBody>
      </p:sp>
    </p:spTree>
    <p:extLst>
      <p:ext uri="{BB962C8B-B14F-4D97-AF65-F5344CB8AC3E}">
        <p14:creationId xmlns:p14="http://schemas.microsoft.com/office/powerpoint/2010/main" val="4417365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88368E8-9F45-E2B1-AAA9-9F56EF062569}"/>
              </a:ext>
            </a:extLst>
          </p:cNvPr>
          <p:cNvSpPr>
            <a:spLocks noGrp="1"/>
          </p:cNvSpPr>
          <p:nvPr>
            <p:ph type="body" sz="quarter" idx="10"/>
          </p:nvPr>
        </p:nvSpPr>
        <p:spPr/>
        <p:txBody>
          <a:bodyPr/>
          <a:lstStyle/>
          <a:p>
            <a:r>
              <a:rPr lang="en-US" dirty="0"/>
              <a:t>Assessing the physical space occupied by FLW, and using the result to determine the weight</a:t>
            </a:r>
          </a:p>
          <a:p>
            <a:r>
              <a:rPr lang="en-US" b="1" dirty="0"/>
              <a:t>Example:</a:t>
            </a:r>
            <a:br>
              <a:rPr lang="en-US" dirty="0"/>
            </a:br>
            <a:r>
              <a:rPr lang="en-US" dirty="0"/>
              <a:t>household keep track of how many portions they throw away (1 portion is defined as a handful), and later (based on sampling) the conversion to weight is made. This avoids the laborious effort of weighing.</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GB" dirty="0"/>
              <a:t>Method description: Assessing volume</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4" name="TextBox 3">
            <a:hlinkClick r:id="rId8" action="ppaction://hlinksldjump"/>
            <a:extLst>
              <a:ext uri="{FF2B5EF4-FFF2-40B4-BE49-F238E27FC236}">
                <a16:creationId xmlns:a16="http://schemas.microsoft.com/office/drawing/2014/main" id="{226FC965-E654-5CDB-BA80-D527DD992D44}"/>
              </a:ext>
            </a:extLst>
          </p:cNvPr>
          <p:cNvSpPr txBox="1"/>
          <p:nvPr/>
        </p:nvSpPr>
        <p:spPr>
          <a:xfrm>
            <a:off x="2557963" y="225577"/>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6" name="TextBox 15">
            <a:extLst>
              <a:ext uri="{FF2B5EF4-FFF2-40B4-BE49-F238E27FC236}">
                <a16:creationId xmlns:a16="http://schemas.microsoft.com/office/drawing/2014/main" id="{44E8D0BF-A2E2-B954-427A-F7F524828170}"/>
              </a:ext>
            </a:extLst>
          </p:cNvPr>
          <p:cNvSpPr txBox="1"/>
          <p:nvPr/>
        </p:nvSpPr>
        <p:spPr>
          <a:xfrm>
            <a:off x="4471539" y="225577"/>
            <a:ext cx="1447037"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7" name="TextBox 16">
            <a:extLst>
              <a:ext uri="{FF2B5EF4-FFF2-40B4-BE49-F238E27FC236}">
                <a16:creationId xmlns:a16="http://schemas.microsoft.com/office/drawing/2014/main" id="{4A713D1D-0B1C-963C-01FE-FECBE36DD6DE}"/>
              </a:ext>
            </a:extLst>
          </p:cNvPr>
          <p:cNvSpPr txBox="1"/>
          <p:nvPr/>
        </p:nvSpPr>
        <p:spPr>
          <a:xfrm>
            <a:off x="5944569" y="225577"/>
            <a:ext cx="172386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80864AE6-4C3F-19B2-355A-CAA1EE6C6FC4}"/>
              </a:ext>
            </a:extLst>
          </p:cNvPr>
          <p:cNvSpPr txBox="1"/>
          <p:nvPr/>
        </p:nvSpPr>
        <p:spPr>
          <a:xfrm>
            <a:off x="7694426" y="225577"/>
            <a:ext cx="777126"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9" name="TextBox 18">
            <a:hlinkClick r:id="rId9" action="ppaction://hlinksldjump"/>
            <a:extLst>
              <a:ext uri="{FF2B5EF4-FFF2-40B4-BE49-F238E27FC236}">
                <a16:creationId xmlns:a16="http://schemas.microsoft.com/office/drawing/2014/main" id="{BDF2D4D2-508C-16E2-3ADF-FD048BBFFCCF}"/>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9"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1" name="Slide Number Placeholder 10">
            <a:extLst>
              <a:ext uri="{FF2B5EF4-FFF2-40B4-BE49-F238E27FC236}">
                <a16:creationId xmlns:a16="http://schemas.microsoft.com/office/drawing/2014/main" id="{55B94DE8-89D8-1B9D-0FFF-21DF75EC5110}"/>
              </a:ext>
            </a:extLst>
          </p:cNvPr>
          <p:cNvSpPr>
            <a:spLocks noGrp="1"/>
          </p:cNvSpPr>
          <p:nvPr>
            <p:ph type="sldNum" sz="quarter" idx="11"/>
          </p:nvPr>
        </p:nvSpPr>
        <p:spPr/>
        <p:txBody>
          <a:bodyPr/>
          <a:lstStyle/>
          <a:p>
            <a:fld id="{F25965E0-7062-474C-8671-DB3A3CE669B0}" type="slidenum">
              <a:rPr lang="nl-NL" smtClean="0"/>
              <a:pPr/>
              <a:t>56</a:t>
            </a:fld>
            <a:endParaRPr lang="nl-NL" dirty="0"/>
          </a:p>
        </p:txBody>
      </p:sp>
    </p:spTree>
    <p:extLst>
      <p:ext uri="{BB962C8B-B14F-4D97-AF65-F5344CB8AC3E}">
        <p14:creationId xmlns:p14="http://schemas.microsoft.com/office/powerpoint/2010/main" val="18377997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GB" dirty="0"/>
              <a:t>Method characteristics: Assessing volume</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4" name="TextBox 3">
            <a:hlinkClick r:id="rId8" action="ppaction://hlinksldjump"/>
            <a:extLst>
              <a:ext uri="{FF2B5EF4-FFF2-40B4-BE49-F238E27FC236}">
                <a16:creationId xmlns:a16="http://schemas.microsoft.com/office/drawing/2014/main" id="{226FC965-E654-5CDB-BA80-D527DD992D44}"/>
              </a:ext>
            </a:extLst>
          </p:cNvPr>
          <p:cNvSpPr txBox="1"/>
          <p:nvPr/>
        </p:nvSpPr>
        <p:spPr>
          <a:xfrm>
            <a:off x="2555875" y="225576"/>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6" name="TextBox 15">
            <a:extLst>
              <a:ext uri="{FF2B5EF4-FFF2-40B4-BE49-F238E27FC236}">
                <a16:creationId xmlns:a16="http://schemas.microsoft.com/office/drawing/2014/main" id="{44E8D0BF-A2E2-B954-427A-F7F524828170}"/>
              </a:ext>
            </a:extLst>
          </p:cNvPr>
          <p:cNvSpPr txBox="1"/>
          <p:nvPr/>
        </p:nvSpPr>
        <p:spPr>
          <a:xfrm>
            <a:off x="4469451" y="225576"/>
            <a:ext cx="1447037"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7" name="TextBox 16">
            <a:extLst>
              <a:ext uri="{FF2B5EF4-FFF2-40B4-BE49-F238E27FC236}">
                <a16:creationId xmlns:a16="http://schemas.microsoft.com/office/drawing/2014/main" id="{4A713D1D-0B1C-963C-01FE-FECBE36DD6DE}"/>
              </a:ext>
            </a:extLst>
          </p:cNvPr>
          <p:cNvSpPr txBox="1"/>
          <p:nvPr/>
        </p:nvSpPr>
        <p:spPr>
          <a:xfrm>
            <a:off x="5942481" y="225576"/>
            <a:ext cx="1723863"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graphicFrame>
        <p:nvGraphicFramePr>
          <p:cNvPr id="19" name="Table 19">
            <a:extLst>
              <a:ext uri="{FF2B5EF4-FFF2-40B4-BE49-F238E27FC236}">
                <a16:creationId xmlns:a16="http://schemas.microsoft.com/office/drawing/2014/main" id="{AF927F63-891C-3046-39A8-1446772BFE04}"/>
              </a:ext>
            </a:extLst>
          </p:cNvPr>
          <p:cNvGraphicFramePr>
            <a:graphicFrameLocks noGrp="1"/>
          </p:cNvGraphicFramePr>
          <p:nvPr>
            <p:extLst>
              <p:ext uri="{D42A27DB-BD31-4B8C-83A1-F6EECF244321}">
                <p14:modId xmlns:p14="http://schemas.microsoft.com/office/powerpoint/2010/main" val="3162165906"/>
              </p:ext>
            </p:extLst>
          </p:nvPr>
        </p:nvGraphicFramePr>
        <p:xfrm>
          <a:off x="2808288" y="1526420"/>
          <a:ext cx="5658487" cy="2680488"/>
        </p:xfrm>
        <a:graphic>
          <a:graphicData uri="http://schemas.openxmlformats.org/drawingml/2006/table">
            <a:tbl>
              <a:tblPr firstRow="1" bandRow="1">
                <a:tableStyleId>{E8034E78-7F5D-4C2E-B375-FC64B27BC917}</a:tableStyleId>
              </a:tblPr>
              <a:tblGrid>
                <a:gridCol w="3917715">
                  <a:extLst>
                    <a:ext uri="{9D8B030D-6E8A-4147-A177-3AD203B41FA5}">
                      <a16:colId xmlns:a16="http://schemas.microsoft.com/office/drawing/2014/main" val="2436270595"/>
                    </a:ext>
                  </a:extLst>
                </a:gridCol>
                <a:gridCol w="1740772">
                  <a:extLst>
                    <a:ext uri="{9D8B030D-6E8A-4147-A177-3AD203B41FA5}">
                      <a16:colId xmlns:a16="http://schemas.microsoft.com/office/drawing/2014/main" val="2217272462"/>
                    </a:ext>
                  </a:extLst>
                </a:gridCol>
              </a:tblGrid>
              <a:tr h="277911">
                <a:tc>
                  <a:txBody>
                    <a:bodyPr/>
                    <a:lstStyle/>
                    <a:p>
                      <a:r>
                        <a:rPr lang="en-GB" sz="1200" b="1" dirty="0">
                          <a:solidFill>
                            <a:schemeClr val="bg1"/>
                          </a:solidFill>
                        </a:rPr>
                        <a:t>Characteristics</a:t>
                      </a:r>
                      <a:endParaRPr lang="nl-NL" sz="1200" b="1" dirty="0">
                        <a:solidFill>
                          <a:schemeClr val="bg1"/>
                        </a:solidFill>
                      </a:endParaRPr>
                    </a:p>
                  </a:txBody>
                  <a:tcPr marR="14400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GB" sz="1200" b="1" dirty="0">
                          <a:solidFill>
                            <a:schemeClr val="bg1"/>
                          </a:solidFill>
                        </a:rPr>
                        <a:t>Answer</a:t>
                      </a:r>
                      <a:endParaRPr lang="nl-NL" sz="1200" b="1" dirty="0">
                        <a:solidFill>
                          <a:schemeClr val="bg1"/>
                        </a:solidFill>
                      </a:endParaRPr>
                    </a:p>
                  </a:txBody>
                  <a:tcPr marR="14400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56653720"/>
                  </a:ext>
                </a:extLst>
              </a:tr>
              <a:tr h="277911">
                <a:tc>
                  <a:txBody>
                    <a:bodyPr/>
                    <a:lstStyle/>
                    <a:p>
                      <a:r>
                        <a:rPr lang="en-GB" sz="1200" b="0" dirty="0">
                          <a:solidFill>
                            <a:schemeClr val="tx1"/>
                          </a:solidFill>
                        </a:rPr>
                        <a:t>Direct access to FLW needed?</a:t>
                      </a:r>
                      <a:endParaRPr lang="nl-NL" sz="1200" b="0" dirty="0">
                        <a:solidFill>
                          <a:schemeClr val="tx1"/>
                        </a:solidFill>
                      </a:endParaRPr>
                    </a:p>
                  </a:txBody>
                  <a:tcPr marR="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Yes</a:t>
                      </a:r>
                      <a:endParaRPr lang="nl-NL" sz="1200" b="0" dirty="0">
                        <a:solidFill>
                          <a:schemeClr val="tx1"/>
                        </a:solidFill>
                      </a:endParaRPr>
                    </a:p>
                  </a:txBody>
                  <a:tcPr marR="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161296"/>
                  </a:ext>
                </a:extLst>
              </a:tr>
              <a:tr h="277911">
                <a:tc>
                  <a:txBody>
                    <a:bodyPr/>
                    <a:lstStyle/>
                    <a:p>
                      <a:r>
                        <a:rPr lang="en-GB" sz="1200" b="0" dirty="0">
                          <a:solidFill>
                            <a:schemeClr val="tx1"/>
                          </a:solidFill>
                        </a:rPr>
                        <a:t>Level of accuracy?</a:t>
                      </a:r>
                      <a:endParaRPr lang="nl-NL" sz="1200" b="0" dirty="0">
                        <a:solidFill>
                          <a:schemeClr val="tx1"/>
                        </a:solidFill>
                      </a:endParaRPr>
                    </a:p>
                  </a:txBody>
                  <a:tcPr marR="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Low-medium</a:t>
                      </a:r>
                      <a:endParaRPr lang="nl-NL" sz="1200" b="0" dirty="0">
                        <a:solidFill>
                          <a:schemeClr val="tx1"/>
                        </a:solidFill>
                      </a:endParaRPr>
                    </a:p>
                  </a:txBody>
                  <a:tcPr marR="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5840331"/>
                  </a:ext>
                </a:extLst>
              </a:tr>
              <a:tr h="277911">
                <a:tc>
                  <a:txBody>
                    <a:bodyPr/>
                    <a:lstStyle/>
                    <a:p>
                      <a:r>
                        <a:rPr lang="en-GB" sz="1200" b="0" dirty="0">
                          <a:solidFill>
                            <a:schemeClr val="tx1"/>
                          </a:solidFill>
                        </a:rPr>
                        <a:t>Track causes?</a:t>
                      </a:r>
                      <a:endParaRPr lang="nl-NL" sz="1200" b="0" dirty="0">
                        <a:solidFill>
                          <a:schemeClr val="tx1"/>
                        </a:solidFill>
                      </a:endParaRPr>
                    </a:p>
                  </a:txBody>
                  <a:tcPr marR="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R="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1376161"/>
                  </a:ext>
                </a:extLst>
              </a:tr>
              <a:tr h="277911">
                <a:tc>
                  <a:txBody>
                    <a:bodyPr/>
                    <a:lstStyle/>
                    <a:p>
                      <a:r>
                        <a:rPr lang="en-GB" sz="1200" b="0" dirty="0">
                          <a:solidFill>
                            <a:schemeClr val="tx1"/>
                          </a:solidFill>
                        </a:rPr>
                        <a:t>Required resources</a:t>
                      </a:r>
                      <a:endParaRPr lang="nl-NL" sz="1200" b="0" dirty="0">
                        <a:solidFill>
                          <a:schemeClr val="tx1"/>
                        </a:solidFill>
                      </a:endParaRPr>
                    </a:p>
                  </a:txBody>
                  <a:tcPr marR="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Medium</a:t>
                      </a:r>
                      <a:endParaRPr lang="nl-NL" sz="1200" b="0" dirty="0">
                        <a:solidFill>
                          <a:schemeClr val="tx1"/>
                        </a:solidFill>
                      </a:endParaRPr>
                    </a:p>
                  </a:txBody>
                  <a:tcPr marR="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1459545"/>
                  </a:ext>
                </a:extLst>
              </a:tr>
              <a:tr h="277911">
                <a:tc>
                  <a:txBody>
                    <a:bodyPr/>
                    <a:lstStyle/>
                    <a:p>
                      <a:r>
                        <a:rPr lang="en-GB" sz="1200" b="0" dirty="0">
                          <a:solidFill>
                            <a:schemeClr val="tx1"/>
                          </a:solidFill>
                        </a:rPr>
                        <a:t>Handle mixed FLW?</a:t>
                      </a:r>
                      <a:endParaRPr lang="nl-NL" sz="1200" b="0" dirty="0">
                        <a:solidFill>
                          <a:schemeClr val="tx1"/>
                        </a:solidFill>
                      </a:endParaRPr>
                    </a:p>
                  </a:txBody>
                  <a:tcPr marR="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R="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9059828"/>
                  </a:ext>
                </a:extLst>
              </a:tr>
              <a:tr h="277911">
                <a:tc>
                  <a:txBody>
                    <a:bodyPr/>
                    <a:lstStyle/>
                    <a:p>
                      <a:r>
                        <a:rPr lang="en-GB" sz="1200" b="0" dirty="0">
                          <a:solidFill>
                            <a:schemeClr val="tx1"/>
                          </a:solidFill>
                        </a:rPr>
                        <a:t>Records FLW available?</a:t>
                      </a:r>
                      <a:endParaRPr lang="nl-NL" sz="1200" b="0" dirty="0">
                        <a:solidFill>
                          <a:schemeClr val="tx1"/>
                        </a:solidFill>
                      </a:endParaRPr>
                    </a:p>
                  </a:txBody>
                  <a:tcPr marR="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R="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6526467"/>
                  </a:ext>
                </a:extLst>
              </a:tr>
              <a:tr h="277911">
                <a:tc>
                  <a:txBody>
                    <a:bodyPr/>
                    <a:lstStyle/>
                    <a:p>
                      <a:r>
                        <a:rPr lang="en-GB" sz="1200" b="0" dirty="0">
                          <a:solidFill>
                            <a:schemeClr val="tx1"/>
                          </a:solidFill>
                        </a:rPr>
                        <a:t>Is much of the FLW prepacked?</a:t>
                      </a:r>
                      <a:endParaRPr lang="nl-NL" sz="1200" b="0" dirty="0">
                        <a:solidFill>
                          <a:schemeClr val="tx1"/>
                        </a:solidFill>
                      </a:endParaRPr>
                    </a:p>
                  </a:txBody>
                  <a:tcPr marR="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Don’t know</a:t>
                      </a:r>
                      <a:endParaRPr lang="nl-NL" sz="1200" b="0" dirty="0">
                        <a:solidFill>
                          <a:schemeClr val="tx1"/>
                        </a:solidFill>
                      </a:endParaRPr>
                    </a:p>
                  </a:txBody>
                  <a:tcPr marR="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0777953"/>
                  </a:ext>
                </a:extLst>
              </a:tr>
              <a:tr h="277911">
                <a:tc>
                  <a:txBody>
                    <a:bodyPr/>
                    <a:lstStyle/>
                    <a:p>
                      <a:r>
                        <a:rPr lang="en-US" sz="1200" b="0" dirty="0">
                          <a:solidFill>
                            <a:schemeClr val="tx1"/>
                          </a:solidFill>
                        </a:rPr>
                        <a:t>Are inputs and outputs recorded that could be used </a:t>
                      </a:r>
                      <a:br>
                        <a:rPr lang="en-US" sz="1200" b="0" dirty="0">
                          <a:solidFill>
                            <a:schemeClr val="tx1"/>
                          </a:solidFill>
                        </a:rPr>
                      </a:br>
                      <a:r>
                        <a:rPr lang="en-US" sz="1200" b="0" dirty="0">
                          <a:solidFill>
                            <a:schemeClr val="tx1"/>
                          </a:solidFill>
                        </a:rPr>
                        <a:t>for inferring the amount of FLW? </a:t>
                      </a:r>
                      <a:endParaRPr lang="nl-NL" sz="1200" b="0" dirty="0">
                        <a:solidFill>
                          <a:schemeClr val="tx1"/>
                        </a:solidFill>
                      </a:endParaRPr>
                    </a:p>
                  </a:txBody>
                  <a:tcPr marR="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R="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3078935"/>
                  </a:ext>
                </a:extLst>
              </a:tr>
            </a:tbl>
          </a:graphicData>
        </a:graphic>
      </p:graphicFrame>
      <p:sp>
        <p:nvSpPr>
          <p:cNvPr id="20" name="TextBox 19">
            <a:extLst>
              <a:ext uri="{FF2B5EF4-FFF2-40B4-BE49-F238E27FC236}">
                <a16:creationId xmlns:a16="http://schemas.microsoft.com/office/drawing/2014/main" id="{1824BA1F-ED9E-6F86-3B90-8EC9A8408CAD}"/>
              </a:ext>
            </a:extLst>
          </p:cNvPr>
          <p:cNvSpPr txBox="1"/>
          <p:nvPr/>
        </p:nvSpPr>
        <p:spPr>
          <a:xfrm>
            <a:off x="7692338" y="225576"/>
            <a:ext cx="777126"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TextBox 4">
            <a:hlinkClick r:id="rId9" action="ppaction://hlinksldjump"/>
            <a:extLst>
              <a:ext uri="{FF2B5EF4-FFF2-40B4-BE49-F238E27FC236}">
                <a16:creationId xmlns:a16="http://schemas.microsoft.com/office/drawing/2014/main" id="{8D9D6594-4CB6-FB8D-54E2-D8446414E0CF}"/>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9"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DB6638B6-737D-B657-2B07-30C4F952D906}"/>
              </a:ext>
            </a:extLst>
          </p:cNvPr>
          <p:cNvSpPr>
            <a:spLocks noGrp="1"/>
          </p:cNvSpPr>
          <p:nvPr>
            <p:ph type="sldNum" sz="quarter" idx="11"/>
          </p:nvPr>
        </p:nvSpPr>
        <p:spPr/>
        <p:txBody>
          <a:bodyPr/>
          <a:lstStyle/>
          <a:p>
            <a:fld id="{F25965E0-7062-474C-8671-DB3A3CE669B0}" type="slidenum">
              <a:rPr lang="nl-NL" smtClean="0"/>
              <a:pPr/>
              <a:t>57</a:t>
            </a:fld>
            <a:endParaRPr lang="nl-NL" dirty="0"/>
          </a:p>
        </p:txBody>
      </p:sp>
    </p:spTree>
    <p:extLst>
      <p:ext uri="{BB962C8B-B14F-4D97-AF65-F5344CB8AC3E}">
        <p14:creationId xmlns:p14="http://schemas.microsoft.com/office/powerpoint/2010/main" val="31532536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058ED22C-8C74-4B0F-0586-9F1105F5756B}"/>
              </a:ext>
            </a:extLst>
          </p:cNvPr>
          <p:cNvSpPr>
            <a:spLocks noGrp="1"/>
          </p:cNvSpPr>
          <p:nvPr>
            <p:ph type="body" sz="quarter" idx="10"/>
          </p:nvPr>
        </p:nvSpPr>
        <p:spPr>
          <a:xfrm>
            <a:off x="2707274" y="1459473"/>
            <a:ext cx="5855993" cy="2471305"/>
          </a:xfrm>
        </p:spPr>
        <p:txBody>
          <a:bodyPr/>
          <a:lstStyle/>
          <a:p>
            <a:pPr lvl="1">
              <a:buClr>
                <a:schemeClr val="accent1"/>
              </a:buClr>
            </a:pPr>
            <a:r>
              <a:rPr lang="en-US" dirty="0"/>
              <a:t>Is always part of another quantification method (e.g. diary)</a:t>
            </a:r>
          </a:p>
          <a:p>
            <a:pPr lvl="1">
              <a:buClr>
                <a:schemeClr val="accent1"/>
              </a:buClr>
            </a:pPr>
            <a:r>
              <a:rPr lang="en-US" i="1" dirty="0"/>
              <a:t>Relatively</a:t>
            </a:r>
            <a:r>
              <a:rPr lang="en-US" dirty="0"/>
              <a:t> little effort (participation easier)</a:t>
            </a:r>
          </a:p>
          <a:p>
            <a:pPr lvl="1">
              <a:buClr>
                <a:schemeClr val="accent1"/>
              </a:buClr>
            </a:pPr>
            <a:r>
              <a:rPr lang="en-US" dirty="0"/>
              <a:t>Additional sampling is required for conversion to weight</a:t>
            </a:r>
          </a:p>
          <a:p>
            <a:pPr lvl="1">
              <a:buClr>
                <a:schemeClr val="accent1"/>
              </a:buClr>
            </a:pPr>
            <a:r>
              <a:rPr lang="en-US" dirty="0"/>
              <a:t>In most cases difficult to use. Examples are rare: household diaries writing down portions of a certain product, or a restaurant operator estimating how full a garbage container is </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Remarks: Assessing volume</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4" name="TextBox 3">
            <a:hlinkClick r:id="rId8" action="ppaction://hlinksldjump"/>
            <a:extLst>
              <a:ext uri="{FF2B5EF4-FFF2-40B4-BE49-F238E27FC236}">
                <a16:creationId xmlns:a16="http://schemas.microsoft.com/office/drawing/2014/main" id="{226FC965-E654-5CDB-BA80-D527DD992D44}"/>
              </a:ext>
            </a:extLst>
          </p:cNvPr>
          <p:cNvSpPr txBox="1"/>
          <p:nvPr/>
        </p:nvSpPr>
        <p:spPr>
          <a:xfrm>
            <a:off x="2555875" y="225576"/>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6" name="TextBox 15">
            <a:extLst>
              <a:ext uri="{FF2B5EF4-FFF2-40B4-BE49-F238E27FC236}">
                <a16:creationId xmlns:a16="http://schemas.microsoft.com/office/drawing/2014/main" id="{44E8D0BF-A2E2-B954-427A-F7F524828170}"/>
              </a:ext>
            </a:extLst>
          </p:cNvPr>
          <p:cNvSpPr txBox="1"/>
          <p:nvPr/>
        </p:nvSpPr>
        <p:spPr>
          <a:xfrm>
            <a:off x="4469451" y="225576"/>
            <a:ext cx="1447037"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7" name="TextBox 16">
            <a:extLst>
              <a:ext uri="{FF2B5EF4-FFF2-40B4-BE49-F238E27FC236}">
                <a16:creationId xmlns:a16="http://schemas.microsoft.com/office/drawing/2014/main" id="{4A713D1D-0B1C-963C-01FE-FECBE36DD6DE}"/>
              </a:ext>
            </a:extLst>
          </p:cNvPr>
          <p:cNvSpPr txBox="1"/>
          <p:nvPr/>
        </p:nvSpPr>
        <p:spPr>
          <a:xfrm>
            <a:off x="5942481" y="225576"/>
            <a:ext cx="172386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34FECA02-8071-3A40-BBD3-C6ED0B4A07E0}"/>
              </a:ext>
            </a:extLst>
          </p:cNvPr>
          <p:cNvSpPr txBox="1"/>
          <p:nvPr/>
        </p:nvSpPr>
        <p:spPr>
          <a:xfrm>
            <a:off x="7692338" y="225576"/>
            <a:ext cx="777126"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8" name="TextBox 17">
            <a:hlinkClick r:id="rId8" action="ppaction://hlinksldjump"/>
            <a:extLst>
              <a:ext uri="{FF2B5EF4-FFF2-40B4-BE49-F238E27FC236}">
                <a16:creationId xmlns:a16="http://schemas.microsoft.com/office/drawing/2014/main" id="{C26954CB-1169-4268-300A-69BAC35B888F}"/>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19" name="TextBox 18">
            <a:hlinkClick r:id="rId9" action="ppaction://hlinksldjump"/>
            <a:extLst>
              <a:ext uri="{FF2B5EF4-FFF2-40B4-BE49-F238E27FC236}">
                <a16:creationId xmlns:a16="http://schemas.microsoft.com/office/drawing/2014/main" id="{35392416-BAE5-C761-4C72-B6728E55B77A}"/>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9"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FD1C3519-34B0-B7E9-C795-C242017BCDAB}"/>
              </a:ext>
            </a:extLst>
          </p:cNvPr>
          <p:cNvSpPr>
            <a:spLocks noGrp="1"/>
          </p:cNvSpPr>
          <p:nvPr>
            <p:ph type="sldNum" sz="quarter" idx="11"/>
          </p:nvPr>
        </p:nvSpPr>
        <p:spPr/>
        <p:txBody>
          <a:bodyPr/>
          <a:lstStyle/>
          <a:p>
            <a:fld id="{F25965E0-7062-474C-8671-DB3A3CE669B0}" type="slidenum">
              <a:rPr lang="nl-NL" smtClean="0"/>
              <a:pPr/>
              <a:t>58</a:t>
            </a:fld>
            <a:endParaRPr lang="nl-NL" dirty="0"/>
          </a:p>
        </p:txBody>
      </p:sp>
    </p:spTree>
    <p:extLst>
      <p:ext uri="{BB962C8B-B14F-4D97-AF65-F5344CB8AC3E}">
        <p14:creationId xmlns:p14="http://schemas.microsoft.com/office/powerpoint/2010/main" val="12637552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9993521-63BE-8CBA-1015-EB6E4C3FE278}"/>
              </a:ext>
            </a:extLst>
          </p:cNvPr>
          <p:cNvSpPr>
            <a:spLocks noGrp="1"/>
          </p:cNvSpPr>
          <p:nvPr>
            <p:ph type="body" sz="quarter" idx="10"/>
          </p:nvPr>
        </p:nvSpPr>
        <p:spPr>
          <a:xfrm>
            <a:off x="2707274" y="1459473"/>
            <a:ext cx="5855993" cy="2471305"/>
          </a:xfrm>
        </p:spPr>
        <p:txBody>
          <a:bodyPr/>
          <a:lstStyle/>
          <a:p>
            <a:r>
              <a:rPr lang="en-US" dirty="0"/>
              <a:t>Assessing the number of items that make up FLW and using the result to determine the weight; includes using scanner data and “visual scales”</a:t>
            </a:r>
          </a:p>
          <a:p>
            <a:r>
              <a:rPr lang="en-US" b="1" dirty="0"/>
              <a:t>Example: </a:t>
            </a:r>
            <a:br>
              <a:rPr lang="en-US" dirty="0"/>
            </a:br>
            <a:r>
              <a:rPr lang="en-US" dirty="0"/>
              <a:t>Counting packed food products and calculate FL by multiplication with weight per piece. This avoids the laborious effort of weighing.</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Method description: Counting</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4" name="TextBox 3">
            <a:hlinkClick r:id="rId8" action="ppaction://hlinksldjump"/>
            <a:extLst>
              <a:ext uri="{FF2B5EF4-FFF2-40B4-BE49-F238E27FC236}">
                <a16:creationId xmlns:a16="http://schemas.microsoft.com/office/drawing/2014/main" id="{226FC965-E654-5CDB-BA80-D527DD992D44}"/>
              </a:ext>
            </a:extLst>
          </p:cNvPr>
          <p:cNvSpPr txBox="1"/>
          <p:nvPr/>
        </p:nvSpPr>
        <p:spPr>
          <a:xfrm>
            <a:off x="2557963" y="225773"/>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6" name="TextBox 15">
            <a:hlinkClick r:id="rId9" action="ppaction://hlinksldjump"/>
            <a:extLst>
              <a:ext uri="{FF2B5EF4-FFF2-40B4-BE49-F238E27FC236}">
                <a16:creationId xmlns:a16="http://schemas.microsoft.com/office/drawing/2014/main" id="{44E8D0BF-A2E2-B954-427A-F7F524828170}"/>
              </a:ext>
            </a:extLst>
          </p:cNvPr>
          <p:cNvSpPr txBox="1"/>
          <p:nvPr/>
        </p:nvSpPr>
        <p:spPr>
          <a:xfrm>
            <a:off x="4471539" y="225577"/>
            <a:ext cx="1447037"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7" name="TextBox 16">
            <a:hlinkClick r:id="rId10" action="ppaction://hlinksldjump"/>
            <a:extLst>
              <a:ext uri="{FF2B5EF4-FFF2-40B4-BE49-F238E27FC236}">
                <a16:creationId xmlns:a16="http://schemas.microsoft.com/office/drawing/2014/main" id="{4A713D1D-0B1C-963C-01FE-FECBE36DD6DE}"/>
              </a:ext>
            </a:extLst>
          </p:cNvPr>
          <p:cNvSpPr txBox="1"/>
          <p:nvPr/>
        </p:nvSpPr>
        <p:spPr>
          <a:xfrm>
            <a:off x="5944569" y="225577"/>
            <a:ext cx="172386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TextBox 4">
            <a:hlinkClick r:id="rId11" action="ppaction://hlinksldjump"/>
            <a:extLst>
              <a:ext uri="{FF2B5EF4-FFF2-40B4-BE49-F238E27FC236}">
                <a16:creationId xmlns:a16="http://schemas.microsoft.com/office/drawing/2014/main" id="{72947EB7-4A70-FC67-DA27-EF5E397578E4}"/>
              </a:ext>
            </a:extLst>
          </p:cNvPr>
          <p:cNvSpPr txBox="1"/>
          <p:nvPr/>
        </p:nvSpPr>
        <p:spPr>
          <a:xfrm>
            <a:off x="7694426" y="225576"/>
            <a:ext cx="777126"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8" name="TextBox 17">
            <a:hlinkClick r:id="rId12" action="ppaction://hlinksldjump"/>
            <a:extLst>
              <a:ext uri="{FF2B5EF4-FFF2-40B4-BE49-F238E27FC236}">
                <a16:creationId xmlns:a16="http://schemas.microsoft.com/office/drawing/2014/main" id="{BA12A014-10DC-8EB0-6933-6A8A9587692A}"/>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1" name="Slide Number Placeholder 10">
            <a:extLst>
              <a:ext uri="{FF2B5EF4-FFF2-40B4-BE49-F238E27FC236}">
                <a16:creationId xmlns:a16="http://schemas.microsoft.com/office/drawing/2014/main" id="{982B7357-653C-7593-0F4D-744443860A6C}"/>
              </a:ext>
            </a:extLst>
          </p:cNvPr>
          <p:cNvSpPr>
            <a:spLocks noGrp="1"/>
          </p:cNvSpPr>
          <p:nvPr>
            <p:ph type="sldNum" sz="quarter" idx="11"/>
          </p:nvPr>
        </p:nvSpPr>
        <p:spPr/>
        <p:txBody>
          <a:bodyPr/>
          <a:lstStyle/>
          <a:p>
            <a:fld id="{F25965E0-7062-474C-8671-DB3A3CE669B0}" type="slidenum">
              <a:rPr lang="nl-NL" smtClean="0"/>
              <a:pPr/>
              <a:t>59</a:t>
            </a:fld>
            <a:endParaRPr lang="nl-NL" dirty="0"/>
          </a:p>
        </p:txBody>
      </p:sp>
    </p:spTree>
    <p:extLst>
      <p:ext uri="{BB962C8B-B14F-4D97-AF65-F5344CB8AC3E}">
        <p14:creationId xmlns:p14="http://schemas.microsoft.com/office/powerpoint/2010/main" val="3345641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Step 1: Define goal(s)</a:t>
            </a:r>
          </a:p>
        </p:txBody>
      </p:sp>
      <p:sp>
        <p:nvSpPr>
          <p:cNvPr id="8" name="Rechthoek 7">
            <a:hlinkClick r:id="rId2" action="ppaction://hlinksldjump"/>
            <a:extLst>
              <a:ext uri="{FF2B5EF4-FFF2-40B4-BE49-F238E27FC236}">
                <a16:creationId xmlns:a16="http://schemas.microsoft.com/office/drawing/2014/main" id="{0B085290-D4C7-D585-A28D-471655A80F78}"/>
              </a:ext>
            </a:extLst>
          </p:cNvPr>
          <p:cNvSpPr/>
          <p:nvPr/>
        </p:nvSpPr>
        <p:spPr>
          <a:xfrm>
            <a:off x="381000" y="1648629"/>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ea typeface="+mn-ea"/>
                <a:cs typeface="+mn-cs"/>
              </a:rPr>
              <a:t>Step 4: </a:t>
            </a:r>
            <a:br>
              <a:rPr kumimoji="0" lang="nl-NL" sz="850" b="0" i="0" u="none" strike="noStrike" kern="1200" cap="none" spc="0" normalizeH="0" baseline="0" noProof="0" dirty="0">
                <a:ln>
                  <a:noFill/>
                </a:ln>
                <a:solidFill>
                  <a:srgbClr val="FFFFFF"/>
                </a:solidFill>
                <a:effectLst/>
                <a:uLnTx/>
                <a:uFillTx/>
                <a:ea typeface="+mn-ea"/>
                <a:cs typeface="+mn-cs"/>
              </a:rPr>
            </a:br>
            <a:r>
              <a:rPr kumimoji="0" lang="en-US" sz="850" b="1" i="0" u="none" strike="noStrike" kern="1200" cap="none" spc="0" normalizeH="0" baseline="0" noProof="0" dirty="0">
                <a:ln>
                  <a:noFill/>
                </a:ln>
                <a:solidFill>
                  <a:srgbClr val="FFFFFF"/>
                </a:solidFill>
                <a:effectLst/>
                <a:uLnTx/>
                <a:uFillTx/>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5FFB55B-DA2F-B949-6388-D1C0562B646D}"/>
              </a:ext>
            </a:extLst>
          </p:cNvPr>
          <p:cNvSpPr/>
          <p:nvPr/>
        </p:nvSpPr>
        <p:spPr>
          <a:xfrm>
            <a:off x="381000" y="2141419"/>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ea typeface="+mn-ea"/>
                <a:cs typeface="+mn-cs"/>
              </a:rPr>
              <a:t>Step 5: </a:t>
            </a:r>
            <a:br>
              <a:rPr kumimoji="0" lang="nl-NL" sz="850" b="0" i="0" u="none" strike="noStrike" kern="1200" cap="none" spc="0" normalizeH="0" baseline="0" noProof="0" dirty="0">
                <a:ln>
                  <a:noFill/>
                </a:ln>
                <a:solidFill>
                  <a:srgbClr val="FFFFFF"/>
                </a:solidFill>
                <a:effectLst/>
                <a:uLnTx/>
                <a:uFillTx/>
                <a:ea typeface="+mn-ea"/>
                <a:cs typeface="+mn-cs"/>
              </a:rPr>
            </a:br>
            <a:r>
              <a:rPr kumimoji="0" lang="en-US" sz="850" b="1" i="0" u="none" strike="noStrike" kern="1200" cap="none" spc="0" normalizeH="0" baseline="0" noProof="0" dirty="0">
                <a:ln>
                  <a:noFill/>
                </a:ln>
                <a:solidFill>
                  <a:srgbClr val="FFFFFF"/>
                </a:solidFill>
                <a:effectLst/>
                <a:uLnTx/>
                <a:uFillTx/>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6F467DFF-0443-3C00-9AD2-C765745A5381}"/>
              </a:ext>
            </a:extLst>
          </p:cNvPr>
          <p:cNvSpPr/>
          <p:nvPr/>
        </p:nvSpPr>
        <p:spPr>
          <a:xfrm>
            <a:off x="381000" y="3988800"/>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ea typeface="+mn-ea"/>
                <a:cs typeface="+mn-cs"/>
              </a:rPr>
              <a:t>Background: </a:t>
            </a:r>
            <a:br>
              <a:rPr kumimoji="0" lang="nl-NL" sz="850" b="0" i="0" u="none" strike="noStrike" kern="1200" cap="none" spc="0" normalizeH="0" baseline="0" noProof="0" dirty="0">
                <a:ln>
                  <a:noFill/>
                </a:ln>
                <a:solidFill>
                  <a:srgbClr val="FFFFFF"/>
                </a:solidFill>
                <a:effectLst/>
                <a:uLnTx/>
                <a:uFillTx/>
                <a:ea typeface="+mn-ea"/>
                <a:cs typeface="+mn-cs"/>
              </a:rPr>
            </a:br>
            <a:r>
              <a:rPr kumimoji="0" lang="en-US" sz="850" b="1" i="0" u="none" strike="noStrike" kern="1200" cap="none" spc="0" normalizeH="0" baseline="0" noProof="0" dirty="0">
                <a:ln>
                  <a:noFill/>
                </a:ln>
                <a:solidFill>
                  <a:srgbClr val="FFFFFF"/>
                </a:solidFill>
                <a:effectLst/>
                <a:uLnTx/>
                <a:uFillTx/>
                <a:ea typeface="+mn-ea"/>
                <a:cs typeface="+mn-cs"/>
              </a:rPr>
              <a:t>Reference list</a:t>
            </a:r>
          </a:p>
        </p:txBody>
      </p:sp>
      <p:sp>
        <p:nvSpPr>
          <p:cNvPr id="14" name="Rechthoek 6">
            <a:hlinkClick r:id="rId5" action="ppaction://hlinksldjump"/>
            <a:extLst>
              <a:ext uri="{FF2B5EF4-FFF2-40B4-BE49-F238E27FC236}">
                <a16:creationId xmlns:a16="http://schemas.microsoft.com/office/drawing/2014/main" id="{0F28DC16-32D7-0D98-945A-8E64B6F05AAA}"/>
              </a:ext>
            </a:extLst>
          </p:cNvPr>
          <p:cNvSpPr/>
          <p:nvPr/>
        </p:nvSpPr>
        <p:spPr>
          <a:xfrm>
            <a:off x="381000" y="1157951"/>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ea typeface="+mn-ea"/>
                <a:cs typeface="+mn-cs"/>
              </a:rPr>
              <a:t>Step 3: </a:t>
            </a:r>
            <a:br>
              <a:rPr kumimoji="0" lang="nl-NL" sz="850" b="0" i="0" u="none" strike="noStrike" kern="1200" cap="none" spc="0" normalizeH="0" baseline="0" noProof="0" dirty="0">
                <a:ln>
                  <a:noFill/>
                </a:ln>
                <a:solidFill>
                  <a:srgbClr val="FFFFFF"/>
                </a:solidFill>
                <a:effectLst/>
                <a:uLnTx/>
                <a:uFillTx/>
                <a:ea typeface="+mn-ea"/>
                <a:cs typeface="+mn-cs"/>
              </a:rPr>
            </a:br>
            <a:r>
              <a:rPr kumimoji="0" lang="en-US" sz="850" b="1" i="0" u="none" strike="noStrike" kern="1200" cap="none" spc="0" normalizeH="0" baseline="0" noProof="0" dirty="0">
                <a:ln>
                  <a:noFill/>
                </a:ln>
                <a:solidFill>
                  <a:srgbClr val="FFFFFF"/>
                </a:solidFill>
                <a:effectLst/>
                <a:uLnTx/>
                <a:uFillTx/>
                <a:ea typeface="+mn-ea"/>
                <a:cs typeface="+mn-cs"/>
              </a:rPr>
              <a:t>Type of information needed</a:t>
            </a:r>
          </a:p>
        </p:txBody>
      </p:sp>
      <p:sp>
        <p:nvSpPr>
          <p:cNvPr id="2" name="Vrije vorm: vorm 26">
            <a:hlinkClick r:id="rId6" action="ppaction://hlinksldjump"/>
            <a:extLst>
              <a:ext uri="{FF2B5EF4-FFF2-40B4-BE49-F238E27FC236}">
                <a16:creationId xmlns:a16="http://schemas.microsoft.com/office/drawing/2014/main" id="{358190A2-D73C-3785-209F-A04478BE22BD}"/>
              </a:ext>
            </a:extLst>
          </p:cNvPr>
          <p:cNvSpPr/>
          <p:nvPr/>
        </p:nvSpPr>
        <p:spPr>
          <a:xfrm>
            <a:off x="2965051" y="2241744"/>
            <a:ext cx="1692000" cy="4572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nl-NL"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EU </a:t>
            </a:r>
            <a:r>
              <a:rPr kumimoji="0" lang="nl-NL" sz="1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regulation</a:t>
            </a:r>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5" name="Vrije vorm: vorm 27">
            <a:hlinkClick r:id="rId7" action="ppaction://hlinksldjump"/>
            <a:extLst>
              <a:ext uri="{FF2B5EF4-FFF2-40B4-BE49-F238E27FC236}">
                <a16:creationId xmlns:a16="http://schemas.microsoft.com/office/drawing/2014/main" id="{56870070-B54D-71EA-55FA-0217064D2346}"/>
              </a:ext>
            </a:extLst>
          </p:cNvPr>
          <p:cNvSpPr/>
          <p:nvPr/>
        </p:nvSpPr>
        <p:spPr>
          <a:xfrm>
            <a:off x="2965051" y="2911871"/>
            <a:ext cx="1692000" cy="4572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nl-NL"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SDG 12.3</a:t>
            </a:r>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7" name="Vrije vorm: vorm 28">
            <a:hlinkClick r:id="rId8" action="ppaction://hlinksldjump"/>
            <a:extLst>
              <a:ext uri="{FF2B5EF4-FFF2-40B4-BE49-F238E27FC236}">
                <a16:creationId xmlns:a16="http://schemas.microsoft.com/office/drawing/2014/main" id="{B5C12E2F-F260-C026-BA9D-3A5B20F5ADA4}"/>
              </a:ext>
            </a:extLst>
          </p:cNvPr>
          <p:cNvSpPr/>
          <p:nvPr/>
        </p:nvSpPr>
        <p:spPr>
          <a:xfrm>
            <a:off x="2965051" y="3575607"/>
            <a:ext cx="1692000" cy="4572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nl-NL"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NL </a:t>
            </a:r>
            <a:r>
              <a:rPr kumimoji="0" lang="nl-NL" sz="1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government</a:t>
            </a:r>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8" name="Vrije vorm: vorm 29">
            <a:hlinkClick r:id="rId9" action="ppaction://hlinksldjump"/>
            <a:extLst>
              <a:ext uri="{FF2B5EF4-FFF2-40B4-BE49-F238E27FC236}">
                <a16:creationId xmlns:a16="http://schemas.microsoft.com/office/drawing/2014/main" id="{92C4003B-F3AE-D1D1-8E37-FD1FAF9C00D1}"/>
              </a:ext>
            </a:extLst>
          </p:cNvPr>
          <p:cNvSpPr/>
          <p:nvPr/>
        </p:nvSpPr>
        <p:spPr>
          <a:xfrm>
            <a:off x="5866182" y="2241744"/>
            <a:ext cx="1854000" cy="4572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nl-NL" sz="1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Own</a:t>
            </a:r>
            <a:r>
              <a:rPr kumimoji="0" lang="nl-NL"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 </a:t>
            </a:r>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21" name="Pijl: vijfhoek 17">
            <a:hlinkClick r:id="rId10" action="ppaction://hlinksldjump"/>
            <a:extLst>
              <a:ext uri="{FF2B5EF4-FFF2-40B4-BE49-F238E27FC236}">
                <a16:creationId xmlns:a16="http://schemas.microsoft.com/office/drawing/2014/main" id="{D1BCEC6A-4810-D5C8-451E-79017B2CF76F}"/>
              </a:ext>
            </a:extLst>
          </p:cNvPr>
          <p:cNvSpPr/>
          <p:nvPr/>
        </p:nvSpPr>
        <p:spPr>
          <a:xfrm>
            <a:off x="381600" y="169200"/>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ea typeface="+mn-ea"/>
                <a:cs typeface="+mn-cs"/>
              </a:rPr>
              <a:t>Step 1: </a:t>
            </a:r>
            <a:br>
              <a:rPr kumimoji="0" lang="nl-NL" sz="850" b="0" i="0" u="none" strike="noStrike" kern="1200" cap="none" spc="0" normalizeH="0" baseline="0" noProof="0" dirty="0">
                <a:ln>
                  <a:noFill/>
                </a:ln>
                <a:solidFill>
                  <a:srgbClr val="FFFFFF"/>
                </a:solidFill>
                <a:effectLst/>
                <a:uLnTx/>
                <a:uFillTx/>
                <a:ea typeface="+mn-ea"/>
                <a:cs typeface="+mn-cs"/>
              </a:rPr>
            </a:br>
            <a:r>
              <a:rPr kumimoji="0" lang="nl-NL" sz="850" b="1" i="0" u="none" strike="noStrike" kern="1200" cap="none" spc="0" normalizeH="0" baseline="0" noProof="0" dirty="0" err="1">
                <a:ln>
                  <a:noFill/>
                </a:ln>
                <a:solidFill>
                  <a:srgbClr val="FFFFFF"/>
                </a:solidFill>
                <a:effectLst/>
                <a:uLnTx/>
                <a:uFillTx/>
                <a:ea typeface="+mn-ea"/>
                <a:cs typeface="+mn-cs"/>
              </a:rPr>
              <a:t>Define</a:t>
            </a:r>
            <a:r>
              <a:rPr kumimoji="0" lang="nl-NL" sz="850" b="1" i="0" u="none" strike="noStrike" kern="1200" cap="none" spc="0" normalizeH="0" baseline="0" noProof="0" dirty="0">
                <a:ln>
                  <a:noFill/>
                </a:ln>
                <a:solidFill>
                  <a:srgbClr val="FFFFFF"/>
                </a:solidFill>
                <a:effectLst/>
                <a:uLnTx/>
                <a:uFillTx/>
                <a:ea typeface="+mn-ea"/>
                <a:cs typeface="+mn-cs"/>
              </a:rPr>
              <a:t> goals</a:t>
            </a:r>
          </a:p>
        </p:txBody>
      </p:sp>
      <p:sp>
        <p:nvSpPr>
          <p:cNvPr id="24" name="Rechthoek 6">
            <a:hlinkClick r:id="rId11" action="ppaction://hlinksldjump"/>
            <a:extLst>
              <a:ext uri="{FF2B5EF4-FFF2-40B4-BE49-F238E27FC236}">
                <a16:creationId xmlns:a16="http://schemas.microsoft.com/office/drawing/2014/main" id="{DD50B683-B9F9-4A23-35F3-A29E6C33CF2F}"/>
              </a:ext>
            </a:extLst>
          </p:cNvPr>
          <p:cNvSpPr/>
          <p:nvPr/>
        </p:nvSpPr>
        <p:spPr>
          <a:xfrm>
            <a:off x="381600" y="662400"/>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ea typeface="+mn-ea"/>
                <a:cs typeface="+mn-cs"/>
              </a:rPr>
              <a:t>Step 2: </a:t>
            </a:r>
            <a:br>
              <a:rPr kumimoji="0" lang="nl-NL" sz="850" b="0" i="0" u="none" strike="noStrike" kern="1200" cap="none" spc="0" normalizeH="0" baseline="0" noProof="0" dirty="0">
                <a:ln>
                  <a:noFill/>
                </a:ln>
                <a:solidFill>
                  <a:srgbClr val="FFFFFF"/>
                </a:solidFill>
                <a:effectLst/>
                <a:uLnTx/>
                <a:uFillTx/>
                <a:ea typeface="+mn-ea"/>
                <a:cs typeface="+mn-cs"/>
              </a:rPr>
            </a:br>
            <a:r>
              <a:rPr kumimoji="0" lang="en-US" sz="850" b="1" i="0" u="none" strike="noStrike" kern="1200" cap="none" spc="0" normalizeH="0" baseline="0" noProof="0" dirty="0">
                <a:ln>
                  <a:noFill/>
                </a:ln>
                <a:solidFill>
                  <a:srgbClr val="FFFFFF"/>
                </a:solidFill>
                <a:effectLst/>
                <a:uLnTx/>
                <a:uFillTx/>
                <a:ea typeface="+mn-ea"/>
                <a:cs typeface="+mn-cs"/>
              </a:rPr>
              <a:t>Make the goal(s) SMART</a:t>
            </a:r>
          </a:p>
        </p:txBody>
      </p:sp>
      <p:sp>
        <p:nvSpPr>
          <p:cNvPr id="25" name="TextBox 24">
            <a:hlinkClick r:id="" action="ppaction://hlinkshowjump?jump=lastslideviewed"/>
            <a:extLst>
              <a:ext uri="{FF2B5EF4-FFF2-40B4-BE49-F238E27FC236}">
                <a16:creationId xmlns:a16="http://schemas.microsoft.com/office/drawing/2014/main" id="{7CA0C327-1BBD-415F-51CB-8352411627E0}"/>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7" name="TextBox 6">
            <a:hlinkClick r:id="rId12" action="ppaction://hlinksldjump"/>
            <a:extLst>
              <a:ext uri="{FF2B5EF4-FFF2-40B4-BE49-F238E27FC236}">
                <a16:creationId xmlns:a16="http://schemas.microsoft.com/office/drawing/2014/main" id="{DC4366F7-ABB6-9668-3285-194FA620A0F4}"/>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30" name="Rectangle: Rounded Corners 22">
            <a:extLst>
              <a:ext uri="{FF2B5EF4-FFF2-40B4-BE49-F238E27FC236}">
                <a16:creationId xmlns:a16="http://schemas.microsoft.com/office/drawing/2014/main" id="{9A449E35-AC14-486A-2444-BCEBF25CA36A}"/>
              </a:ext>
            </a:extLst>
          </p:cNvPr>
          <p:cNvSpPr/>
          <p:nvPr/>
        </p:nvSpPr>
        <p:spPr>
          <a:xfrm>
            <a:off x="2806071" y="1522477"/>
            <a:ext cx="2745956" cy="2705492"/>
          </a:xfrm>
          <a:prstGeom prst="rect">
            <a:avLst/>
          </a:prstGeom>
          <a:noFill/>
          <a:ln>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ctr"/>
            <a:r>
              <a:rPr lang="en-US" sz="1400" b="1">
                <a:solidFill>
                  <a:schemeClr val="accent1"/>
                </a:solidFill>
              </a:rPr>
              <a:t>Comply with external goal(s)</a:t>
            </a:r>
            <a:endParaRPr lang="en-US" sz="1400" b="1" dirty="0">
              <a:solidFill>
                <a:schemeClr val="accent1"/>
              </a:solidFill>
            </a:endParaRPr>
          </a:p>
        </p:txBody>
      </p:sp>
      <p:pic>
        <p:nvPicPr>
          <p:cNvPr id="31" name="Picture 2" descr="upload.wikimedia.org/wikipedia/commons/thumb/b/...">
            <a:extLst>
              <a:ext uri="{FF2B5EF4-FFF2-40B4-BE49-F238E27FC236}">
                <a16:creationId xmlns:a16="http://schemas.microsoft.com/office/drawing/2014/main" id="{AEDD006B-841B-F9A8-2A93-E1F78B24689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flipH="1">
            <a:off x="4744528" y="2244780"/>
            <a:ext cx="673402"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24" name="Picture 2" descr="Printwear FLAGNL Flag Netherlands WorkWear4All">
            <a:extLst>
              <a:ext uri="{FF2B5EF4-FFF2-40B4-BE49-F238E27FC236}">
                <a16:creationId xmlns:a16="http://schemas.microsoft.com/office/drawing/2014/main" id="{3C3C44EA-BF28-51A5-9A00-9858EBBDEF98}"/>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1848" t="3689" r="4449" b="2387"/>
          <a:stretch/>
        </p:blipFill>
        <p:spPr bwMode="auto">
          <a:xfrm>
            <a:off x="4744528" y="3578962"/>
            <a:ext cx="673402"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4" descr="UN flag">
            <a:extLst>
              <a:ext uri="{FF2B5EF4-FFF2-40B4-BE49-F238E27FC236}">
                <a16:creationId xmlns:a16="http://schemas.microsoft.com/office/drawing/2014/main" id="{B4696AD3-F6C7-D331-8B1F-FD8B60D9DAB7}"/>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7283" t="11882" r="5643" b="10143"/>
          <a:stretch/>
        </p:blipFill>
        <p:spPr bwMode="auto">
          <a:xfrm>
            <a:off x="4744528" y="2911871"/>
            <a:ext cx="673402" cy="457200"/>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Rounded Corners 22">
            <a:extLst>
              <a:ext uri="{FF2B5EF4-FFF2-40B4-BE49-F238E27FC236}">
                <a16:creationId xmlns:a16="http://schemas.microsoft.com/office/drawing/2014/main" id="{FCB15606-4851-A2B3-7575-570E02DC6522}"/>
              </a:ext>
            </a:extLst>
          </p:cNvPr>
          <p:cNvSpPr/>
          <p:nvPr/>
        </p:nvSpPr>
        <p:spPr>
          <a:xfrm>
            <a:off x="5741776" y="1522477"/>
            <a:ext cx="2102813" cy="2705492"/>
          </a:xfrm>
          <a:prstGeom prst="rect">
            <a:avLst/>
          </a:prstGeom>
          <a:noFill/>
          <a:ln>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ctr"/>
            <a:r>
              <a:rPr lang="en-US" sz="1400" b="1" dirty="0">
                <a:solidFill>
                  <a:schemeClr val="accent1"/>
                </a:solidFill>
              </a:rPr>
              <a:t>Set your own goal(s)</a:t>
            </a:r>
          </a:p>
        </p:txBody>
      </p:sp>
      <p:sp>
        <p:nvSpPr>
          <p:cNvPr id="4" name="Slide Number Placeholder 3">
            <a:extLst>
              <a:ext uri="{FF2B5EF4-FFF2-40B4-BE49-F238E27FC236}">
                <a16:creationId xmlns:a16="http://schemas.microsoft.com/office/drawing/2014/main" id="{56E64B3E-FE20-62B5-0077-16E9C58BB57C}"/>
              </a:ext>
            </a:extLst>
          </p:cNvPr>
          <p:cNvSpPr>
            <a:spLocks noGrp="1"/>
          </p:cNvSpPr>
          <p:nvPr>
            <p:ph type="sldNum" sz="quarter" idx="11"/>
          </p:nvPr>
        </p:nvSpPr>
        <p:spPr/>
        <p:txBody>
          <a:bodyPr/>
          <a:lstStyle/>
          <a:p>
            <a:fld id="{F25965E0-7062-474C-8671-DB3A3CE669B0}" type="slidenum">
              <a:rPr lang="nl-NL" smtClean="0"/>
              <a:pPr/>
              <a:t>6</a:t>
            </a:fld>
            <a:endParaRPr lang="nl-NL" dirty="0"/>
          </a:p>
        </p:txBody>
      </p:sp>
    </p:spTree>
    <p:extLst>
      <p:ext uri="{BB962C8B-B14F-4D97-AF65-F5344CB8AC3E}">
        <p14:creationId xmlns:p14="http://schemas.microsoft.com/office/powerpoint/2010/main" val="38189728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GB" dirty="0"/>
              <a:t>Method characteristics: Counting</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4" name="TextBox 3">
            <a:hlinkClick r:id="rId8" action="ppaction://hlinksldjump"/>
            <a:extLst>
              <a:ext uri="{FF2B5EF4-FFF2-40B4-BE49-F238E27FC236}">
                <a16:creationId xmlns:a16="http://schemas.microsoft.com/office/drawing/2014/main" id="{226FC965-E654-5CDB-BA80-D527DD992D44}"/>
              </a:ext>
            </a:extLst>
          </p:cNvPr>
          <p:cNvSpPr txBox="1"/>
          <p:nvPr/>
        </p:nvSpPr>
        <p:spPr>
          <a:xfrm>
            <a:off x="2555875" y="225773"/>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6" name="TextBox 15">
            <a:extLst>
              <a:ext uri="{FF2B5EF4-FFF2-40B4-BE49-F238E27FC236}">
                <a16:creationId xmlns:a16="http://schemas.microsoft.com/office/drawing/2014/main" id="{44E8D0BF-A2E2-B954-427A-F7F524828170}"/>
              </a:ext>
            </a:extLst>
          </p:cNvPr>
          <p:cNvSpPr txBox="1"/>
          <p:nvPr/>
        </p:nvSpPr>
        <p:spPr>
          <a:xfrm>
            <a:off x="4469451" y="225577"/>
            <a:ext cx="1447037"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7" name="TextBox 16">
            <a:extLst>
              <a:ext uri="{FF2B5EF4-FFF2-40B4-BE49-F238E27FC236}">
                <a16:creationId xmlns:a16="http://schemas.microsoft.com/office/drawing/2014/main" id="{4A713D1D-0B1C-963C-01FE-FECBE36DD6DE}"/>
              </a:ext>
            </a:extLst>
          </p:cNvPr>
          <p:cNvSpPr txBox="1"/>
          <p:nvPr/>
        </p:nvSpPr>
        <p:spPr>
          <a:xfrm>
            <a:off x="5942481" y="225577"/>
            <a:ext cx="1723863"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graphicFrame>
        <p:nvGraphicFramePr>
          <p:cNvPr id="19" name="Table 19">
            <a:extLst>
              <a:ext uri="{FF2B5EF4-FFF2-40B4-BE49-F238E27FC236}">
                <a16:creationId xmlns:a16="http://schemas.microsoft.com/office/drawing/2014/main" id="{AF927F63-891C-3046-39A8-1446772BFE04}"/>
              </a:ext>
            </a:extLst>
          </p:cNvPr>
          <p:cNvGraphicFramePr>
            <a:graphicFrameLocks noGrp="1"/>
          </p:cNvGraphicFramePr>
          <p:nvPr>
            <p:extLst>
              <p:ext uri="{D42A27DB-BD31-4B8C-83A1-F6EECF244321}">
                <p14:modId xmlns:p14="http://schemas.microsoft.com/office/powerpoint/2010/main" val="647720097"/>
              </p:ext>
            </p:extLst>
          </p:nvPr>
        </p:nvGraphicFramePr>
        <p:xfrm>
          <a:off x="2808288" y="1527700"/>
          <a:ext cx="5649468" cy="2402577"/>
        </p:xfrm>
        <a:graphic>
          <a:graphicData uri="http://schemas.openxmlformats.org/drawingml/2006/table">
            <a:tbl>
              <a:tblPr firstRow="1" bandRow="1">
                <a:tableStyleId>{E8034E78-7F5D-4C2E-B375-FC64B27BC917}</a:tableStyleId>
              </a:tblPr>
              <a:tblGrid>
                <a:gridCol w="4245814">
                  <a:extLst>
                    <a:ext uri="{9D8B030D-6E8A-4147-A177-3AD203B41FA5}">
                      <a16:colId xmlns:a16="http://schemas.microsoft.com/office/drawing/2014/main" val="2436270595"/>
                    </a:ext>
                  </a:extLst>
                </a:gridCol>
                <a:gridCol w="1403654">
                  <a:extLst>
                    <a:ext uri="{9D8B030D-6E8A-4147-A177-3AD203B41FA5}">
                      <a16:colId xmlns:a16="http://schemas.microsoft.com/office/drawing/2014/main" val="2217272462"/>
                    </a:ext>
                  </a:extLst>
                </a:gridCol>
              </a:tblGrid>
              <a:tr h="277911">
                <a:tc>
                  <a:txBody>
                    <a:bodyPr/>
                    <a:lstStyle/>
                    <a:p>
                      <a:r>
                        <a:rPr lang="en-GB" sz="1200" b="1" dirty="0">
                          <a:solidFill>
                            <a:schemeClr val="bg1"/>
                          </a:solidFill>
                        </a:rPr>
                        <a:t>Characteristics</a:t>
                      </a:r>
                      <a:endParaRPr lang="nl-NL" sz="1200" b="1" dirty="0">
                        <a:solidFill>
                          <a:schemeClr val="bg1"/>
                        </a:solidFill>
                      </a:endParaRPr>
                    </a:p>
                  </a:txBody>
                  <a:tcPr marL="12600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GB" sz="1200" b="1" dirty="0">
                          <a:solidFill>
                            <a:schemeClr val="bg1"/>
                          </a:solidFill>
                        </a:rPr>
                        <a:t>Answer</a:t>
                      </a:r>
                      <a:endParaRPr lang="nl-NL" sz="1200" b="1" dirty="0">
                        <a:solidFill>
                          <a:schemeClr val="bg1"/>
                        </a:solidFill>
                      </a:endParaRPr>
                    </a:p>
                  </a:txBody>
                  <a:tcPr marL="12600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56653720"/>
                  </a:ext>
                </a:extLst>
              </a:tr>
              <a:tr h="277911">
                <a:tc>
                  <a:txBody>
                    <a:bodyPr/>
                    <a:lstStyle/>
                    <a:p>
                      <a:r>
                        <a:rPr lang="en-GB" sz="1200" b="0" dirty="0">
                          <a:solidFill>
                            <a:schemeClr val="tx1"/>
                          </a:solidFill>
                        </a:rPr>
                        <a:t>Direct access to FLW needed?</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Yes</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161296"/>
                  </a:ext>
                </a:extLst>
              </a:tr>
              <a:tr h="277911">
                <a:tc>
                  <a:txBody>
                    <a:bodyPr/>
                    <a:lstStyle/>
                    <a:p>
                      <a:r>
                        <a:rPr lang="en-GB" sz="1200" b="0" dirty="0">
                          <a:solidFill>
                            <a:schemeClr val="tx1"/>
                          </a:solidFill>
                        </a:rPr>
                        <a:t>Level of accuracy?</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Medium-High</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5840331"/>
                  </a:ext>
                </a:extLst>
              </a:tr>
              <a:tr h="277911">
                <a:tc>
                  <a:txBody>
                    <a:bodyPr/>
                    <a:lstStyle/>
                    <a:p>
                      <a:r>
                        <a:rPr lang="en-GB" sz="1200" b="0" dirty="0">
                          <a:solidFill>
                            <a:schemeClr val="tx1"/>
                          </a:solidFill>
                        </a:rPr>
                        <a:t>Track causes?</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1376161"/>
                  </a:ext>
                </a:extLst>
              </a:tr>
              <a:tr h="277911">
                <a:tc>
                  <a:txBody>
                    <a:bodyPr/>
                    <a:lstStyle/>
                    <a:p>
                      <a:r>
                        <a:rPr lang="en-GB" sz="1200" b="0" dirty="0">
                          <a:solidFill>
                            <a:schemeClr val="tx1"/>
                          </a:solidFill>
                        </a:rPr>
                        <a:t>Required resources</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Medium</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1459545"/>
                  </a:ext>
                </a:extLst>
              </a:tr>
              <a:tr h="277911">
                <a:tc>
                  <a:txBody>
                    <a:bodyPr/>
                    <a:lstStyle/>
                    <a:p>
                      <a:r>
                        <a:rPr lang="en-GB" sz="1200" b="0" dirty="0">
                          <a:solidFill>
                            <a:schemeClr val="tx1"/>
                          </a:solidFill>
                        </a:rPr>
                        <a:t>Handle mixed FLW?</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9059828"/>
                  </a:ext>
                </a:extLst>
              </a:tr>
              <a:tr h="277911">
                <a:tc>
                  <a:txBody>
                    <a:bodyPr/>
                    <a:lstStyle/>
                    <a:p>
                      <a:r>
                        <a:rPr lang="en-GB" sz="1200" b="0" dirty="0">
                          <a:solidFill>
                            <a:schemeClr val="tx1"/>
                          </a:solidFill>
                        </a:rPr>
                        <a:t>Records FLW available?</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6526467"/>
                  </a:ext>
                </a:extLst>
              </a:tr>
              <a:tr h="277911">
                <a:tc>
                  <a:txBody>
                    <a:bodyPr/>
                    <a:lstStyle/>
                    <a:p>
                      <a:r>
                        <a:rPr lang="en-US" sz="1200" b="0" dirty="0">
                          <a:solidFill>
                            <a:schemeClr val="tx1"/>
                          </a:solidFill>
                        </a:rPr>
                        <a:t>Are inputs and outputs recorded that could be used for inferring the amount of FLW? </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3078935"/>
                  </a:ext>
                </a:extLst>
              </a:tr>
            </a:tbl>
          </a:graphicData>
        </a:graphic>
      </p:graphicFrame>
      <p:sp>
        <p:nvSpPr>
          <p:cNvPr id="20" name="TextBox 19">
            <a:extLst>
              <a:ext uri="{FF2B5EF4-FFF2-40B4-BE49-F238E27FC236}">
                <a16:creationId xmlns:a16="http://schemas.microsoft.com/office/drawing/2014/main" id="{1824BA1F-ED9E-6F86-3B90-8EC9A8408CAD}"/>
              </a:ext>
            </a:extLst>
          </p:cNvPr>
          <p:cNvSpPr txBox="1"/>
          <p:nvPr/>
        </p:nvSpPr>
        <p:spPr>
          <a:xfrm>
            <a:off x="7692338" y="225576"/>
            <a:ext cx="777126"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TextBox 4">
            <a:hlinkClick r:id="rId9" action="ppaction://hlinksldjump"/>
            <a:extLst>
              <a:ext uri="{FF2B5EF4-FFF2-40B4-BE49-F238E27FC236}">
                <a16:creationId xmlns:a16="http://schemas.microsoft.com/office/drawing/2014/main" id="{A2D25F1A-B4A9-7BF6-2D79-B385484B9681}"/>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9"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6901F025-4586-2B52-066B-310D4922F6E5}"/>
              </a:ext>
            </a:extLst>
          </p:cNvPr>
          <p:cNvSpPr>
            <a:spLocks noGrp="1"/>
          </p:cNvSpPr>
          <p:nvPr>
            <p:ph type="sldNum" sz="quarter" idx="11"/>
          </p:nvPr>
        </p:nvSpPr>
        <p:spPr/>
        <p:txBody>
          <a:bodyPr/>
          <a:lstStyle/>
          <a:p>
            <a:fld id="{F25965E0-7062-474C-8671-DB3A3CE669B0}" type="slidenum">
              <a:rPr lang="nl-NL" smtClean="0"/>
              <a:pPr/>
              <a:t>60</a:t>
            </a:fld>
            <a:endParaRPr lang="nl-NL" dirty="0"/>
          </a:p>
        </p:txBody>
      </p:sp>
    </p:spTree>
    <p:extLst>
      <p:ext uri="{BB962C8B-B14F-4D97-AF65-F5344CB8AC3E}">
        <p14:creationId xmlns:p14="http://schemas.microsoft.com/office/powerpoint/2010/main" val="20343717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2CA439DB-E2B9-421B-8DA9-F045954244BE}"/>
              </a:ext>
            </a:extLst>
          </p:cNvPr>
          <p:cNvSpPr>
            <a:spLocks noGrp="1"/>
          </p:cNvSpPr>
          <p:nvPr>
            <p:ph type="body" sz="quarter" idx="10"/>
          </p:nvPr>
        </p:nvSpPr>
        <p:spPr>
          <a:xfrm>
            <a:off x="2707274" y="1459473"/>
            <a:ext cx="5855993" cy="2471305"/>
          </a:xfrm>
        </p:spPr>
        <p:txBody>
          <a:bodyPr/>
          <a:lstStyle/>
          <a:p>
            <a:pPr lvl="1">
              <a:buClr>
                <a:schemeClr val="accent1"/>
              </a:buClr>
            </a:pPr>
            <a:r>
              <a:rPr lang="en-US" i="1" dirty="0"/>
              <a:t>Relatively</a:t>
            </a:r>
            <a:r>
              <a:rPr lang="en-US" dirty="0"/>
              <a:t> little effort (participation easier)</a:t>
            </a:r>
          </a:p>
          <a:p>
            <a:pPr lvl="1">
              <a:buClr>
                <a:schemeClr val="accent1"/>
              </a:buClr>
            </a:pPr>
            <a:r>
              <a:rPr lang="en-US" dirty="0"/>
              <a:t>Calculation (</a:t>
            </a:r>
            <a:r>
              <a:rPr lang="en-US" dirty="0" err="1"/>
              <a:t>evt</a:t>
            </a:r>
            <a:r>
              <a:rPr lang="en-US" dirty="0"/>
              <a:t>. additional sampling) is required for conversion to weight)</a:t>
            </a:r>
          </a:p>
          <a:p>
            <a:pPr lvl="1">
              <a:buClr>
                <a:schemeClr val="accent1"/>
              </a:buClr>
            </a:pPr>
            <a:r>
              <a:rPr lang="en-US" dirty="0"/>
              <a:t>Mainly used for (pre)packed products (e.g. bags, expiry date products)</a:t>
            </a:r>
          </a:p>
          <a:p>
            <a:pPr lvl="1">
              <a:buClr>
                <a:schemeClr val="accent1"/>
              </a:buClr>
            </a:pPr>
            <a:r>
              <a:rPr lang="en-US" dirty="0"/>
              <a:t>In most cases recruitment of participants required</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Remarks: Counting</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4" name="TextBox 3">
            <a:hlinkClick r:id="rId8" action="ppaction://hlinksldjump"/>
            <a:extLst>
              <a:ext uri="{FF2B5EF4-FFF2-40B4-BE49-F238E27FC236}">
                <a16:creationId xmlns:a16="http://schemas.microsoft.com/office/drawing/2014/main" id="{226FC965-E654-5CDB-BA80-D527DD992D44}"/>
              </a:ext>
            </a:extLst>
          </p:cNvPr>
          <p:cNvSpPr txBox="1"/>
          <p:nvPr/>
        </p:nvSpPr>
        <p:spPr>
          <a:xfrm>
            <a:off x="2555875" y="225773"/>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6" name="TextBox 15">
            <a:hlinkClick r:id="rId9" action="ppaction://hlinksldjump"/>
            <a:extLst>
              <a:ext uri="{FF2B5EF4-FFF2-40B4-BE49-F238E27FC236}">
                <a16:creationId xmlns:a16="http://schemas.microsoft.com/office/drawing/2014/main" id="{44E8D0BF-A2E2-B954-427A-F7F524828170}"/>
              </a:ext>
            </a:extLst>
          </p:cNvPr>
          <p:cNvSpPr txBox="1"/>
          <p:nvPr/>
        </p:nvSpPr>
        <p:spPr>
          <a:xfrm>
            <a:off x="4469451" y="225577"/>
            <a:ext cx="1447037"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7" name="TextBox 16">
            <a:hlinkClick r:id="rId10" action="ppaction://hlinksldjump"/>
            <a:extLst>
              <a:ext uri="{FF2B5EF4-FFF2-40B4-BE49-F238E27FC236}">
                <a16:creationId xmlns:a16="http://schemas.microsoft.com/office/drawing/2014/main" id="{4A713D1D-0B1C-963C-01FE-FECBE36DD6DE}"/>
              </a:ext>
            </a:extLst>
          </p:cNvPr>
          <p:cNvSpPr txBox="1"/>
          <p:nvPr/>
        </p:nvSpPr>
        <p:spPr>
          <a:xfrm>
            <a:off x="5942481" y="225577"/>
            <a:ext cx="172386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TextBox 4">
            <a:hlinkClick r:id="rId11" action="ppaction://hlinksldjump"/>
            <a:extLst>
              <a:ext uri="{FF2B5EF4-FFF2-40B4-BE49-F238E27FC236}">
                <a16:creationId xmlns:a16="http://schemas.microsoft.com/office/drawing/2014/main" id="{34FECA02-8071-3A40-BBD3-C6ED0B4A07E0}"/>
              </a:ext>
            </a:extLst>
          </p:cNvPr>
          <p:cNvSpPr txBox="1"/>
          <p:nvPr/>
        </p:nvSpPr>
        <p:spPr>
          <a:xfrm>
            <a:off x="7692338" y="225576"/>
            <a:ext cx="777126"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8" name="TextBox 17">
            <a:hlinkClick r:id="rId8" action="ppaction://hlinksldjump"/>
            <a:extLst>
              <a:ext uri="{FF2B5EF4-FFF2-40B4-BE49-F238E27FC236}">
                <a16:creationId xmlns:a16="http://schemas.microsoft.com/office/drawing/2014/main" id="{A8F25DFD-1093-307B-E159-176697A65A24}"/>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19" name="TextBox 18">
            <a:hlinkClick r:id="rId12" action="ppaction://hlinksldjump"/>
            <a:extLst>
              <a:ext uri="{FF2B5EF4-FFF2-40B4-BE49-F238E27FC236}">
                <a16:creationId xmlns:a16="http://schemas.microsoft.com/office/drawing/2014/main" id="{48E05F83-6C67-CEA6-DE25-7D5021FF9AC5}"/>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173EAECC-84E3-DE39-8329-90DB36818A71}"/>
              </a:ext>
            </a:extLst>
          </p:cNvPr>
          <p:cNvSpPr>
            <a:spLocks noGrp="1"/>
          </p:cNvSpPr>
          <p:nvPr>
            <p:ph type="sldNum" sz="quarter" idx="11"/>
          </p:nvPr>
        </p:nvSpPr>
        <p:spPr/>
        <p:txBody>
          <a:bodyPr/>
          <a:lstStyle/>
          <a:p>
            <a:fld id="{F25965E0-7062-474C-8671-DB3A3CE669B0}" type="slidenum">
              <a:rPr lang="nl-NL" smtClean="0"/>
              <a:pPr/>
              <a:t>61</a:t>
            </a:fld>
            <a:endParaRPr lang="nl-NL" dirty="0"/>
          </a:p>
        </p:txBody>
      </p:sp>
    </p:spTree>
    <p:extLst>
      <p:ext uri="{BB962C8B-B14F-4D97-AF65-F5344CB8AC3E}">
        <p14:creationId xmlns:p14="http://schemas.microsoft.com/office/powerpoint/2010/main" val="21053952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2F642EC-1144-379C-CB6D-2BE0071D87A6}"/>
              </a:ext>
            </a:extLst>
          </p:cNvPr>
          <p:cNvSpPr>
            <a:spLocks noGrp="1"/>
          </p:cNvSpPr>
          <p:nvPr>
            <p:ph type="body" sz="quarter" idx="10"/>
          </p:nvPr>
        </p:nvSpPr>
        <p:spPr>
          <a:xfrm>
            <a:off x="2707274" y="1459473"/>
            <a:ext cx="5855993" cy="2471305"/>
          </a:xfrm>
        </p:spPr>
        <p:txBody>
          <a:bodyPr/>
          <a:lstStyle/>
          <a:p>
            <a:r>
              <a:rPr lang="en-US" dirty="0"/>
              <a:t>Maintaining a daily log of FLW and other information (paper-based or electronically)</a:t>
            </a:r>
          </a:p>
          <a:p>
            <a:r>
              <a:rPr lang="en-US" b="1" dirty="0"/>
              <a:t>Example:</a:t>
            </a:r>
            <a:br>
              <a:rPr lang="en-US" dirty="0"/>
            </a:br>
            <a:r>
              <a:rPr lang="en-US" dirty="0"/>
              <a:t>typically used in households: The diary usually calls for the participant to log the amount and type of food being lost or wasted, along with how and why the FLW was discarded.</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Method description: Diaries</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4" name="TextBox 3">
            <a:hlinkClick r:id="rId8" action="ppaction://hlinksldjump"/>
            <a:extLst>
              <a:ext uri="{FF2B5EF4-FFF2-40B4-BE49-F238E27FC236}">
                <a16:creationId xmlns:a16="http://schemas.microsoft.com/office/drawing/2014/main" id="{226FC965-E654-5CDB-BA80-D527DD992D44}"/>
              </a:ext>
            </a:extLst>
          </p:cNvPr>
          <p:cNvSpPr txBox="1"/>
          <p:nvPr/>
        </p:nvSpPr>
        <p:spPr>
          <a:xfrm>
            <a:off x="2555875" y="225773"/>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6" name="TextBox 15">
            <a:hlinkClick r:id="rId9" action="ppaction://hlinksldjump"/>
            <a:extLst>
              <a:ext uri="{FF2B5EF4-FFF2-40B4-BE49-F238E27FC236}">
                <a16:creationId xmlns:a16="http://schemas.microsoft.com/office/drawing/2014/main" id="{44E8D0BF-A2E2-B954-427A-F7F524828170}"/>
              </a:ext>
            </a:extLst>
          </p:cNvPr>
          <p:cNvSpPr txBox="1"/>
          <p:nvPr/>
        </p:nvSpPr>
        <p:spPr>
          <a:xfrm>
            <a:off x="4469451" y="225577"/>
            <a:ext cx="1447037"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7" name="TextBox 16">
            <a:hlinkClick r:id="rId10" action="ppaction://hlinksldjump"/>
            <a:extLst>
              <a:ext uri="{FF2B5EF4-FFF2-40B4-BE49-F238E27FC236}">
                <a16:creationId xmlns:a16="http://schemas.microsoft.com/office/drawing/2014/main" id="{4A713D1D-0B1C-963C-01FE-FECBE36DD6DE}"/>
              </a:ext>
            </a:extLst>
          </p:cNvPr>
          <p:cNvSpPr txBox="1"/>
          <p:nvPr/>
        </p:nvSpPr>
        <p:spPr>
          <a:xfrm>
            <a:off x="5942481" y="225577"/>
            <a:ext cx="172386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TextBox 4">
            <a:hlinkClick r:id="rId11" action="ppaction://hlinksldjump"/>
            <a:extLst>
              <a:ext uri="{FF2B5EF4-FFF2-40B4-BE49-F238E27FC236}">
                <a16:creationId xmlns:a16="http://schemas.microsoft.com/office/drawing/2014/main" id="{1797E28C-C093-892E-F8B6-15713FB064B7}"/>
              </a:ext>
            </a:extLst>
          </p:cNvPr>
          <p:cNvSpPr txBox="1"/>
          <p:nvPr/>
        </p:nvSpPr>
        <p:spPr>
          <a:xfrm>
            <a:off x="7692338" y="225576"/>
            <a:ext cx="777126"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8" name="TextBox 17">
            <a:hlinkClick r:id="rId12" action="ppaction://hlinksldjump"/>
            <a:extLst>
              <a:ext uri="{FF2B5EF4-FFF2-40B4-BE49-F238E27FC236}">
                <a16:creationId xmlns:a16="http://schemas.microsoft.com/office/drawing/2014/main" id="{A4C23060-4AB5-359C-DDAB-554E3264AEBD}"/>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1" name="Slide Number Placeholder 10">
            <a:extLst>
              <a:ext uri="{FF2B5EF4-FFF2-40B4-BE49-F238E27FC236}">
                <a16:creationId xmlns:a16="http://schemas.microsoft.com/office/drawing/2014/main" id="{E40B1611-66D5-2575-4092-993BFF4811E3}"/>
              </a:ext>
            </a:extLst>
          </p:cNvPr>
          <p:cNvSpPr>
            <a:spLocks noGrp="1"/>
          </p:cNvSpPr>
          <p:nvPr>
            <p:ph type="sldNum" sz="quarter" idx="11"/>
          </p:nvPr>
        </p:nvSpPr>
        <p:spPr/>
        <p:txBody>
          <a:bodyPr/>
          <a:lstStyle/>
          <a:p>
            <a:fld id="{F25965E0-7062-474C-8671-DB3A3CE669B0}" type="slidenum">
              <a:rPr lang="nl-NL" smtClean="0"/>
              <a:pPr/>
              <a:t>62</a:t>
            </a:fld>
            <a:endParaRPr lang="nl-NL" dirty="0"/>
          </a:p>
        </p:txBody>
      </p:sp>
    </p:spTree>
    <p:extLst>
      <p:ext uri="{BB962C8B-B14F-4D97-AF65-F5344CB8AC3E}">
        <p14:creationId xmlns:p14="http://schemas.microsoft.com/office/powerpoint/2010/main" val="6855395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GB" dirty="0"/>
              <a:t>Method characteristics: Diaries</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4" name="TextBox 3">
            <a:hlinkClick r:id="rId8" action="ppaction://hlinksldjump"/>
            <a:extLst>
              <a:ext uri="{FF2B5EF4-FFF2-40B4-BE49-F238E27FC236}">
                <a16:creationId xmlns:a16="http://schemas.microsoft.com/office/drawing/2014/main" id="{226FC965-E654-5CDB-BA80-D527DD992D44}"/>
              </a:ext>
            </a:extLst>
          </p:cNvPr>
          <p:cNvSpPr txBox="1"/>
          <p:nvPr/>
        </p:nvSpPr>
        <p:spPr>
          <a:xfrm>
            <a:off x="2557963" y="225773"/>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6" name="TextBox 15">
            <a:hlinkClick r:id="rId9" action="ppaction://hlinksldjump"/>
            <a:extLst>
              <a:ext uri="{FF2B5EF4-FFF2-40B4-BE49-F238E27FC236}">
                <a16:creationId xmlns:a16="http://schemas.microsoft.com/office/drawing/2014/main" id="{44E8D0BF-A2E2-B954-427A-F7F524828170}"/>
              </a:ext>
            </a:extLst>
          </p:cNvPr>
          <p:cNvSpPr txBox="1"/>
          <p:nvPr/>
        </p:nvSpPr>
        <p:spPr>
          <a:xfrm>
            <a:off x="4471539" y="225577"/>
            <a:ext cx="1447037"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7" name="TextBox 16">
            <a:hlinkClick r:id="rId10" action="ppaction://hlinksldjump"/>
            <a:extLst>
              <a:ext uri="{FF2B5EF4-FFF2-40B4-BE49-F238E27FC236}">
                <a16:creationId xmlns:a16="http://schemas.microsoft.com/office/drawing/2014/main" id="{4A713D1D-0B1C-963C-01FE-FECBE36DD6DE}"/>
              </a:ext>
            </a:extLst>
          </p:cNvPr>
          <p:cNvSpPr txBox="1"/>
          <p:nvPr/>
        </p:nvSpPr>
        <p:spPr>
          <a:xfrm>
            <a:off x="5944569" y="225577"/>
            <a:ext cx="1723863"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graphicFrame>
        <p:nvGraphicFramePr>
          <p:cNvPr id="19" name="Table 19">
            <a:extLst>
              <a:ext uri="{FF2B5EF4-FFF2-40B4-BE49-F238E27FC236}">
                <a16:creationId xmlns:a16="http://schemas.microsoft.com/office/drawing/2014/main" id="{AF927F63-891C-3046-39A8-1446772BFE04}"/>
              </a:ext>
            </a:extLst>
          </p:cNvPr>
          <p:cNvGraphicFramePr>
            <a:graphicFrameLocks noGrp="1"/>
          </p:cNvGraphicFramePr>
          <p:nvPr>
            <p:extLst>
              <p:ext uri="{D42A27DB-BD31-4B8C-83A1-F6EECF244321}">
                <p14:modId xmlns:p14="http://schemas.microsoft.com/office/powerpoint/2010/main" val="41898790"/>
              </p:ext>
            </p:extLst>
          </p:nvPr>
        </p:nvGraphicFramePr>
        <p:xfrm>
          <a:off x="2805113" y="1523711"/>
          <a:ext cx="5658487" cy="2402577"/>
        </p:xfrm>
        <a:graphic>
          <a:graphicData uri="http://schemas.openxmlformats.org/drawingml/2006/table">
            <a:tbl>
              <a:tblPr firstRow="1" bandRow="1">
                <a:tableStyleId>{E8034E78-7F5D-4C2E-B375-FC64B27BC917}</a:tableStyleId>
              </a:tblPr>
              <a:tblGrid>
                <a:gridCol w="4374915">
                  <a:extLst>
                    <a:ext uri="{9D8B030D-6E8A-4147-A177-3AD203B41FA5}">
                      <a16:colId xmlns:a16="http://schemas.microsoft.com/office/drawing/2014/main" val="2436270595"/>
                    </a:ext>
                  </a:extLst>
                </a:gridCol>
                <a:gridCol w="1283572">
                  <a:extLst>
                    <a:ext uri="{9D8B030D-6E8A-4147-A177-3AD203B41FA5}">
                      <a16:colId xmlns:a16="http://schemas.microsoft.com/office/drawing/2014/main" val="2217272462"/>
                    </a:ext>
                  </a:extLst>
                </a:gridCol>
              </a:tblGrid>
              <a:tr h="277911">
                <a:tc>
                  <a:txBody>
                    <a:bodyPr/>
                    <a:lstStyle/>
                    <a:p>
                      <a:r>
                        <a:rPr lang="en-GB" sz="1200" b="1" dirty="0">
                          <a:solidFill>
                            <a:schemeClr val="bg1"/>
                          </a:solidFill>
                        </a:rPr>
                        <a:t>Characteristics</a:t>
                      </a:r>
                      <a:endParaRPr lang="nl-NL" sz="1200" b="1" dirty="0">
                        <a:solidFill>
                          <a:schemeClr val="bg1"/>
                        </a:solidFill>
                      </a:endParaRPr>
                    </a:p>
                  </a:txBody>
                  <a:tcPr marL="10800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GB" sz="1200" b="1" dirty="0">
                          <a:solidFill>
                            <a:schemeClr val="bg1"/>
                          </a:solidFill>
                        </a:rPr>
                        <a:t>Answer</a:t>
                      </a:r>
                      <a:endParaRPr lang="nl-NL" sz="1200" b="1" dirty="0">
                        <a:solidFill>
                          <a:schemeClr val="bg1"/>
                        </a:solidFill>
                      </a:endParaRPr>
                    </a:p>
                  </a:txBody>
                  <a:tcPr marL="10800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56653720"/>
                  </a:ext>
                </a:extLst>
              </a:tr>
              <a:tr h="277911">
                <a:tc>
                  <a:txBody>
                    <a:bodyPr/>
                    <a:lstStyle/>
                    <a:p>
                      <a:r>
                        <a:rPr lang="en-GB" sz="1200" b="0" dirty="0">
                          <a:solidFill>
                            <a:schemeClr val="tx1"/>
                          </a:solidFill>
                        </a:rPr>
                        <a:t>Direct access to FLW needed?</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Yes*</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161296"/>
                  </a:ext>
                </a:extLst>
              </a:tr>
              <a:tr h="277911">
                <a:tc>
                  <a:txBody>
                    <a:bodyPr/>
                    <a:lstStyle/>
                    <a:p>
                      <a:r>
                        <a:rPr lang="en-GB" sz="1200" b="0" dirty="0">
                          <a:solidFill>
                            <a:schemeClr val="tx1"/>
                          </a:solidFill>
                        </a:rPr>
                        <a:t>Level of accuracy?</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Low-Medium</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5840331"/>
                  </a:ext>
                </a:extLst>
              </a:tr>
              <a:tr h="277911">
                <a:tc>
                  <a:txBody>
                    <a:bodyPr/>
                    <a:lstStyle/>
                    <a:p>
                      <a:r>
                        <a:rPr lang="en-GB" sz="1200" b="0" dirty="0">
                          <a:solidFill>
                            <a:schemeClr val="tx1"/>
                          </a:solidFill>
                        </a:rPr>
                        <a:t>Track causes?</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Yes</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1376161"/>
                  </a:ext>
                </a:extLst>
              </a:tr>
              <a:tr h="277911">
                <a:tc>
                  <a:txBody>
                    <a:bodyPr/>
                    <a:lstStyle/>
                    <a:p>
                      <a:r>
                        <a:rPr lang="en-GB" sz="1200" b="0" dirty="0">
                          <a:solidFill>
                            <a:schemeClr val="tx1"/>
                          </a:solidFill>
                        </a:rPr>
                        <a:t>Required resources</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Medium</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1459545"/>
                  </a:ext>
                </a:extLst>
              </a:tr>
              <a:tr h="277911">
                <a:tc>
                  <a:txBody>
                    <a:bodyPr/>
                    <a:lstStyle/>
                    <a:p>
                      <a:r>
                        <a:rPr lang="en-GB" sz="1200" b="0" dirty="0">
                          <a:solidFill>
                            <a:schemeClr val="tx1"/>
                          </a:solidFill>
                        </a:rPr>
                        <a:t>Handle mixed FLW?</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9059828"/>
                  </a:ext>
                </a:extLst>
              </a:tr>
              <a:tr h="277911">
                <a:tc>
                  <a:txBody>
                    <a:bodyPr/>
                    <a:lstStyle/>
                    <a:p>
                      <a:r>
                        <a:rPr lang="en-GB" sz="1200" b="0" dirty="0">
                          <a:solidFill>
                            <a:schemeClr val="tx1"/>
                          </a:solidFill>
                        </a:rPr>
                        <a:t>Records FLW available?</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6526467"/>
                  </a:ext>
                </a:extLst>
              </a:tr>
              <a:tr h="277911">
                <a:tc>
                  <a:txBody>
                    <a:bodyPr/>
                    <a:lstStyle/>
                    <a:p>
                      <a:r>
                        <a:rPr lang="en-US" sz="1200" b="0" dirty="0">
                          <a:solidFill>
                            <a:schemeClr val="tx1"/>
                          </a:solidFill>
                        </a:rPr>
                        <a:t>Are inputs and outputs recorded that could be used for inferring the amount of FLW? </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3078935"/>
                  </a:ext>
                </a:extLst>
              </a:tr>
            </a:tbl>
          </a:graphicData>
        </a:graphic>
      </p:graphicFrame>
      <p:sp>
        <p:nvSpPr>
          <p:cNvPr id="20" name="TextBox 19">
            <a:hlinkClick r:id="rId11" action="ppaction://hlinksldjump"/>
            <a:extLst>
              <a:ext uri="{FF2B5EF4-FFF2-40B4-BE49-F238E27FC236}">
                <a16:creationId xmlns:a16="http://schemas.microsoft.com/office/drawing/2014/main" id="{1824BA1F-ED9E-6F86-3B90-8EC9A8408CAD}"/>
              </a:ext>
            </a:extLst>
          </p:cNvPr>
          <p:cNvSpPr txBox="1"/>
          <p:nvPr/>
        </p:nvSpPr>
        <p:spPr>
          <a:xfrm>
            <a:off x="7694426" y="225576"/>
            <a:ext cx="777126"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6271B92B-B2B8-D857-ED85-23A5C50A673E}"/>
              </a:ext>
            </a:extLst>
          </p:cNvPr>
          <p:cNvSpPr txBox="1"/>
          <p:nvPr/>
        </p:nvSpPr>
        <p:spPr>
          <a:xfrm>
            <a:off x="2474912" y="4660053"/>
            <a:ext cx="1492716" cy="294183"/>
          </a:xfrm>
          <a:prstGeom prst="rect">
            <a:avLst/>
          </a:prstGeom>
          <a:noFill/>
        </p:spPr>
        <p:txBody>
          <a:bodyPr wrap="non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000" b="0" i="0" u="none" strike="noStrike" kern="1200" cap="none" spc="0" normalizeH="0" baseline="0" noProof="0" dirty="0">
                <a:ln>
                  <a:noFill/>
                </a:ln>
                <a:effectLst/>
                <a:uLnTx/>
                <a:uFillTx/>
                <a:latin typeface="Arial" panose="020B0604020202020204" pitchFamily="34" charset="0"/>
                <a:ea typeface="+mn-ea"/>
                <a:cs typeface="+mn-cs"/>
              </a:rPr>
              <a:t>* CEC-report claims no</a:t>
            </a:r>
            <a:endParaRPr kumimoji="0" lang="nl-NL" sz="1000" b="0" i="0" u="none" strike="noStrike" kern="1200" cap="none" spc="0" normalizeH="0" baseline="0" noProof="0" dirty="0" err="1">
              <a:ln>
                <a:noFill/>
              </a:ln>
              <a:effectLst/>
              <a:uLnTx/>
              <a:uFillTx/>
              <a:latin typeface="Arial" panose="020B0604020202020204" pitchFamily="34" charset="0"/>
              <a:ea typeface="+mn-ea"/>
              <a:cs typeface="+mn-cs"/>
            </a:endParaRPr>
          </a:p>
        </p:txBody>
      </p:sp>
      <p:sp>
        <p:nvSpPr>
          <p:cNvPr id="18" name="TextBox 17">
            <a:hlinkClick r:id="rId12" action="ppaction://hlinksldjump"/>
            <a:extLst>
              <a:ext uri="{FF2B5EF4-FFF2-40B4-BE49-F238E27FC236}">
                <a16:creationId xmlns:a16="http://schemas.microsoft.com/office/drawing/2014/main" id="{66997C28-7EE6-BC84-6F45-3E17D4699BD8}"/>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35A3B14F-DA89-5567-75F1-A05EAD71245C}"/>
              </a:ext>
            </a:extLst>
          </p:cNvPr>
          <p:cNvSpPr>
            <a:spLocks noGrp="1"/>
          </p:cNvSpPr>
          <p:nvPr>
            <p:ph type="sldNum" sz="quarter" idx="11"/>
          </p:nvPr>
        </p:nvSpPr>
        <p:spPr/>
        <p:txBody>
          <a:bodyPr/>
          <a:lstStyle/>
          <a:p>
            <a:fld id="{F25965E0-7062-474C-8671-DB3A3CE669B0}" type="slidenum">
              <a:rPr lang="nl-NL" smtClean="0"/>
              <a:pPr/>
              <a:t>63</a:t>
            </a:fld>
            <a:endParaRPr lang="nl-NL" dirty="0"/>
          </a:p>
        </p:txBody>
      </p:sp>
    </p:spTree>
    <p:extLst>
      <p:ext uri="{BB962C8B-B14F-4D97-AF65-F5344CB8AC3E}">
        <p14:creationId xmlns:p14="http://schemas.microsoft.com/office/powerpoint/2010/main" val="41801259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0657269-1042-430F-591E-9AEB1F79FB4E}"/>
              </a:ext>
            </a:extLst>
          </p:cNvPr>
          <p:cNvSpPr>
            <a:spLocks noGrp="1"/>
          </p:cNvSpPr>
          <p:nvPr>
            <p:ph type="body" sz="quarter" idx="10"/>
          </p:nvPr>
        </p:nvSpPr>
        <p:spPr>
          <a:xfrm>
            <a:off x="2707274" y="1459473"/>
            <a:ext cx="5855993" cy="2471305"/>
          </a:xfrm>
        </p:spPr>
        <p:txBody>
          <a:bodyPr/>
          <a:lstStyle/>
          <a:p>
            <a:pPr lvl="1">
              <a:buClr>
                <a:schemeClr val="accent1"/>
              </a:buClr>
            </a:pPr>
            <a:r>
              <a:rPr lang="en-US" dirty="0"/>
              <a:t>Recruitment participants required</a:t>
            </a:r>
          </a:p>
          <a:p>
            <a:pPr lvl="1">
              <a:buClr>
                <a:schemeClr val="accent1"/>
              </a:buClr>
            </a:pPr>
            <a:r>
              <a:rPr lang="en-US" dirty="0"/>
              <a:t>Preparation of material requires significant effort</a:t>
            </a:r>
          </a:p>
          <a:p>
            <a:pPr lvl="1">
              <a:buClr>
                <a:schemeClr val="accent1"/>
              </a:buClr>
            </a:pPr>
            <a:r>
              <a:rPr lang="en-US" dirty="0"/>
              <a:t>Level of expertise required for setting it up</a:t>
            </a:r>
          </a:p>
          <a:p>
            <a:pPr lvl="1">
              <a:buClr>
                <a:schemeClr val="accent1"/>
              </a:buClr>
            </a:pPr>
            <a:r>
              <a:rPr lang="en-US" dirty="0"/>
              <a:t>Qualitative information can be collected as well (e.g. causes, purchasing and storage </a:t>
            </a:r>
            <a:r>
              <a:rPr lang="en-US" dirty="0" err="1"/>
              <a:t>behaviour</a:t>
            </a:r>
            <a:r>
              <a:rPr lang="en-US" dirty="0"/>
              <a:t>)</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Remarks: Diaries</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4" name="TextBox 3">
            <a:hlinkClick r:id="rId8" action="ppaction://hlinksldjump"/>
            <a:extLst>
              <a:ext uri="{FF2B5EF4-FFF2-40B4-BE49-F238E27FC236}">
                <a16:creationId xmlns:a16="http://schemas.microsoft.com/office/drawing/2014/main" id="{226FC965-E654-5CDB-BA80-D527DD992D44}"/>
              </a:ext>
            </a:extLst>
          </p:cNvPr>
          <p:cNvSpPr txBox="1"/>
          <p:nvPr/>
        </p:nvSpPr>
        <p:spPr>
          <a:xfrm>
            <a:off x="2557963" y="225773"/>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6" name="TextBox 15">
            <a:hlinkClick r:id="rId9" action="ppaction://hlinksldjump"/>
            <a:extLst>
              <a:ext uri="{FF2B5EF4-FFF2-40B4-BE49-F238E27FC236}">
                <a16:creationId xmlns:a16="http://schemas.microsoft.com/office/drawing/2014/main" id="{44E8D0BF-A2E2-B954-427A-F7F524828170}"/>
              </a:ext>
            </a:extLst>
          </p:cNvPr>
          <p:cNvSpPr txBox="1"/>
          <p:nvPr/>
        </p:nvSpPr>
        <p:spPr>
          <a:xfrm>
            <a:off x="4471539" y="225577"/>
            <a:ext cx="1447037"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7" name="TextBox 16">
            <a:hlinkClick r:id="rId10" action="ppaction://hlinksldjump"/>
            <a:extLst>
              <a:ext uri="{FF2B5EF4-FFF2-40B4-BE49-F238E27FC236}">
                <a16:creationId xmlns:a16="http://schemas.microsoft.com/office/drawing/2014/main" id="{4A713D1D-0B1C-963C-01FE-FECBE36DD6DE}"/>
              </a:ext>
            </a:extLst>
          </p:cNvPr>
          <p:cNvSpPr txBox="1"/>
          <p:nvPr/>
        </p:nvSpPr>
        <p:spPr>
          <a:xfrm>
            <a:off x="5944569" y="225577"/>
            <a:ext cx="172386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TextBox 4">
            <a:hlinkClick r:id="rId11" action="ppaction://hlinksldjump"/>
            <a:extLst>
              <a:ext uri="{FF2B5EF4-FFF2-40B4-BE49-F238E27FC236}">
                <a16:creationId xmlns:a16="http://schemas.microsoft.com/office/drawing/2014/main" id="{34FECA02-8071-3A40-BBD3-C6ED0B4A07E0}"/>
              </a:ext>
            </a:extLst>
          </p:cNvPr>
          <p:cNvSpPr txBox="1"/>
          <p:nvPr/>
        </p:nvSpPr>
        <p:spPr>
          <a:xfrm>
            <a:off x="7694426" y="225576"/>
            <a:ext cx="777126"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8" name="TextBox 17">
            <a:hlinkClick r:id="rId8" action="ppaction://hlinksldjump"/>
            <a:extLst>
              <a:ext uri="{FF2B5EF4-FFF2-40B4-BE49-F238E27FC236}">
                <a16:creationId xmlns:a16="http://schemas.microsoft.com/office/drawing/2014/main" id="{9CC133AB-4F56-8945-1D59-72EA8094D29F}"/>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19" name="TextBox 18">
            <a:hlinkClick r:id="rId12" action="ppaction://hlinksldjump"/>
            <a:extLst>
              <a:ext uri="{FF2B5EF4-FFF2-40B4-BE49-F238E27FC236}">
                <a16:creationId xmlns:a16="http://schemas.microsoft.com/office/drawing/2014/main" id="{5B7E559C-9C96-D806-A8C0-B2FA13C9ECDC}"/>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1" name="Slide Number Placeholder 10">
            <a:extLst>
              <a:ext uri="{FF2B5EF4-FFF2-40B4-BE49-F238E27FC236}">
                <a16:creationId xmlns:a16="http://schemas.microsoft.com/office/drawing/2014/main" id="{A4C791C7-128F-E0E2-7AA6-1C6DD5E50AC1}"/>
              </a:ext>
            </a:extLst>
          </p:cNvPr>
          <p:cNvSpPr>
            <a:spLocks noGrp="1"/>
          </p:cNvSpPr>
          <p:nvPr>
            <p:ph type="sldNum" sz="quarter" idx="11"/>
          </p:nvPr>
        </p:nvSpPr>
        <p:spPr/>
        <p:txBody>
          <a:bodyPr/>
          <a:lstStyle/>
          <a:p>
            <a:fld id="{F25965E0-7062-474C-8671-DB3A3CE669B0}" type="slidenum">
              <a:rPr lang="nl-NL" smtClean="0"/>
              <a:pPr/>
              <a:t>64</a:t>
            </a:fld>
            <a:endParaRPr lang="nl-NL" dirty="0"/>
          </a:p>
        </p:txBody>
      </p:sp>
    </p:spTree>
    <p:extLst>
      <p:ext uri="{BB962C8B-B14F-4D97-AF65-F5344CB8AC3E}">
        <p14:creationId xmlns:p14="http://schemas.microsoft.com/office/powerpoint/2010/main" val="23235003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A4BC08C7-CA35-B322-C26F-FB2BDBCA86FE}"/>
              </a:ext>
            </a:extLst>
          </p:cNvPr>
          <p:cNvSpPr>
            <a:spLocks noGrp="1"/>
          </p:cNvSpPr>
          <p:nvPr>
            <p:ph type="body" sz="quarter" idx="10"/>
          </p:nvPr>
        </p:nvSpPr>
        <p:spPr>
          <a:xfrm>
            <a:off x="2707274" y="1459473"/>
            <a:ext cx="5855993" cy="2471305"/>
          </a:xfrm>
        </p:spPr>
        <p:txBody>
          <a:bodyPr/>
          <a:lstStyle/>
          <a:p>
            <a:r>
              <a:rPr lang="en-US" dirty="0"/>
              <a:t>Using a measuring device to determine the weight of FLW</a:t>
            </a:r>
          </a:p>
          <a:p>
            <a:r>
              <a:rPr lang="en-US" b="1" dirty="0"/>
              <a:t>Example:</a:t>
            </a:r>
            <a:br>
              <a:rPr lang="en-US" dirty="0"/>
            </a:br>
            <a:r>
              <a:rPr lang="en-US" dirty="0"/>
              <a:t>hospitals running a kitchen, have leftovers when portioning. These waste flows can be weighed per component in the kitchen.</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Method description: Direct weighing</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4" name="TextBox 3">
            <a:hlinkClick r:id="rId8" action="ppaction://hlinksldjump"/>
            <a:extLst>
              <a:ext uri="{FF2B5EF4-FFF2-40B4-BE49-F238E27FC236}">
                <a16:creationId xmlns:a16="http://schemas.microsoft.com/office/drawing/2014/main" id="{226FC965-E654-5CDB-BA80-D527DD992D44}"/>
              </a:ext>
            </a:extLst>
          </p:cNvPr>
          <p:cNvSpPr txBox="1"/>
          <p:nvPr/>
        </p:nvSpPr>
        <p:spPr>
          <a:xfrm>
            <a:off x="2555875" y="225773"/>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6" name="TextBox 15">
            <a:hlinkClick r:id="rId9" action="ppaction://hlinksldjump"/>
            <a:extLst>
              <a:ext uri="{FF2B5EF4-FFF2-40B4-BE49-F238E27FC236}">
                <a16:creationId xmlns:a16="http://schemas.microsoft.com/office/drawing/2014/main" id="{44E8D0BF-A2E2-B954-427A-F7F524828170}"/>
              </a:ext>
            </a:extLst>
          </p:cNvPr>
          <p:cNvSpPr txBox="1"/>
          <p:nvPr/>
        </p:nvSpPr>
        <p:spPr>
          <a:xfrm>
            <a:off x="4469451" y="225577"/>
            <a:ext cx="1447037"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7" name="TextBox 16">
            <a:hlinkClick r:id="rId10" action="ppaction://hlinksldjump"/>
            <a:extLst>
              <a:ext uri="{FF2B5EF4-FFF2-40B4-BE49-F238E27FC236}">
                <a16:creationId xmlns:a16="http://schemas.microsoft.com/office/drawing/2014/main" id="{4A713D1D-0B1C-963C-01FE-FECBE36DD6DE}"/>
              </a:ext>
            </a:extLst>
          </p:cNvPr>
          <p:cNvSpPr txBox="1"/>
          <p:nvPr/>
        </p:nvSpPr>
        <p:spPr>
          <a:xfrm>
            <a:off x="5942481" y="225577"/>
            <a:ext cx="172386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TextBox 4">
            <a:hlinkClick r:id="rId11" action="ppaction://hlinksldjump"/>
            <a:extLst>
              <a:ext uri="{FF2B5EF4-FFF2-40B4-BE49-F238E27FC236}">
                <a16:creationId xmlns:a16="http://schemas.microsoft.com/office/drawing/2014/main" id="{8C7ABCFA-BAD4-D2CA-1452-9E2E4C2AEE2A}"/>
              </a:ext>
            </a:extLst>
          </p:cNvPr>
          <p:cNvSpPr txBox="1"/>
          <p:nvPr/>
        </p:nvSpPr>
        <p:spPr>
          <a:xfrm>
            <a:off x="7692338" y="225576"/>
            <a:ext cx="777126"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8" name="TextBox 17">
            <a:hlinkClick r:id="rId12" action="ppaction://hlinksldjump"/>
            <a:extLst>
              <a:ext uri="{FF2B5EF4-FFF2-40B4-BE49-F238E27FC236}">
                <a16:creationId xmlns:a16="http://schemas.microsoft.com/office/drawing/2014/main" id="{AFA0309D-EE4C-24B6-8C85-34B253736BB8}"/>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1" name="Slide Number Placeholder 10">
            <a:extLst>
              <a:ext uri="{FF2B5EF4-FFF2-40B4-BE49-F238E27FC236}">
                <a16:creationId xmlns:a16="http://schemas.microsoft.com/office/drawing/2014/main" id="{6E09A65F-CAE9-18F0-27D0-8A1153C3C825}"/>
              </a:ext>
            </a:extLst>
          </p:cNvPr>
          <p:cNvSpPr>
            <a:spLocks noGrp="1"/>
          </p:cNvSpPr>
          <p:nvPr>
            <p:ph type="sldNum" sz="quarter" idx="11"/>
          </p:nvPr>
        </p:nvSpPr>
        <p:spPr/>
        <p:txBody>
          <a:bodyPr/>
          <a:lstStyle/>
          <a:p>
            <a:fld id="{F25965E0-7062-474C-8671-DB3A3CE669B0}" type="slidenum">
              <a:rPr lang="nl-NL" smtClean="0"/>
              <a:pPr/>
              <a:t>65</a:t>
            </a:fld>
            <a:endParaRPr lang="nl-NL" dirty="0"/>
          </a:p>
        </p:txBody>
      </p:sp>
    </p:spTree>
    <p:extLst>
      <p:ext uri="{BB962C8B-B14F-4D97-AF65-F5344CB8AC3E}">
        <p14:creationId xmlns:p14="http://schemas.microsoft.com/office/powerpoint/2010/main" val="1827290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GB" dirty="0"/>
              <a:t>Method characteristics: Direct weighing</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graphicFrame>
        <p:nvGraphicFramePr>
          <p:cNvPr id="19" name="Table 19">
            <a:extLst>
              <a:ext uri="{FF2B5EF4-FFF2-40B4-BE49-F238E27FC236}">
                <a16:creationId xmlns:a16="http://schemas.microsoft.com/office/drawing/2014/main" id="{AF927F63-891C-3046-39A8-1446772BFE04}"/>
              </a:ext>
            </a:extLst>
          </p:cNvPr>
          <p:cNvGraphicFramePr>
            <a:graphicFrameLocks noGrp="1"/>
          </p:cNvGraphicFramePr>
          <p:nvPr>
            <p:extLst>
              <p:ext uri="{D42A27DB-BD31-4B8C-83A1-F6EECF244321}">
                <p14:modId xmlns:p14="http://schemas.microsoft.com/office/powerpoint/2010/main" val="3679181338"/>
              </p:ext>
            </p:extLst>
          </p:nvPr>
        </p:nvGraphicFramePr>
        <p:xfrm>
          <a:off x="2808288" y="1527175"/>
          <a:ext cx="5656262" cy="2581866"/>
        </p:xfrm>
        <a:graphic>
          <a:graphicData uri="http://schemas.openxmlformats.org/drawingml/2006/table">
            <a:tbl>
              <a:tblPr firstRow="1" bandRow="1">
                <a:tableStyleId>{E8034E78-7F5D-4C2E-B375-FC64B27BC917}</a:tableStyleId>
              </a:tblPr>
              <a:tblGrid>
                <a:gridCol w="3449389">
                  <a:extLst>
                    <a:ext uri="{9D8B030D-6E8A-4147-A177-3AD203B41FA5}">
                      <a16:colId xmlns:a16="http://schemas.microsoft.com/office/drawing/2014/main" val="2436270595"/>
                    </a:ext>
                  </a:extLst>
                </a:gridCol>
                <a:gridCol w="2206873">
                  <a:extLst>
                    <a:ext uri="{9D8B030D-6E8A-4147-A177-3AD203B41FA5}">
                      <a16:colId xmlns:a16="http://schemas.microsoft.com/office/drawing/2014/main" val="2217272462"/>
                    </a:ext>
                  </a:extLst>
                </a:gridCol>
              </a:tblGrid>
              <a:tr h="277911">
                <a:tc>
                  <a:txBody>
                    <a:bodyPr/>
                    <a:lstStyle/>
                    <a:p>
                      <a:r>
                        <a:rPr lang="en-GB" sz="1200" b="1" dirty="0">
                          <a:solidFill>
                            <a:schemeClr val="bg1"/>
                          </a:solidFill>
                        </a:rPr>
                        <a:t>Characteristics</a:t>
                      </a:r>
                      <a:endParaRPr lang="nl-NL" sz="1200" b="1"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GB" sz="1200" b="1" dirty="0">
                          <a:solidFill>
                            <a:schemeClr val="bg1"/>
                          </a:solidFill>
                        </a:rPr>
                        <a:t>Answer</a:t>
                      </a:r>
                      <a:endParaRPr lang="nl-NL" sz="12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56653720"/>
                  </a:ext>
                </a:extLst>
              </a:tr>
              <a:tr h="277911">
                <a:tc>
                  <a:txBody>
                    <a:bodyPr/>
                    <a:lstStyle/>
                    <a:p>
                      <a:r>
                        <a:rPr lang="en-GB" sz="1200" b="0" dirty="0">
                          <a:solidFill>
                            <a:schemeClr val="tx1"/>
                          </a:solidFill>
                        </a:rPr>
                        <a:t>Direct access to FLW needed?</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Yes</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161296"/>
                  </a:ext>
                </a:extLst>
              </a:tr>
              <a:tr h="277911">
                <a:tc>
                  <a:txBody>
                    <a:bodyPr/>
                    <a:lstStyle/>
                    <a:p>
                      <a:r>
                        <a:rPr lang="en-GB" sz="1200" b="0" dirty="0">
                          <a:solidFill>
                            <a:schemeClr val="tx1"/>
                          </a:solidFill>
                        </a:rPr>
                        <a:t>Level of accuracy?</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High</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5840331"/>
                  </a:ext>
                </a:extLst>
              </a:tr>
              <a:tr h="277911">
                <a:tc>
                  <a:txBody>
                    <a:bodyPr/>
                    <a:lstStyle/>
                    <a:p>
                      <a:r>
                        <a:rPr lang="en-GB" sz="1200" b="0" dirty="0">
                          <a:solidFill>
                            <a:schemeClr val="tx1"/>
                          </a:solidFill>
                        </a:rPr>
                        <a:t>Track causes?</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Yes</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1376161"/>
                  </a:ext>
                </a:extLst>
              </a:tr>
              <a:tr h="277911">
                <a:tc>
                  <a:txBody>
                    <a:bodyPr/>
                    <a:lstStyle/>
                    <a:p>
                      <a:r>
                        <a:rPr lang="en-GB" sz="1200" b="0" dirty="0">
                          <a:solidFill>
                            <a:schemeClr val="tx1"/>
                          </a:solidFill>
                        </a:rPr>
                        <a:t>Required resources</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High</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1459545"/>
                  </a:ext>
                </a:extLst>
              </a:tr>
              <a:tr h="277911">
                <a:tc>
                  <a:txBody>
                    <a:bodyPr/>
                    <a:lstStyle/>
                    <a:p>
                      <a:r>
                        <a:rPr lang="en-GB" sz="1200" b="0" dirty="0">
                          <a:solidFill>
                            <a:schemeClr val="tx1"/>
                          </a:solidFill>
                        </a:rPr>
                        <a:t>Handle mixed FLW?</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 (only if product list contains mixed products)</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9059828"/>
                  </a:ext>
                </a:extLst>
              </a:tr>
              <a:tr h="277911">
                <a:tc>
                  <a:txBody>
                    <a:bodyPr/>
                    <a:lstStyle/>
                    <a:p>
                      <a:r>
                        <a:rPr lang="en-GB" sz="1200" b="0" dirty="0">
                          <a:solidFill>
                            <a:schemeClr val="tx1"/>
                          </a:solidFill>
                        </a:rPr>
                        <a:t>Records FLW available?</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6526467"/>
                  </a:ext>
                </a:extLst>
              </a:tr>
              <a:tr h="277911">
                <a:tc>
                  <a:txBody>
                    <a:bodyPr/>
                    <a:lstStyle/>
                    <a:p>
                      <a:r>
                        <a:rPr lang="en-US" sz="1200" b="0" dirty="0">
                          <a:solidFill>
                            <a:schemeClr val="tx1"/>
                          </a:solidFill>
                        </a:rPr>
                        <a:t>Are inputs and outputs recorded that could be used for inferring the amount of FLW? </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3078935"/>
                  </a:ext>
                </a:extLst>
              </a:tr>
            </a:tbl>
          </a:graphicData>
        </a:graphic>
      </p:graphicFrame>
      <p:sp>
        <p:nvSpPr>
          <p:cNvPr id="18" name="TextBox 17">
            <a:hlinkClick r:id="rId8" action="ppaction://hlinksldjump"/>
            <a:extLst>
              <a:ext uri="{FF2B5EF4-FFF2-40B4-BE49-F238E27FC236}">
                <a16:creationId xmlns:a16="http://schemas.microsoft.com/office/drawing/2014/main" id="{D677207A-0993-0461-91F0-5191AF503823}"/>
              </a:ext>
            </a:extLst>
          </p:cNvPr>
          <p:cNvSpPr txBox="1"/>
          <p:nvPr/>
        </p:nvSpPr>
        <p:spPr>
          <a:xfrm>
            <a:off x="2555875" y="225773"/>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1" name="TextBox 20">
            <a:hlinkClick r:id="rId9" action="ppaction://hlinksldjump"/>
            <a:extLst>
              <a:ext uri="{FF2B5EF4-FFF2-40B4-BE49-F238E27FC236}">
                <a16:creationId xmlns:a16="http://schemas.microsoft.com/office/drawing/2014/main" id="{3C8196C3-842E-426D-93C3-785020DD5AB6}"/>
              </a:ext>
            </a:extLst>
          </p:cNvPr>
          <p:cNvSpPr txBox="1"/>
          <p:nvPr/>
        </p:nvSpPr>
        <p:spPr>
          <a:xfrm>
            <a:off x="4469451" y="225577"/>
            <a:ext cx="1447037"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2" name="TextBox 21">
            <a:hlinkClick r:id="rId10" action="ppaction://hlinksldjump"/>
            <a:extLst>
              <a:ext uri="{FF2B5EF4-FFF2-40B4-BE49-F238E27FC236}">
                <a16:creationId xmlns:a16="http://schemas.microsoft.com/office/drawing/2014/main" id="{BE9A7121-DD33-32F1-86E4-B2A41385D66C}"/>
              </a:ext>
            </a:extLst>
          </p:cNvPr>
          <p:cNvSpPr txBox="1"/>
          <p:nvPr/>
        </p:nvSpPr>
        <p:spPr>
          <a:xfrm>
            <a:off x="5942481" y="225577"/>
            <a:ext cx="1723863"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3" name="TextBox 22">
            <a:hlinkClick r:id="rId11" action="ppaction://hlinksldjump"/>
            <a:extLst>
              <a:ext uri="{FF2B5EF4-FFF2-40B4-BE49-F238E27FC236}">
                <a16:creationId xmlns:a16="http://schemas.microsoft.com/office/drawing/2014/main" id="{6EAF885C-934D-D601-ED4D-152DD03F353E}"/>
              </a:ext>
            </a:extLst>
          </p:cNvPr>
          <p:cNvSpPr txBox="1"/>
          <p:nvPr/>
        </p:nvSpPr>
        <p:spPr>
          <a:xfrm>
            <a:off x="7692338" y="225576"/>
            <a:ext cx="777126"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4" name="TextBox 3">
            <a:hlinkClick r:id="rId12" action="ppaction://hlinksldjump"/>
            <a:extLst>
              <a:ext uri="{FF2B5EF4-FFF2-40B4-BE49-F238E27FC236}">
                <a16:creationId xmlns:a16="http://schemas.microsoft.com/office/drawing/2014/main" id="{EBE598DD-C1A6-E2C0-0519-7B2B45F3B165}"/>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Slide Number Placeholder 4">
            <a:extLst>
              <a:ext uri="{FF2B5EF4-FFF2-40B4-BE49-F238E27FC236}">
                <a16:creationId xmlns:a16="http://schemas.microsoft.com/office/drawing/2014/main" id="{EF12906F-9675-6124-60B3-F45E5EC04DBC}"/>
              </a:ext>
            </a:extLst>
          </p:cNvPr>
          <p:cNvSpPr>
            <a:spLocks noGrp="1"/>
          </p:cNvSpPr>
          <p:nvPr>
            <p:ph type="sldNum" sz="quarter" idx="11"/>
          </p:nvPr>
        </p:nvSpPr>
        <p:spPr/>
        <p:txBody>
          <a:bodyPr/>
          <a:lstStyle/>
          <a:p>
            <a:fld id="{F25965E0-7062-474C-8671-DB3A3CE669B0}" type="slidenum">
              <a:rPr lang="nl-NL" smtClean="0"/>
              <a:pPr/>
              <a:t>66</a:t>
            </a:fld>
            <a:endParaRPr lang="nl-NL" dirty="0"/>
          </a:p>
        </p:txBody>
      </p:sp>
    </p:spTree>
    <p:extLst>
      <p:ext uri="{BB962C8B-B14F-4D97-AF65-F5344CB8AC3E}">
        <p14:creationId xmlns:p14="http://schemas.microsoft.com/office/powerpoint/2010/main" val="813979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37B846F-0CC1-556E-1B6B-40533662D102}"/>
              </a:ext>
            </a:extLst>
          </p:cNvPr>
          <p:cNvSpPr>
            <a:spLocks noGrp="1"/>
          </p:cNvSpPr>
          <p:nvPr>
            <p:ph type="body" sz="quarter" idx="10"/>
          </p:nvPr>
        </p:nvSpPr>
        <p:spPr>
          <a:xfrm>
            <a:off x="2707274" y="1459473"/>
            <a:ext cx="5855993" cy="2471305"/>
          </a:xfrm>
        </p:spPr>
        <p:txBody>
          <a:bodyPr/>
          <a:lstStyle/>
          <a:p>
            <a:pPr lvl="1">
              <a:buClr>
                <a:schemeClr val="accent1"/>
              </a:buClr>
            </a:pPr>
            <a:r>
              <a:rPr lang="en-US"/>
              <a:t>Level of expertise required for setting it up</a:t>
            </a:r>
          </a:p>
          <a:p>
            <a:pPr lvl="1">
              <a:buClr>
                <a:schemeClr val="accent1"/>
              </a:buClr>
            </a:pPr>
            <a:r>
              <a:rPr lang="en-US"/>
              <a:t>Qualitative information can be collected as well </a:t>
            </a:r>
            <a:br>
              <a:rPr lang="en-US"/>
            </a:br>
            <a:r>
              <a:rPr lang="en-US"/>
              <a:t>(causes, which moment/meal of the day, …)</a:t>
            </a:r>
          </a:p>
          <a:p>
            <a:pPr lvl="1">
              <a:buClr>
                <a:schemeClr val="accent1"/>
              </a:buClr>
            </a:pPr>
            <a:r>
              <a:rPr lang="en-US"/>
              <a:t>Reference value required by independent person </a:t>
            </a:r>
            <a:br>
              <a:rPr lang="en-US"/>
            </a:br>
            <a:r>
              <a:rPr lang="en-US"/>
              <a:t>(behaviour changes when observed/measured)</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a:t>Remarks: Direct weighing</a:t>
            </a:r>
            <a:endParaRPr lang="en-GB" dirty="0"/>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22" name="TextBox 21">
            <a:hlinkClick r:id="rId8" action="ppaction://hlinksldjump"/>
            <a:extLst>
              <a:ext uri="{FF2B5EF4-FFF2-40B4-BE49-F238E27FC236}">
                <a16:creationId xmlns:a16="http://schemas.microsoft.com/office/drawing/2014/main" id="{CD2A7111-EACB-636F-6057-221C74202CFF}"/>
              </a:ext>
            </a:extLst>
          </p:cNvPr>
          <p:cNvSpPr txBox="1"/>
          <p:nvPr/>
        </p:nvSpPr>
        <p:spPr>
          <a:xfrm>
            <a:off x="2557963" y="225773"/>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3" name="TextBox 22">
            <a:hlinkClick r:id="rId9" action="ppaction://hlinksldjump"/>
            <a:extLst>
              <a:ext uri="{FF2B5EF4-FFF2-40B4-BE49-F238E27FC236}">
                <a16:creationId xmlns:a16="http://schemas.microsoft.com/office/drawing/2014/main" id="{2BF04349-A2DD-1D11-EFAD-4F38D7475D03}"/>
              </a:ext>
            </a:extLst>
          </p:cNvPr>
          <p:cNvSpPr txBox="1"/>
          <p:nvPr/>
        </p:nvSpPr>
        <p:spPr>
          <a:xfrm>
            <a:off x="4471539" y="225577"/>
            <a:ext cx="1447037"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4" name="TextBox 23">
            <a:hlinkClick r:id="rId10" action="ppaction://hlinksldjump"/>
            <a:extLst>
              <a:ext uri="{FF2B5EF4-FFF2-40B4-BE49-F238E27FC236}">
                <a16:creationId xmlns:a16="http://schemas.microsoft.com/office/drawing/2014/main" id="{6B3CE498-D717-E652-F680-3B8652711B84}"/>
              </a:ext>
            </a:extLst>
          </p:cNvPr>
          <p:cNvSpPr txBox="1"/>
          <p:nvPr/>
        </p:nvSpPr>
        <p:spPr>
          <a:xfrm>
            <a:off x="5944569" y="225577"/>
            <a:ext cx="172386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5" name="TextBox 24">
            <a:hlinkClick r:id="rId11" action="ppaction://hlinksldjump"/>
            <a:extLst>
              <a:ext uri="{FF2B5EF4-FFF2-40B4-BE49-F238E27FC236}">
                <a16:creationId xmlns:a16="http://schemas.microsoft.com/office/drawing/2014/main" id="{7B28584B-0005-3E46-9282-024855DF5254}"/>
              </a:ext>
            </a:extLst>
          </p:cNvPr>
          <p:cNvSpPr txBox="1"/>
          <p:nvPr/>
        </p:nvSpPr>
        <p:spPr>
          <a:xfrm>
            <a:off x="7694426" y="225576"/>
            <a:ext cx="777126"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4" name="TextBox 3">
            <a:hlinkClick r:id="rId8" action="ppaction://hlinksldjump"/>
            <a:extLst>
              <a:ext uri="{FF2B5EF4-FFF2-40B4-BE49-F238E27FC236}">
                <a16:creationId xmlns:a16="http://schemas.microsoft.com/office/drawing/2014/main" id="{45816835-4490-7853-F9E2-073DA224EC16}"/>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5" name="TextBox 4">
            <a:hlinkClick r:id="rId12" action="ppaction://hlinksldjump"/>
            <a:extLst>
              <a:ext uri="{FF2B5EF4-FFF2-40B4-BE49-F238E27FC236}">
                <a16:creationId xmlns:a16="http://schemas.microsoft.com/office/drawing/2014/main" id="{62A00280-89EB-00D7-C869-094A6BBA58C6}"/>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1" name="Slide Number Placeholder 10">
            <a:extLst>
              <a:ext uri="{FF2B5EF4-FFF2-40B4-BE49-F238E27FC236}">
                <a16:creationId xmlns:a16="http://schemas.microsoft.com/office/drawing/2014/main" id="{B55C9A55-60F3-1638-C692-C29DA2FF8728}"/>
              </a:ext>
            </a:extLst>
          </p:cNvPr>
          <p:cNvSpPr>
            <a:spLocks noGrp="1"/>
          </p:cNvSpPr>
          <p:nvPr>
            <p:ph type="sldNum" sz="quarter" idx="11"/>
          </p:nvPr>
        </p:nvSpPr>
        <p:spPr/>
        <p:txBody>
          <a:bodyPr/>
          <a:lstStyle/>
          <a:p>
            <a:fld id="{F25965E0-7062-474C-8671-DB3A3CE669B0}" type="slidenum">
              <a:rPr lang="nl-NL" smtClean="0"/>
              <a:pPr/>
              <a:t>67</a:t>
            </a:fld>
            <a:endParaRPr lang="nl-NL" dirty="0"/>
          </a:p>
        </p:txBody>
      </p:sp>
    </p:spTree>
    <p:extLst>
      <p:ext uri="{BB962C8B-B14F-4D97-AF65-F5344CB8AC3E}">
        <p14:creationId xmlns:p14="http://schemas.microsoft.com/office/powerpoint/2010/main" val="19306775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2BF38D3-EA1C-92F4-D98F-E61284DC5EA3}"/>
              </a:ext>
            </a:extLst>
          </p:cNvPr>
          <p:cNvSpPr>
            <a:spLocks noGrp="1"/>
          </p:cNvSpPr>
          <p:nvPr>
            <p:ph type="body" sz="quarter" idx="10"/>
          </p:nvPr>
        </p:nvSpPr>
        <p:spPr/>
        <p:txBody>
          <a:bodyPr/>
          <a:lstStyle/>
          <a:p>
            <a:r>
              <a:rPr lang="en-US" dirty="0"/>
              <a:t>Asking 2 or 3 experts (from the sector and science; maybe some FLW measurement expertise or small tests with FLW is available) and let them estimate the FLW at the focus point (mostly provided as a %)</a:t>
            </a:r>
          </a:p>
          <a:p>
            <a:r>
              <a:rPr lang="en-US" b="1" dirty="0"/>
              <a:t>Example: </a:t>
            </a:r>
            <a:br>
              <a:rPr lang="en-US" dirty="0"/>
            </a:br>
            <a:r>
              <a:rPr lang="en-US" dirty="0"/>
              <a:t>in storage of agricultural products, farmers have an idea how much % is FL. Scientist have an independent view and may have access to reference values from literature or experiments</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GB" dirty="0"/>
              <a:t>Method description: Expert opinion</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4" name="TextBox 3">
            <a:hlinkClick r:id="rId8" action="ppaction://hlinksldjump"/>
            <a:extLst>
              <a:ext uri="{FF2B5EF4-FFF2-40B4-BE49-F238E27FC236}">
                <a16:creationId xmlns:a16="http://schemas.microsoft.com/office/drawing/2014/main" id="{226FC965-E654-5CDB-BA80-D527DD992D44}"/>
              </a:ext>
            </a:extLst>
          </p:cNvPr>
          <p:cNvSpPr txBox="1"/>
          <p:nvPr/>
        </p:nvSpPr>
        <p:spPr>
          <a:xfrm>
            <a:off x="2557963" y="225773"/>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6" name="TextBox 15">
            <a:hlinkClick r:id="rId9" action="ppaction://hlinksldjump"/>
            <a:extLst>
              <a:ext uri="{FF2B5EF4-FFF2-40B4-BE49-F238E27FC236}">
                <a16:creationId xmlns:a16="http://schemas.microsoft.com/office/drawing/2014/main" id="{44E8D0BF-A2E2-B954-427A-F7F524828170}"/>
              </a:ext>
            </a:extLst>
          </p:cNvPr>
          <p:cNvSpPr txBox="1"/>
          <p:nvPr/>
        </p:nvSpPr>
        <p:spPr>
          <a:xfrm>
            <a:off x="4471539" y="225577"/>
            <a:ext cx="1447037"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7" name="TextBox 16">
            <a:hlinkClick r:id="rId10" action="ppaction://hlinksldjump"/>
            <a:extLst>
              <a:ext uri="{FF2B5EF4-FFF2-40B4-BE49-F238E27FC236}">
                <a16:creationId xmlns:a16="http://schemas.microsoft.com/office/drawing/2014/main" id="{4A713D1D-0B1C-963C-01FE-FECBE36DD6DE}"/>
              </a:ext>
            </a:extLst>
          </p:cNvPr>
          <p:cNvSpPr txBox="1"/>
          <p:nvPr/>
        </p:nvSpPr>
        <p:spPr>
          <a:xfrm>
            <a:off x="5944569" y="225577"/>
            <a:ext cx="172386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TextBox 4">
            <a:hlinkClick r:id="rId11" action="ppaction://hlinksldjump"/>
            <a:extLst>
              <a:ext uri="{FF2B5EF4-FFF2-40B4-BE49-F238E27FC236}">
                <a16:creationId xmlns:a16="http://schemas.microsoft.com/office/drawing/2014/main" id="{8C7ABCFA-BAD4-D2CA-1452-9E2E4C2AEE2A}"/>
              </a:ext>
            </a:extLst>
          </p:cNvPr>
          <p:cNvSpPr txBox="1"/>
          <p:nvPr/>
        </p:nvSpPr>
        <p:spPr>
          <a:xfrm>
            <a:off x="7694426" y="225576"/>
            <a:ext cx="777126"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8" name="TextBox 17">
            <a:hlinkClick r:id="rId12" action="ppaction://hlinksldjump"/>
            <a:extLst>
              <a:ext uri="{FF2B5EF4-FFF2-40B4-BE49-F238E27FC236}">
                <a16:creationId xmlns:a16="http://schemas.microsoft.com/office/drawing/2014/main" id="{452D4FBA-CB0D-A457-AC95-FF5B2FE9790D}"/>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1" name="Slide Number Placeholder 10">
            <a:extLst>
              <a:ext uri="{FF2B5EF4-FFF2-40B4-BE49-F238E27FC236}">
                <a16:creationId xmlns:a16="http://schemas.microsoft.com/office/drawing/2014/main" id="{5AF6204B-E07A-2D1F-B3D1-B9AAE976B4E2}"/>
              </a:ext>
            </a:extLst>
          </p:cNvPr>
          <p:cNvSpPr>
            <a:spLocks noGrp="1"/>
          </p:cNvSpPr>
          <p:nvPr>
            <p:ph type="sldNum" sz="quarter" idx="11"/>
          </p:nvPr>
        </p:nvSpPr>
        <p:spPr/>
        <p:txBody>
          <a:bodyPr/>
          <a:lstStyle/>
          <a:p>
            <a:fld id="{F25965E0-7062-474C-8671-DB3A3CE669B0}" type="slidenum">
              <a:rPr lang="nl-NL" smtClean="0"/>
              <a:pPr/>
              <a:t>68</a:t>
            </a:fld>
            <a:endParaRPr lang="nl-NL" dirty="0"/>
          </a:p>
        </p:txBody>
      </p:sp>
    </p:spTree>
    <p:extLst>
      <p:ext uri="{BB962C8B-B14F-4D97-AF65-F5344CB8AC3E}">
        <p14:creationId xmlns:p14="http://schemas.microsoft.com/office/powerpoint/2010/main" val="26568825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GB" dirty="0"/>
              <a:t>Method characteristics: Expert opinion</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graphicFrame>
        <p:nvGraphicFramePr>
          <p:cNvPr id="19" name="Table 19">
            <a:extLst>
              <a:ext uri="{FF2B5EF4-FFF2-40B4-BE49-F238E27FC236}">
                <a16:creationId xmlns:a16="http://schemas.microsoft.com/office/drawing/2014/main" id="{AF927F63-891C-3046-39A8-1446772BFE04}"/>
              </a:ext>
            </a:extLst>
          </p:cNvPr>
          <p:cNvGraphicFramePr>
            <a:graphicFrameLocks noGrp="1"/>
          </p:cNvGraphicFramePr>
          <p:nvPr>
            <p:extLst>
              <p:ext uri="{D42A27DB-BD31-4B8C-83A1-F6EECF244321}">
                <p14:modId xmlns:p14="http://schemas.microsoft.com/office/powerpoint/2010/main" val="2971499862"/>
              </p:ext>
            </p:extLst>
          </p:nvPr>
        </p:nvGraphicFramePr>
        <p:xfrm>
          <a:off x="2805113" y="1523711"/>
          <a:ext cx="5666439" cy="2402577"/>
        </p:xfrm>
        <a:graphic>
          <a:graphicData uri="http://schemas.openxmlformats.org/drawingml/2006/table">
            <a:tbl>
              <a:tblPr firstRow="1" bandRow="1">
                <a:tableStyleId>{E8034E78-7F5D-4C2E-B375-FC64B27BC917}</a:tableStyleId>
              </a:tblPr>
              <a:tblGrid>
                <a:gridCol w="4386842">
                  <a:extLst>
                    <a:ext uri="{9D8B030D-6E8A-4147-A177-3AD203B41FA5}">
                      <a16:colId xmlns:a16="http://schemas.microsoft.com/office/drawing/2014/main" val="2436270595"/>
                    </a:ext>
                  </a:extLst>
                </a:gridCol>
                <a:gridCol w="1279597">
                  <a:extLst>
                    <a:ext uri="{9D8B030D-6E8A-4147-A177-3AD203B41FA5}">
                      <a16:colId xmlns:a16="http://schemas.microsoft.com/office/drawing/2014/main" val="2217272462"/>
                    </a:ext>
                  </a:extLst>
                </a:gridCol>
              </a:tblGrid>
              <a:tr h="277911">
                <a:tc>
                  <a:txBody>
                    <a:bodyPr/>
                    <a:lstStyle/>
                    <a:p>
                      <a:r>
                        <a:rPr lang="en-GB" sz="1200" b="1" dirty="0">
                          <a:solidFill>
                            <a:schemeClr val="bg1"/>
                          </a:solidFill>
                        </a:rPr>
                        <a:t>Characteristics</a:t>
                      </a:r>
                      <a:endParaRPr lang="nl-NL" sz="1200" b="1" dirty="0">
                        <a:solidFill>
                          <a:schemeClr val="bg1"/>
                        </a:solidFill>
                      </a:endParaRPr>
                    </a:p>
                  </a:txBody>
                  <a:tcPr marL="10800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GB" sz="1200" b="1" dirty="0">
                          <a:solidFill>
                            <a:schemeClr val="bg1"/>
                          </a:solidFill>
                        </a:rPr>
                        <a:t>Answer</a:t>
                      </a:r>
                      <a:endParaRPr lang="nl-NL" sz="1200" b="1" dirty="0">
                        <a:solidFill>
                          <a:schemeClr val="bg1"/>
                        </a:solidFill>
                      </a:endParaRPr>
                    </a:p>
                  </a:txBody>
                  <a:tcPr marL="10800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56653720"/>
                  </a:ext>
                </a:extLst>
              </a:tr>
              <a:tr h="277911">
                <a:tc>
                  <a:txBody>
                    <a:bodyPr/>
                    <a:lstStyle/>
                    <a:p>
                      <a:r>
                        <a:rPr lang="en-GB" sz="1200" b="0" dirty="0">
                          <a:solidFill>
                            <a:schemeClr val="tx1"/>
                          </a:solidFill>
                        </a:rPr>
                        <a:t>Direct access to FLW needed?</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161296"/>
                  </a:ext>
                </a:extLst>
              </a:tr>
              <a:tr h="277911">
                <a:tc>
                  <a:txBody>
                    <a:bodyPr/>
                    <a:lstStyle/>
                    <a:p>
                      <a:r>
                        <a:rPr lang="en-GB" sz="1200" b="0" dirty="0">
                          <a:solidFill>
                            <a:schemeClr val="tx1"/>
                          </a:solidFill>
                        </a:rPr>
                        <a:t>Level of accuracy?</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Medium</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5840331"/>
                  </a:ext>
                </a:extLst>
              </a:tr>
              <a:tr h="277911">
                <a:tc>
                  <a:txBody>
                    <a:bodyPr/>
                    <a:lstStyle/>
                    <a:p>
                      <a:r>
                        <a:rPr lang="en-GB" sz="1200" b="0" dirty="0">
                          <a:solidFill>
                            <a:schemeClr val="tx1"/>
                          </a:solidFill>
                        </a:rPr>
                        <a:t>Track causes?</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Yes</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1376161"/>
                  </a:ext>
                </a:extLst>
              </a:tr>
              <a:tr h="277911">
                <a:tc>
                  <a:txBody>
                    <a:bodyPr/>
                    <a:lstStyle/>
                    <a:p>
                      <a:r>
                        <a:rPr lang="en-GB" sz="1200" b="0" dirty="0">
                          <a:solidFill>
                            <a:schemeClr val="tx1"/>
                          </a:solidFill>
                        </a:rPr>
                        <a:t>Required resources</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Low-Medium</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1459545"/>
                  </a:ext>
                </a:extLst>
              </a:tr>
              <a:tr h="277911">
                <a:tc>
                  <a:txBody>
                    <a:bodyPr/>
                    <a:lstStyle/>
                    <a:p>
                      <a:r>
                        <a:rPr lang="en-GB" sz="1200" b="0" dirty="0">
                          <a:solidFill>
                            <a:schemeClr val="tx1"/>
                          </a:solidFill>
                        </a:rPr>
                        <a:t>Handle mixed FLW?</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9059828"/>
                  </a:ext>
                </a:extLst>
              </a:tr>
              <a:tr h="277911">
                <a:tc>
                  <a:txBody>
                    <a:bodyPr/>
                    <a:lstStyle/>
                    <a:p>
                      <a:r>
                        <a:rPr lang="en-GB" sz="1200" b="0" dirty="0">
                          <a:solidFill>
                            <a:schemeClr val="tx1"/>
                          </a:solidFill>
                        </a:rPr>
                        <a:t>Records FLW available?</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6526467"/>
                  </a:ext>
                </a:extLst>
              </a:tr>
              <a:tr h="277911">
                <a:tc>
                  <a:txBody>
                    <a:bodyPr/>
                    <a:lstStyle/>
                    <a:p>
                      <a:r>
                        <a:rPr lang="en-US" sz="1200" b="0" dirty="0">
                          <a:solidFill>
                            <a:schemeClr val="tx1"/>
                          </a:solidFill>
                        </a:rPr>
                        <a:t>Are inputs and outputs recorded that could be used for inferring the amount of FLW? </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3078935"/>
                  </a:ext>
                </a:extLst>
              </a:tr>
            </a:tbl>
          </a:graphicData>
        </a:graphic>
      </p:graphicFrame>
      <p:sp>
        <p:nvSpPr>
          <p:cNvPr id="18" name="TextBox 17">
            <a:hlinkClick r:id="rId8" action="ppaction://hlinksldjump"/>
            <a:extLst>
              <a:ext uri="{FF2B5EF4-FFF2-40B4-BE49-F238E27FC236}">
                <a16:creationId xmlns:a16="http://schemas.microsoft.com/office/drawing/2014/main" id="{E28D3A69-DD72-7D62-7DDB-6D9C81B55831}"/>
              </a:ext>
            </a:extLst>
          </p:cNvPr>
          <p:cNvSpPr txBox="1"/>
          <p:nvPr/>
        </p:nvSpPr>
        <p:spPr>
          <a:xfrm>
            <a:off x="2557963" y="221125"/>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1" name="TextBox 20">
            <a:hlinkClick r:id="rId9" action="ppaction://hlinksldjump"/>
            <a:extLst>
              <a:ext uri="{FF2B5EF4-FFF2-40B4-BE49-F238E27FC236}">
                <a16:creationId xmlns:a16="http://schemas.microsoft.com/office/drawing/2014/main" id="{2B1C6359-A0E8-D4CD-D00A-50D1928ED247}"/>
              </a:ext>
            </a:extLst>
          </p:cNvPr>
          <p:cNvSpPr txBox="1"/>
          <p:nvPr/>
        </p:nvSpPr>
        <p:spPr>
          <a:xfrm>
            <a:off x="4471539" y="220929"/>
            <a:ext cx="1447037"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2" name="TextBox 21">
            <a:hlinkClick r:id="rId10" action="ppaction://hlinksldjump"/>
            <a:extLst>
              <a:ext uri="{FF2B5EF4-FFF2-40B4-BE49-F238E27FC236}">
                <a16:creationId xmlns:a16="http://schemas.microsoft.com/office/drawing/2014/main" id="{21A3ECD4-56D6-2FF6-DF28-66665B532517}"/>
              </a:ext>
            </a:extLst>
          </p:cNvPr>
          <p:cNvSpPr txBox="1"/>
          <p:nvPr/>
        </p:nvSpPr>
        <p:spPr>
          <a:xfrm>
            <a:off x="5944569" y="220929"/>
            <a:ext cx="1723863"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3" name="TextBox 22">
            <a:hlinkClick r:id="rId11" action="ppaction://hlinksldjump"/>
            <a:extLst>
              <a:ext uri="{FF2B5EF4-FFF2-40B4-BE49-F238E27FC236}">
                <a16:creationId xmlns:a16="http://schemas.microsoft.com/office/drawing/2014/main" id="{70B8A7ED-F3BE-E449-8206-D2E8F5C40893}"/>
              </a:ext>
            </a:extLst>
          </p:cNvPr>
          <p:cNvSpPr txBox="1"/>
          <p:nvPr/>
        </p:nvSpPr>
        <p:spPr>
          <a:xfrm>
            <a:off x="7694426" y="220928"/>
            <a:ext cx="777126"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4" name="TextBox 3">
            <a:hlinkClick r:id="rId12" action="ppaction://hlinksldjump"/>
            <a:extLst>
              <a:ext uri="{FF2B5EF4-FFF2-40B4-BE49-F238E27FC236}">
                <a16:creationId xmlns:a16="http://schemas.microsoft.com/office/drawing/2014/main" id="{16548F49-79F5-126D-7385-A24C144A552E}"/>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Slide Number Placeholder 4">
            <a:extLst>
              <a:ext uri="{FF2B5EF4-FFF2-40B4-BE49-F238E27FC236}">
                <a16:creationId xmlns:a16="http://schemas.microsoft.com/office/drawing/2014/main" id="{76A746BE-9CEF-FE91-7281-7550F14A6E06}"/>
              </a:ext>
            </a:extLst>
          </p:cNvPr>
          <p:cNvSpPr>
            <a:spLocks noGrp="1"/>
          </p:cNvSpPr>
          <p:nvPr>
            <p:ph type="sldNum" sz="quarter" idx="11"/>
          </p:nvPr>
        </p:nvSpPr>
        <p:spPr/>
        <p:txBody>
          <a:bodyPr/>
          <a:lstStyle/>
          <a:p>
            <a:fld id="{F25965E0-7062-474C-8671-DB3A3CE669B0}" type="slidenum">
              <a:rPr lang="nl-NL" smtClean="0"/>
              <a:pPr/>
              <a:t>69</a:t>
            </a:fld>
            <a:endParaRPr lang="nl-NL" dirty="0"/>
          </a:p>
        </p:txBody>
      </p:sp>
    </p:spTree>
    <p:extLst>
      <p:ext uri="{BB962C8B-B14F-4D97-AF65-F5344CB8AC3E}">
        <p14:creationId xmlns:p14="http://schemas.microsoft.com/office/powerpoint/2010/main" val="556525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2707274" y="1459473"/>
            <a:ext cx="5855993" cy="2471305"/>
          </a:xfrm>
        </p:spPr>
        <p:txBody>
          <a:bodyPr/>
          <a:lstStyle/>
          <a:p>
            <a:r>
              <a:rPr lang="en-US" dirty="0"/>
              <a:t>The Commission is proposing to set legally binding food waste reduction </a:t>
            </a:r>
            <a:br>
              <a:rPr lang="en-US" dirty="0"/>
            </a:br>
            <a:r>
              <a:rPr lang="en-US" dirty="0"/>
              <a:t>targets to be achieved by </a:t>
            </a:r>
            <a:r>
              <a:rPr lang="en-US" u="sng" dirty="0"/>
              <a:t>Member States</a:t>
            </a:r>
            <a:r>
              <a:rPr lang="en-US" dirty="0"/>
              <a:t> by 2030, as part of the revision </a:t>
            </a:r>
            <a:br>
              <a:rPr lang="en-US" dirty="0"/>
            </a:br>
            <a:r>
              <a:rPr lang="en-US" dirty="0"/>
              <a:t>of the Waste Framework Directive, adopted by the Commission on 5 July 2023. </a:t>
            </a:r>
            <a:br>
              <a:rPr lang="en-US" dirty="0"/>
            </a:br>
            <a:r>
              <a:rPr lang="en-US" dirty="0"/>
              <a:t>The results of the first EU-wide monitoring of food waste levels carried out </a:t>
            </a:r>
            <a:br>
              <a:rPr lang="en-US" dirty="0"/>
            </a:br>
            <a:r>
              <a:rPr lang="en-US" dirty="0"/>
              <a:t>in 2020 will serve as a baseline to assess progress towards the targets.</a:t>
            </a:r>
            <a:endParaRPr lang="en-GB"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a:t>External: EU regulation</a:t>
            </a:r>
            <a:endParaRPr lang="en-GB" dirty="0"/>
          </a:p>
        </p:txBody>
      </p:sp>
      <p:sp>
        <p:nvSpPr>
          <p:cNvPr id="8" name="Rechthoek 7">
            <a:hlinkClick r:id="rId2" action="ppaction://hlinksldjump"/>
            <a:extLst>
              <a:ext uri="{FF2B5EF4-FFF2-40B4-BE49-F238E27FC236}">
                <a16:creationId xmlns:a16="http://schemas.microsoft.com/office/drawing/2014/main" id="{0B085290-D4C7-D585-A28D-471655A80F78}"/>
              </a:ext>
            </a:extLst>
          </p:cNvPr>
          <p:cNvSpPr/>
          <p:nvPr/>
        </p:nvSpPr>
        <p:spPr>
          <a:xfrm>
            <a:off x="381000" y="1648629"/>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ea typeface="+mn-ea"/>
                <a:cs typeface="+mn-cs"/>
              </a:rPr>
              <a:t>Step 4: </a:t>
            </a:r>
            <a:br>
              <a:rPr kumimoji="0" lang="en-GB" sz="850" b="0" i="0" u="none" strike="noStrike" kern="1200" cap="none" spc="0" normalizeH="0" baseline="0" noProof="0" dirty="0">
                <a:ln>
                  <a:noFill/>
                </a:ln>
                <a:solidFill>
                  <a:srgbClr val="FFFFFF"/>
                </a:solidFill>
                <a:effectLst/>
                <a:uLnTx/>
                <a:uFillTx/>
                <a:ea typeface="+mn-ea"/>
                <a:cs typeface="+mn-cs"/>
              </a:rPr>
            </a:br>
            <a:r>
              <a:rPr kumimoji="0" lang="en-GB" sz="850" b="1" i="0" u="none" strike="noStrike" kern="1200" cap="none" spc="0" normalizeH="0" baseline="0" noProof="0" dirty="0">
                <a:ln>
                  <a:noFill/>
                </a:ln>
                <a:solidFill>
                  <a:srgbClr val="FFFFFF"/>
                </a:solidFill>
                <a:effectLst/>
                <a:uLnTx/>
                <a:uFillTx/>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5FFB55B-DA2F-B949-6388-D1C0562B646D}"/>
              </a:ext>
            </a:extLst>
          </p:cNvPr>
          <p:cNvSpPr/>
          <p:nvPr/>
        </p:nvSpPr>
        <p:spPr>
          <a:xfrm>
            <a:off x="381000" y="2141419"/>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ea typeface="+mn-ea"/>
                <a:cs typeface="+mn-cs"/>
              </a:rPr>
              <a:t>Step 5: </a:t>
            </a:r>
            <a:br>
              <a:rPr kumimoji="0" lang="en-GB" sz="850" b="0" i="0" u="none" strike="noStrike" kern="1200" cap="none" spc="0" normalizeH="0" baseline="0" noProof="0" dirty="0">
                <a:ln>
                  <a:noFill/>
                </a:ln>
                <a:solidFill>
                  <a:srgbClr val="FFFFFF"/>
                </a:solidFill>
                <a:effectLst/>
                <a:uLnTx/>
                <a:uFillTx/>
                <a:ea typeface="+mn-ea"/>
                <a:cs typeface="+mn-cs"/>
              </a:rPr>
            </a:br>
            <a:r>
              <a:rPr kumimoji="0" lang="en-GB" sz="850" b="1" i="0" u="none" strike="noStrike" kern="1200" cap="none" spc="0" normalizeH="0" baseline="0" noProof="0" dirty="0">
                <a:ln>
                  <a:noFill/>
                </a:ln>
                <a:solidFill>
                  <a:srgbClr val="FFFFFF"/>
                </a:solidFill>
                <a:effectLst/>
                <a:uLnTx/>
                <a:uFillTx/>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6F467DFF-0443-3C00-9AD2-C765745A5381}"/>
              </a:ext>
            </a:extLst>
          </p:cNvPr>
          <p:cNvSpPr/>
          <p:nvPr/>
        </p:nvSpPr>
        <p:spPr>
          <a:xfrm>
            <a:off x="381000" y="3988800"/>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ea typeface="+mn-ea"/>
                <a:cs typeface="+mn-cs"/>
              </a:rPr>
              <a:t>Background: </a:t>
            </a:r>
            <a:br>
              <a:rPr kumimoji="0" lang="en-GB" sz="850" b="0" i="0" u="none" strike="noStrike" kern="1200" cap="none" spc="0" normalizeH="0" baseline="0" noProof="0" dirty="0">
                <a:ln>
                  <a:noFill/>
                </a:ln>
                <a:solidFill>
                  <a:srgbClr val="FFFFFF"/>
                </a:solidFill>
                <a:effectLst/>
                <a:uLnTx/>
                <a:uFillTx/>
                <a:ea typeface="+mn-ea"/>
                <a:cs typeface="+mn-cs"/>
              </a:rPr>
            </a:br>
            <a:r>
              <a:rPr kumimoji="0" lang="en-GB" sz="850" b="1" i="0" u="none" strike="noStrike" kern="1200" cap="none" spc="0" normalizeH="0" baseline="0" noProof="0" dirty="0">
                <a:ln>
                  <a:noFill/>
                </a:ln>
                <a:solidFill>
                  <a:srgbClr val="FFFFFF"/>
                </a:solidFill>
                <a:effectLst/>
                <a:uLnTx/>
                <a:uFillTx/>
                <a:ea typeface="+mn-ea"/>
                <a:cs typeface="+mn-cs"/>
              </a:rPr>
              <a:t>Reference list</a:t>
            </a:r>
          </a:p>
        </p:txBody>
      </p:sp>
      <p:sp>
        <p:nvSpPr>
          <p:cNvPr id="27" name="Vrije vorm: vorm 26">
            <a:hlinkClick r:id="rId5" action="ppaction://hlinksldjump"/>
            <a:extLst>
              <a:ext uri="{FF2B5EF4-FFF2-40B4-BE49-F238E27FC236}">
                <a16:creationId xmlns:a16="http://schemas.microsoft.com/office/drawing/2014/main" id="{20684FA8-499B-8E80-E581-3626683A60CA}"/>
              </a:ext>
            </a:extLst>
          </p:cNvPr>
          <p:cNvSpPr/>
          <p:nvPr/>
        </p:nvSpPr>
        <p:spPr>
          <a:xfrm>
            <a:off x="2574390" y="245102"/>
            <a:ext cx="1108005"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EU regulation</a:t>
            </a:r>
          </a:p>
        </p:txBody>
      </p:sp>
      <p:sp>
        <p:nvSpPr>
          <p:cNvPr id="28" name="Vrije vorm: vorm 27">
            <a:hlinkClick r:id="rId6" action="ppaction://hlinksldjump"/>
            <a:extLst>
              <a:ext uri="{FF2B5EF4-FFF2-40B4-BE49-F238E27FC236}">
                <a16:creationId xmlns:a16="http://schemas.microsoft.com/office/drawing/2014/main" id="{1CDCD279-DA0E-B2DB-F93B-E60AC6A7ECA8}"/>
              </a:ext>
            </a:extLst>
          </p:cNvPr>
          <p:cNvSpPr/>
          <p:nvPr/>
        </p:nvSpPr>
        <p:spPr>
          <a:xfrm>
            <a:off x="3732066" y="245102"/>
            <a:ext cx="867391"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SDG 12.3</a:t>
            </a:r>
          </a:p>
        </p:txBody>
      </p:sp>
      <p:sp>
        <p:nvSpPr>
          <p:cNvPr id="29" name="Vrije vorm: vorm 28">
            <a:hlinkClick r:id="rId7" action="ppaction://hlinksldjump"/>
            <a:extLst>
              <a:ext uri="{FF2B5EF4-FFF2-40B4-BE49-F238E27FC236}">
                <a16:creationId xmlns:a16="http://schemas.microsoft.com/office/drawing/2014/main" id="{2353BE42-059F-7C48-8264-B015B0E9B6C7}"/>
              </a:ext>
            </a:extLst>
          </p:cNvPr>
          <p:cNvSpPr/>
          <p:nvPr/>
        </p:nvSpPr>
        <p:spPr>
          <a:xfrm>
            <a:off x="4649128" y="245102"/>
            <a:ext cx="1204202"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NL government</a:t>
            </a:r>
          </a:p>
        </p:txBody>
      </p:sp>
      <p:sp>
        <p:nvSpPr>
          <p:cNvPr id="14" name="Rechthoek 6">
            <a:hlinkClick r:id="rId8" action="ppaction://hlinksldjump"/>
            <a:extLst>
              <a:ext uri="{FF2B5EF4-FFF2-40B4-BE49-F238E27FC236}">
                <a16:creationId xmlns:a16="http://schemas.microsoft.com/office/drawing/2014/main" id="{705BF5D8-1F6B-AED0-4BB7-098026E18126}"/>
              </a:ext>
            </a:extLst>
          </p:cNvPr>
          <p:cNvSpPr/>
          <p:nvPr/>
        </p:nvSpPr>
        <p:spPr>
          <a:xfrm>
            <a:off x="381000" y="1157951"/>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ea typeface="+mn-ea"/>
                <a:cs typeface="+mn-cs"/>
              </a:rPr>
              <a:t>Step 3: </a:t>
            </a:r>
            <a:br>
              <a:rPr kumimoji="0" lang="nl-NL" sz="850" b="0" i="0" u="none" strike="noStrike" kern="1200" cap="none" spc="0" normalizeH="0" baseline="0" noProof="0" dirty="0">
                <a:ln>
                  <a:noFill/>
                </a:ln>
                <a:solidFill>
                  <a:srgbClr val="FFFFFF"/>
                </a:solidFill>
                <a:effectLst/>
                <a:uLnTx/>
                <a:uFillTx/>
                <a:ea typeface="+mn-ea"/>
                <a:cs typeface="+mn-cs"/>
              </a:rPr>
            </a:br>
            <a:r>
              <a:rPr kumimoji="0" lang="en-US" sz="850" b="1" i="0" u="none" strike="noStrike" kern="1200" cap="none" spc="0" normalizeH="0" baseline="0" noProof="0" dirty="0">
                <a:ln>
                  <a:noFill/>
                </a:ln>
                <a:solidFill>
                  <a:srgbClr val="FFFFFF"/>
                </a:solidFill>
                <a:effectLst/>
                <a:uLnTx/>
                <a:uFillTx/>
                <a:ea typeface="+mn-ea"/>
                <a:cs typeface="+mn-cs"/>
              </a:rPr>
              <a:t>Type of information needed</a:t>
            </a:r>
          </a:p>
        </p:txBody>
      </p:sp>
      <p:pic>
        <p:nvPicPr>
          <p:cNvPr id="4" name="Picture 2" descr="upload.wikimedia.org/wikipedia/commons/thumb/b/...">
            <a:extLst>
              <a:ext uri="{FF2B5EF4-FFF2-40B4-BE49-F238E27FC236}">
                <a16:creationId xmlns:a16="http://schemas.microsoft.com/office/drawing/2014/main" id="{0ECECDA5-4921-097D-3953-28E4BD38386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8224739" y="957226"/>
            <a:ext cx="554359" cy="369421"/>
          </a:xfrm>
          <a:prstGeom prst="rect">
            <a:avLst/>
          </a:prstGeom>
          <a:noFill/>
          <a:extLst>
            <a:ext uri="{909E8E84-426E-40DD-AFC4-6F175D3DCCD1}">
              <a14:hiddenFill xmlns:a14="http://schemas.microsoft.com/office/drawing/2010/main">
                <a:solidFill>
                  <a:srgbClr val="FFFFFF"/>
                </a:solidFill>
              </a14:hiddenFill>
            </a:ext>
          </a:extLst>
        </p:spPr>
      </p:pic>
      <p:sp>
        <p:nvSpPr>
          <p:cNvPr id="7" name="Pijl: vijfhoek 17">
            <a:hlinkClick r:id="rId10" action="ppaction://hlinksldjump"/>
            <a:extLst>
              <a:ext uri="{FF2B5EF4-FFF2-40B4-BE49-F238E27FC236}">
                <a16:creationId xmlns:a16="http://schemas.microsoft.com/office/drawing/2014/main" id="{8F279D11-E7BF-F931-E6D0-CA0B6F9CA4DB}"/>
              </a:ext>
            </a:extLst>
          </p:cNvPr>
          <p:cNvSpPr/>
          <p:nvPr/>
        </p:nvSpPr>
        <p:spPr>
          <a:xfrm>
            <a:off x="381600" y="169200"/>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ea typeface="+mn-ea"/>
                <a:cs typeface="+mn-cs"/>
              </a:rPr>
              <a:t>Step 1: </a:t>
            </a:r>
            <a:br>
              <a:rPr kumimoji="0" lang="nl-NL" sz="850" b="0" i="0" u="none" strike="noStrike" kern="1200" cap="none" spc="0" normalizeH="0" baseline="0" noProof="0" dirty="0">
                <a:ln>
                  <a:noFill/>
                </a:ln>
                <a:solidFill>
                  <a:srgbClr val="FFFFFF"/>
                </a:solidFill>
                <a:effectLst/>
                <a:uLnTx/>
                <a:uFillTx/>
                <a:ea typeface="+mn-ea"/>
                <a:cs typeface="+mn-cs"/>
              </a:rPr>
            </a:br>
            <a:r>
              <a:rPr kumimoji="0" lang="nl-NL" sz="850" b="1" i="0" u="none" strike="noStrike" kern="1200" cap="none" spc="0" normalizeH="0" baseline="0" noProof="0" dirty="0" err="1">
                <a:ln>
                  <a:noFill/>
                </a:ln>
                <a:solidFill>
                  <a:srgbClr val="FFFFFF"/>
                </a:solidFill>
                <a:effectLst/>
                <a:uLnTx/>
                <a:uFillTx/>
                <a:ea typeface="+mn-ea"/>
                <a:cs typeface="+mn-cs"/>
              </a:rPr>
              <a:t>Define</a:t>
            </a:r>
            <a:r>
              <a:rPr kumimoji="0" lang="nl-NL" sz="850" b="1" i="0" u="none" strike="noStrike" kern="1200" cap="none" spc="0" normalizeH="0" baseline="0" noProof="0" dirty="0">
                <a:ln>
                  <a:noFill/>
                </a:ln>
                <a:solidFill>
                  <a:srgbClr val="FFFFFF"/>
                </a:solidFill>
                <a:effectLst/>
                <a:uLnTx/>
                <a:uFillTx/>
                <a:ea typeface="+mn-ea"/>
                <a:cs typeface="+mn-cs"/>
              </a:rPr>
              <a:t> goals</a:t>
            </a:r>
          </a:p>
        </p:txBody>
      </p:sp>
      <p:sp>
        <p:nvSpPr>
          <p:cNvPr id="2" name="Vrije vorm: vorm 16">
            <a:hlinkClick r:id="rId11" action="ppaction://hlinksldjump"/>
            <a:extLst>
              <a:ext uri="{FF2B5EF4-FFF2-40B4-BE49-F238E27FC236}">
                <a16:creationId xmlns:a16="http://schemas.microsoft.com/office/drawing/2014/main" id="{C75FB6D4-1497-70A7-68E9-14D9C659C9CF}"/>
              </a:ext>
            </a:extLst>
          </p:cNvPr>
          <p:cNvSpPr/>
          <p:nvPr/>
        </p:nvSpPr>
        <p:spPr>
          <a:xfrm>
            <a:off x="5903002" y="245102"/>
            <a:ext cx="999026"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Own goal(s)</a:t>
            </a:r>
          </a:p>
        </p:txBody>
      </p:sp>
      <p:sp>
        <p:nvSpPr>
          <p:cNvPr id="15" name="Vrije vorm: vorm 23">
            <a:hlinkClick r:id="rId12" action="ppaction://hlinksldjump"/>
            <a:extLst>
              <a:ext uri="{FF2B5EF4-FFF2-40B4-BE49-F238E27FC236}">
                <a16:creationId xmlns:a16="http://schemas.microsoft.com/office/drawing/2014/main" id="{AF29DE05-3A23-A96E-4DCE-3D212B0D7B30}"/>
              </a:ext>
            </a:extLst>
          </p:cNvPr>
          <p:cNvSpPr/>
          <p:nvPr/>
        </p:nvSpPr>
        <p:spPr>
          <a:xfrm>
            <a:off x="3492000" y="556887"/>
            <a:ext cx="498767"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Goal</a:t>
            </a:r>
          </a:p>
        </p:txBody>
      </p:sp>
      <p:sp>
        <p:nvSpPr>
          <p:cNvPr id="18" name="Vrije vorm: vorm 29">
            <a:hlinkClick r:id="rId13" action="ppaction://hlinksldjump"/>
            <a:extLst>
              <a:ext uri="{FF2B5EF4-FFF2-40B4-BE49-F238E27FC236}">
                <a16:creationId xmlns:a16="http://schemas.microsoft.com/office/drawing/2014/main" id="{42E591FF-CCE2-4E56-5AA6-4423FF160A97}"/>
              </a:ext>
            </a:extLst>
          </p:cNvPr>
          <p:cNvSpPr/>
          <p:nvPr/>
        </p:nvSpPr>
        <p:spPr>
          <a:xfrm>
            <a:off x="2581591" y="556887"/>
            <a:ext cx="86927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Introduction</a:t>
            </a:r>
          </a:p>
        </p:txBody>
      </p:sp>
      <p:sp>
        <p:nvSpPr>
          <p:cNvPr id="17" name="Rechthoek 6">
            <a:hlinkClick r:id="rId14" action="ppaction://hlinksldjump"/>
            <a:extLst>
              <a:ext uri="{FF2B5EF4-FFF2-40B4-BE49-F238E27FC236}">
                <a16:creationId xmlns:a16="http://schemas.microsoft.com/office/drawing/2014/main" id="{19FD655C-F2A8-683F-0D4F-1C56B3AD0F4F}"/>
              </a:ext>
            </a:extLst>
          </p:cNvPr>
          <p:cNvSpPr/>
          <p:nvPr/>
        </p:nvSpPr>
        <p:spPr>
          <a:xfrm>
            <a:off x="381600" y="662400"/>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ea typeface="+mn-ea"/>
                <a:cs typeface="+mn-cs"/>
              </a:rPr>
              <a:t>Step 2: </a:t>
            </a:r>
            <a:br>
              <a:rPr kumimoji="0" lang="nl-NL" sz="850" b="0" i="0" u="none" strike="noStrike" kern="1200" cap="none" spc="0" normalizeH="0" baseline="0" noProof="0" dirty="0">
                <a:ln>
                  <a:noFill/>
                </a:ln>
                <a:solidFill>
                  <a:srgbClr val="FFFFFF"/>
                </a:solidFill>
                <a:effectLst/>
                <a:uLnTx/>
                <a:uFillTx/>
                <a:ea typeface="+mn-ea"/>
                <a:cs typeface="+mn-cs"/>
              </a:rPr>
            </a:br>
            <a:r>
              <a:rPr kumimoji="0" lang="en-US" sz="850" b="1" i="0" u="none" strike="noStrike" kern="1200" cap="none" spc="0" normalizeH="0" baseline="0" noProof="0" dirty="0">
                <a:ln>
                  <a:noFill/>
                </a:ln>
                <a:solidFill>
                  <a:srgbClr val="FFFFFF"/>
                </a:solidFill>
                <a:effectLst/>
                <a:uLnTx/>
                <a:uFillTx/>
                <a:ea typeface="+mn-ea"/>
                <a:cs typeface="+mn-cs"/>
              </a:rPr>
              <a:t>Make the goal(s) SMART</a:t>
            </a:r>
          </a:p>
        </p:txBody>
      </p:sp>
      <p:sp>
        <p:nvSpPr>
          <p:cNvPr id="20" name="TextBox 19">
            <a:hlinkClick r:id="" action="ppaction://hlinkshowjump?jump=lastslideviewed"/>
            <a:extLst>
              <a:ext uri="{FF2B5EF4-FFF2-40B4-BE49-F238E27FC236}">
                <a16:creationId xmlns:a16="http://schemas.microsoft.com/office/drawing/2014/main" id="{892DE607-A93A-A98F-AD77-9486EB4102D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16" name="TextBox 15">
            <a:hlinkClick r:id="rId15" action="ppaction://hlinksldjump"/>
            <a:extLst>
              <a:ext uri="{FF2B5EF4-FFF2-40B4-BE49-F238E27FC236}">
                <a16:creationId xmlns:a16="http://schemas.microsoft.com/office/drawing/2014/main" id="{C2C968EB-171B-60F3-CBBF-CB0C49F697E4}"/>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5"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4D1CEF8F-32E7-EDAC-BFD4-E7D1F525DD4F}"/>
              </a:ext>
            </a:extLst>
          </p:cNvPr>
          <p:cNvSpPr>
            <a:spLocks noGrp="1"/>
          </p:cNvSpPr>
          <p:nvPr>
            <p:ph type="sldNum" sz="quarter" idx="11"/>
          </p:nvPr>
        </p:nvSpPr>
        <p:spPr/>
        <p:txBody>
          <a:bodyPr/>
          <a:lstStyle/>
          <a:p>
            <a:fld id="{F25965E0-7062-474C-8671-DB3A3CE669B0}" type="slidenum">
              <a:rPr lang="nl-NL" smtClean="0"/>
              <a:pPr/>
              <a:t>7</a:t>
            </a:fld>
            <a:endParaRPr lang="nl-NL" dirty="0"/>
          </a:p>
        </p:txBody>
      </p:sp>
    </p:spTree>
    <p:extLst>
      <p:ext uri="{BB962C8B-B14F-4D97-AF65-F5344CB8AC3E}">
        <p14:creationId xmlns:p14="http://schemas.microsoft.com/office/powerpoint/2010/main" val="11440031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B7E4CDA-0016-F8E1-C3B3-CE782821ECE5}"/>
              </a:ext>
            </a:extLst>
          </p:cNvPr>
          <p:cNvSpPr>
            <a:spLocks noGrp="1"/>
          </p:cNvSpPr>
          <p:nvPr>
            <p:ph type="body" sz="quarter" idx="10"/>
          </p:nvPr>
        </p:nvSpPr>
        <p:spPr/>
        <p:txBody>
          <a:bodyPr/>
          <a:lstStyle/>
          <a:p>
            <a:pPr lvl="1">
              <a:buClr>
                <a:schemeClr val="accent1"/>
              </a:buClr>
            </a:pPr>
            <a:r>
              <a:rPr lang="en-US" dirty="0"/>
              <a:t>Quality of output very much depends on experts you can ask </a:t>
            </a:r>
            <a:br>
              <a:rPr lang="en-US" dirty="0"/>
            </a:br>
            <a:r>
              <a:rPr lang="en-US" dirty="0"/>
              <a:t>(e.g. years of experience)</a:t>
            </a:r>
          </a:p>
          <a:p>
            <a:pPr lvl="1">
              <a:buClr>
                <a:schemeClr val="accent1"/>
              </a:buClr>
            </a:pPr>
            <a:r>
              <a:rPr lang="en-US" dirty="0"/>
              <a:t>Qualitative input can be acquired </a:t>
            </a:r>
            <a:br>
              <a:rPr lang="en-US" dirty="0"/>
            </a:br>
            <a:r>
              <a:rPr lang="en-US" dirty="0"/>
              <a:t>(e.g. causes, trends, technologies to avoid FLW)</a:t>
            </a:r>
          </a:p>
          <a:p>
            <a:pPr lvl="1">
              <a:buClr>
                <a:schemeClr val="accent1"/>
              </a:buClr>
            </a:pPr>
            <a:r>
              <a:rPr lang="en-US" dirty="0"/>
              <a:t>Experts often know where the focus of the FLW is in a certain SCL </a:t>
            </a:r>
            <a:br>
              <a:rPr lang="en-US" dirty="0"/>
            </a:br>
            <a:r>
              <a:rPr lang="en-US" dirty="0"/>
              <a:t>(e.g. French Fries processor at peeling). This could help to reduce the quantification effort.</a:t>
            </a:r>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GB" dirty="0"/>
              <a:t>Remarks: Expert opinion</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18" name="TextBox 17">
            <a:hlinkClick r:id="rId8" action="ppaction://hlinksldjump"/>
            <a:extLst>
              <a:ext uri="{FF2B5EF4-FFF2-40B4-BE49-F238E27FC236}">
                <a16:creationId xmlns:a16="http://schemas.microsoft.com/office/drawing/2014/main" id="{A6999E34-6436-4DA6-3FE1-FF739E8C11EA}"/>
              </a:ext>
            </a:extLst>
          </p:cNvPr>
          <p:cNvSpPr txBox="1"/>
          <p:nvPr/>
        </p:nvSpPr>
        <p:spPr>
          <a:xfrm>
            <a:off x="2555875" y="225773"/>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9" name="TextBox 18">
            <a:hlinkClick r:id="rId9" action="ppaction://hlinksldjump"/>
            <a:extLst>
              <a:ext uri="{FF2B5EF4-FFF2-40B4-BE49-F238E27FC236}">
                <a16:creationId xmlns:a16="http://schemas.microsoft.com/office/drawing/2014/main" id="{ABDAA07E-4838-38A8-FA30-BE50DDA5943F}"/>
              </a:ext>
            </a:extLst>
          </p:cNvPr>
          <p:cNvSpPr txBox="1"/>
          <p:nvPr/>
        </p:nvSpPr>
        <p:spPr>
          <a:xfrm>
            <a:off x="4469451" y="225577"/>
            <a:ext cx="1447037"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0" name="TextBox 19">
            <a:hlinkClick r:id="rId10" action="ppaction://hlinksldjump"/>
            <a:extLst>
              <a:ext uri="{FF2B5EF4-FFF2-40B4-BE49-F238E27FC236}">
                <a16:creationId xmlns:a16="http://schemas.microsoft.com/office/drawing/2014/main" id="{6989696C-0509-0C6D-97E7-D709B72723EA}"/>
              </a:ext>
            </a:extLst>
          </p:cNvPr>
          <p:cNvSpPr txBox="1"/>
          <p:nvPr/>
        </p:nvSpPr>
        <p:spPr>
          <a:xfrm>
            <a:off x="5942481" y="225577"/>
            <a:ext cx="172386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1" name="TextBox 20">
            <a:hlinkClick r:id="rId11" action="ppaction://hlinksldjump"/>
            <a:extLst>
              <a:ext uri="{FF2B5EF4-FFF2-40B4-BE49-F238E27FC236}">
                <a16:creationId xmlns:a16="http://schemas.microsoft.com/office/drawing/2014/main" id="{A7C2E4B3-BFAA-4BBC-6A15-C73381F49FE9}"/>
              </a:ext>
            </a:extLst>
          </p:cNvPr>
          <p:cNvSpPr txBox="1"/>
          <p:nvPr/>
        </p:nvSpPr>
        <p:spPr>
          <a:xfrm>
            <a:off x="7692338" y="225576"/>
            <a:ext cx="777126"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4" name="TextBox 3">
            <a:hlinkClick r:id="rId8" action="ppaction://hlinksldjump"/>
            <a:extLst>
              <a:ext uri="{FF2B5EF4-FFF2-40B4-BE49-F238E27FC236}">
                <a16:creationId xmlns:a16="http://schemas.microsoft.com/office/drawing/2014/main" id="{A411ED4B-5596-DD61-D901-9614E96085AC}"/>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5" name="TextBox 4">
            <a:hlinkClick r:id="rId12" action="ppaction://hlinksldjump"/>
            <a:extLst>
              <a:ext uri="{FF2B5EF4-FFF2-40B4-BE49-F238E27FC236}">
                <a16:creationId xmlns:a16="http://schemas.microsoft.com/office/drawing/2014/main" id="{0DF4DBBC-B5B5-227B-A412-BD06FCEBE292}"/>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1" name="Slide Number Placeholder 10">
            <a:extLst>
              <a:ext uri="{FF2B5EF4-FFF2-40B4-BE49-F238E27FC236}">
                <a16:creationId xmlns:a16="http://schemas.microsoft.com/office/drawing/2014/main" id="{4D74A7EC-59C5-4DF8-55F1-E2AB4BEEAEF1}"/>
              </a:ext>
            </a:extLst>
          </p:cNvPr>
          <p:cNvSpPr>
            <a:spLocks noGrp="1"/>
          </p:cNvSpPr>
          <p:nvPr>
            <p:ph type="sldNum" sz="quarter" idx="11"/>
          </p:nvPr>
        </p:nvSpPr>
        <p:spPr/>
        <p:txBody>
          <a:bodyPr/>
          <a:lstStyle/>
          <a:p>
            <a:fld id="{F25965E0-7062-474C-8671-DB3A3CE669B0}" type="slidenum">
              <a:rPr lang="nl-NL" smtClean="0"/>
              <a:pPr/>
              <a:t>70</a:t>
            </a:fld>
            <a:endParaRPr lang="nl-NL" dirty="0"/>
          </a:p>
        </p:txBody>
      </p:sp>
    </p:spTree>
    <p:extLst>
      <p:ext uri="{BB962C8B-B14F-4D97-AF65-F5344CB8AC3E}">
        <p14:creationId xmlns:p14="http://schemas.microsoft.com/office/powerpoint/2010/main" val="27993438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BE15A8C-C5DC-5A05-BF09-7F942E1917BC}"/>
              </a:ext>
            </a:extLst>
          </p:cNvPr>
          <p:cNvSpPr>
            <a:spLocks noGrp="1"/>
          </p:cNvSpPr>
          <p:nvPr>
            <p:ph type="body" sz="quarter" idx="10"/>
          </p:nvPr>
        </p:nvSpPr>
        <p:spPr>
          <a:xfrm>
            <a:off x="2707274" y="1459473"/>
            <a:ext cx="5855993" cy="2471305"/>
          </a:xfrm>
        </p:spPr>
        <p:txBody>
          <a:bodyPr/>
          <a:lstStyle/>
          <a:p>
            <a:r>
              <a:rPr lang="en-US" dirty="0"/>
              <a:t>Measuring inputs (e.g., ingredients at a factory site, grain going into a silo) and outputs (e.g., products made, grain shipped to market) alongside changes in levels of stock and changes to the weight of food during processing</a:t>
            </a:r>
          </a:p>
          <a:p>
            <a:r>
              <a:rPr lang="en-US" b="1" dirty="0"/>
              <a:t>Example: </a:t>
            </a:r>
            <a:br>
              <a:rPr lang="en-US" dirty="0"/>
            </a:br>
            <a:r>
              <a:rPr lang="en-US" dirty="0"/>
              <a:t>country level: production – change in stock + imports – export – consumption= FLW. FAO used this approach for many years.</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Method description: Mass balance</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4" name="TextBox 3">
            <a:hlinkClick r:id="rId8" action="ppaction://hlinksldjump"/>
            <a:extLst>
              <a:ext uri="{FF2B5EF4-FFF2-40B4-BE49-F238E27FC236}">
                <a16:creationId xmlns:a16="http://schemas.microsoft.com/office/drawing/2014/main" id="{226FC965-E654-5CDB-BA80-D527DD992D44}"/>
              </a:ext>
            </a:extLst>
          </p:cNvPr>
          <p:cNvSpPr txBox="1"/>
          <p:nvPr/>
        </p:nvSpPr>
        <p:spPr>
          <a:xfrm>
            <a:off x="2555875" y="226717"/>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6" name="TextBox 15">
            <a:hlinkClick r:id="rId9" action="ppaction://hlinksldjump"/>
            <a:extLst>
              <a:ext uri="{FF2B5EF4-FFF2-40B4-BE49-F238E27FC236}">
                <a16:creationId xmlns:a16="http://schemas.microsoft.com/office/drawing/2014/main" id="{44E8D0BF-A2E2-B954-427A-F7F524828170}"/>
              </a:ext>
            </a:extLst>
          </p:cNvPr>
          <p:cNvSpPr txBox="1"/>
          <p:nvPr/>
        </p:nvSpPr>
        <p:spPr>
          <a:xfrm>
            <a:off x="4469451" y="226521"/>
            <a:ext cx="1447037"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7" name="TextBox 16">
            <a:hlinkClick r:id="rId10" action="ppaction://hlinksldjump"/>
            <a:extLst>
              <a:ext uri="{FF2B5EF4-FFF2-40B4-BE49-F238E27FC236}">
                <a16:creationId xmlns:a16="http://schemas.microsoft.com/office/drawing/2014/main" id="{4A713D1D-0B1C-963C-01FE-FECBE36DD6DE}"/>
              </a:ext>
            </a:extLst>
          </p:cNvPr>
          <p:cNvSpPr txBox="1"/>
          <p:nvPr/>
        </p:nvSpPr>
        <p:spPr>
          <a:xfrm>
            <a:off x="5942481" y="226521"/>
            <a:ext cx="172386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TextBox 4">
            <a:hlinkClick r:id="rId11" action="ppaction://hlinksldjump"/>
            <a:extLst>
              <a:ext uri="{FF2B5EF4-FFF2-40B4-BE49-F238E27FC236}">
                <a16:creationId xmlns:a16="http://schemas.microsoft.com/office/drawing/2014/main" id="{8C7ABCFA-BAD4-D2CA-1452-9E2E4C2AEE2A}"/>
              </a:ext>
            </a:extLst>
          </p:cNvPr>
          <p:cNvSpPr txBox="1"/>
          <p:nvPr/>
        </p:nvSpPr>
        <p:spPr>
          <a:xfrm>
            <a:off x="7692338" y="226520"/>
            <a:ext cx="777126"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8" name="TextBox 17">
            <a:hlinkClick r:id="rId12" action="ppaction://hlinksldjump"/>
            <a:extLst>
              <a:ext uri="{FF2B5EF4-FFF2-40B4-BE49-F238E27FC236}">
                <a16:creationId xmlns:a16="http://schemas.microsoft.com/office/drawing/2014/main" id="{2697DA51-88E9-6EC8-1FD5-6DDA28817134}"/>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1" name="Slide Number Placeholder 10">
            <a:extLst>
              <a:ext uri="{FF2B5EF4-FFF2-40B4-BE49-F238E27FC236}">
                <a16:creationId xmlns:a16="http://schemas.microsoft.com/office/drawing/2014/main" id="{5FE2904A-62E6-677D-957B-7600CB2AB488}"/>
              </a:ext>
            </a:extLst>
          </p:cNvPr>
          <p:cNvSpPr>
            <a:spLocks noGrp="1"/>
          </p:cNvSpPr>
          <p:nvPr>
            <p:ph type="sldNum" sz="quarter" idx="11"/>
          </p:nvPr>
        </p:nvSpPr>
        <p:spPr/>
        <p:txBody>
          <a:bodyPr/>
          <a:lstStyle/>
          <a:p>
            <a:fld id="{F25965E0-7062-474C-8671-DB3A3CE669B0}" type="slidenum">
              <a:rPr lang="nl-NL" smtClean="0"/>
              <a:pPr/>
              <a:t>71</a:t>
            </a:fld>
            <a:endParaRPr lang="nl-NL" dirty="0"/>
          </a:p>
        </p:txBody>
      </p:sp>
    </p:spTree>
    <p:extLst>
      <p:ext uri="{BB962C8B-B14F-4D97-AF65-F5344CB8AC3E}">
        <p14:creationId xmlns:p14="http://schemas.microsoft.com/office/powerpoint/2010/main" val="516765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GB" dirty="0"/>
              <a:t>Method characteristics: Mass balance</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graphicFrame>
        <p:nvGraphicFramePr>
          <p:cNvPr id="19" name="Table 19">
            <a:extLst>
              <a:ext uri="{FF2B5EF4-FFF2-40B4-BE49-F238E27FC236}">
                <a16:creationId xmlns:a16="http://schemas.microsoft.com/office/drawing/2014/main" id="{AF927F63-891C-3046-39A8-1446772BFE04}"/>
              </a:ext>
            </a:extLst>
          </p:cNvPr>
          <p:cNvGraphicFramePr>
            <a:graphicFrameLocks noGrp="1"/>
          </p:cNvGraphicFramePr>
          <p:nvPr>
            <p:extLst>
              <p:ext uri="{D42A27DB-BD31-4B8C-83A1-F6EECF244321}">
                <p14:modId xmlns:p14="http://schemas.microsoft.com/office/powerpoint/2010/main" val="3998967951"/>
              </p:ext>
            </p:extLst>
          </p:nvPr>
        </p:nvGraphicFramePr>
        <p:xfrm>
          <a:off x="2808288" y="1523711"/>
          <a:ext cx="5655312" cy="2402577"/>
        </p:xfrm>
        <a:graphic>
          <a:graphicData uri="http://schemas.openxmlformats.org/drawingml/2006/table">
            <a:tbl>
              <a:tblPr firstRow="1" bandRow="1">
                <a:tableStyleId>{E8034E78-7F5D-4C2E-B375-FC64B27BC917}</a:tableStyleId>
              </a:tblPr>
              <a:tblGrid>
                <a:gridCol w="4252470">
                  <a:extLst>
                    <a:ext uri="{9D8B030D-6E8A-4147-A177-3AD203B41FA5}">
                      <a16:colId xmlns:a16="http://schemas.microsoft.com/office/drawing/2014/main" val="2436270595"/>
                    </a:ext>
                  </a:extLst>
                </a:gridCol>
                <a:gridCol w="1402842">
                  <a:extLst>
                    <a:ext uri="{9D8B030D-6E8A-4147-A177-3AD203B41FA5}">
                      <a16:colId xmlns:a16="http://schemas.microsoft.com/office/drawing/2014/main" val="2217272462"/>
                    </a:ext>
                  </a:extLst>
                </a:gridCol>
              </a:tblGrid>
              <a:tr h="277911">
                <a:tc>
                  <a:txBody>
                    <a:bodyPr/>
                    <a:lstStyle/>
                    <a:p>
                      <a:r>
                        <a:rPr lang="en-GB" sz="1200" b="1" dirty="0">
                          <a:solidFill>
                            <a:schemeClr val="bg1"/>
                          </a:solidFill>
                        </a:rPr>
                        <a:t>Characteristics</a:t>
                      </a:r>
                      <a:endParaRPr lang="nl-NL" sz="1200" b="1" dirty="0">
                        <a:solidFill>
                          <a:schemeClr val="bg1"/>
                        </a:solidFill>
                      </a:endParaRPr>
                    </a:p>
                  </a:txBody>
                  <a:tcPr marL="12600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GB" sz="1200" b="1" dirty="0">
                          <a:solidFill>
                            <a:schemeClr val="bg1"/>
                          </a:solidFill>
                        </a:rPr>
                        <a:t>Answer</a:t>
                      </a:r>
                      <a:endParaRPr lang="nl-NL" sz="1200" b="1" dirty="0">
                        <a:solidFill>
                          <a:schemeClr val="bg1"/>
                        </a:solidFill>
                      </a:endParaRPr>
                    </a:p>
                  </a:txBody>
                  <a:tcPr marL="12600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56653720"/>
                  </a:ext>
                </a:extLst>
              </a:tr>
              <a:tr h="277911">
                <a:tc>
                  <a:txBody>
                    <a:bodyPr/>
                    <a:lstStyle/>
                    <a:p>
                      <a:r>
                        <a:rPr lang="en-GB" sz="1200" b="0" dirty="0">
                          <a:solidFill>
                            <a:schemeClr val="tx1"/>
                          </a:solidFill>
                        </a:rPr>
                        <a:t>Direct access to FLW needed?</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161296"/>
                  </a:ext>
                </a:extLst>
              </a:tr>
              <a:tr h="277911">
                <a:tc>
                  <a:txBody>
                    <a:bodyPr/>
                    <a:lstStyle/>
                    <a:p>
                      <a:r>
                        <a:rPr lang="en-GB" sz="1200" b="0" dirty="0">
                          <a:solidFill>
                            <a:schemeClr val="tx1"/>
                          </a:solidFill>
                        </a:rPr>
                        <a:t>Level of accuracy?</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Low-Medium</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5840331"/>
                  </a:ext>
                </a:extLst>
              </a:tr>
              <a:tr h="277911">
                <a:tc>
                  <a:txBody>
                    <a:bodyPr/>
                    <a:lstStyle/>
                    <a:p>
                      <a:r>
                        <a:rPr lang="en-GB" sz="1200" b="0" dirty="0">
                          <a:solidFill>
                            <a:schemeClr val="tx1"/>
                          </a:solidFill>
                        </a:rPr>
                        <a:t>Track causes?</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1376161"/>
                  </a:ext>
                </a:extLst>
              </a:tr>
              <a:tr h="277911">
                <a:tc>
                  <a:txBody>
                    <a:bodyPr/>
                    <a:lstStyle/>
                    <a:p>
                      <a:r>
                        <a:rPr lang="en-GB" sz="1200" b="0" dirty="0">
                          <a:solidFill>
                            <a:schemeClr val="tx1"/>
                          </a:solidFill>
                        </a:rPr>
                        <a:t>Required resources</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Medium</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1459545"/>
                  </a:ext>
                </a:extLst>
              </a:tr>
              <a:tr h="277911">
                <a:tc>
                  <a:txBody>
                    <a:bodyPr/>
                    <a:lstStyle/>
                    <a:p>
                      <a:r>
                        <a:rPr lang="en-GB" sz="1200" b="0" dirty="0">
                          <a:solidFill>
                            <a:schemeClr val="tx1"/>
                          </a:solidFill>
                        </a:rPr>
                        <a:t>Handle mixed FLW?</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9059828"/>
                  </a:ext>
                </a:extLst>
              </a:tr>
              <a:tr h="277911">
                <a:tc>
                  <a:txBody>
                    <a:bodyPr/>
                    <a:lstStyle/>
                    <a:p>
                      <a:r>
                        <a:rPr lang="en-GB" sz="1200" b="0" dirty="0">
                          <a:solidFill>
                            <a:schemeClr val="tx1"/>
                          </a:solidFill>
                        </a:rPr>
                        <a:t>Records FLW available?</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Yes</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6526467"/>
                  </a:ext>
                </a:extLst>
              </a:tr>
              <a:tr h="277911">
                <a:tc>
                  <a:txBody>
                    <a:bodyPr/>
                    <a:lstStyle/>
                    <a:p>
                      <a:r>
                        <a:rPr lang="en-US" sz="1200" b="0" dirty="0">
                          <a:solidFill>
                            <a:schemeClr val="tx1"/>
                          </a:solidFill>
                        </a:rPr>
                        <a:t>Are inputs and outputs recorded that could be used for inferring the amount of FLW? </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Yes</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3078935"/>
                  </a:ext>
                </a:extLst>
              </a:tr>
            </a:tbl>
          </a:graphicData>
        </a:graphic>
      </p:graphicFrame>
      <p:sp>
        <p:nvSpPr>
          <p:cNvPr id="18" name="TextBox 17">
            <a:hlinkClick r:id="rId8" action="ppaction://hlinksldjump"/>
            <a:extLst>
              <a:ext uri="{FF2B5EF4-FFF2-40B4-BE49-F238E27FC236}">
                <a16:creationId xmlns:a16="http://schemas.microsoft.com/office/drawing/2014/main" id="{71F7DF21-9D12-2E7E-1E53-682051436FBC}"/>
              </a:ext>
            </a:extLst>
          </p:cNvPr>
          <p:cNvSpPr txBox="1"/>
          <p:nvPr/>
        </p:nvSpPr>
        <p:spPr>
          <a:xfrm>
            <a:off x="2553987" y="225773"/>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1" name="TextBox 20">
            <a:hlinkClick r:id="rId9" action="ppaction://hlinksldjump"/>
            <a:extLst>
              <a:ext uri="{FF2B5EF4-FFF2-40B4-BE49-F238E27FC236}">
                <a16:creationId xmlns:a16="http://schemas.microsoft.com/office/drawing/2014/main" id="{34580DF3-6A6A-32A4-2BCD-7A8DB9334AC9}"/>
              </a:ext>
            </a:extLst>
          </p:cNvPr>
          <p:cNvSpPr txBox="1"/>
          <p:nvPr/>
        </p:nvSpPr>
        <p:spPr>
          <a:xfrm>
            <a:off x="4467563" y="225577"/>
            <a:ext cx="1447037"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2" name="TextBox 21">
            <a:hlinkClick r:id="rId10" action="ppaction://hlinksldjump"/>
            <a:extLst>
              <a:ext uri="{FF2B5EF4-FFF2-40B4-BE49-F238E27FC236}">
                <a16:creationId xmlns:a16="http://schemas.microsoft.com/office/drawing/2014/main" id="{5CEF1AF6-A48C-6C3D-E26F-A46C2B7DFEDE}"/>
              </a:ext>
            </a:extLst>
          </p:cNvPr>
          <p:cNvSpPr txBox="1"/>
          <p:nvPr/>
        </p:nvSpPr>
        <p:spPr>
          <a:xfrm>
            <a:off x="5940593" y="225577"/>
            <a:ext cx="1723863"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3" name="TextBox 22">
            <a:hlinkClick r:id="rId11" action="ppaction://hlinksldjump"/>
            <a:extLst>
              <a:ext uri="{FF2B5EF4-FFF2-40B4-BE49-F238E27FC236}">
                <a16:creationId xmlns:a16="http://schemas.microsoft.com/office/drawing/2014/main" id="{871D4019-3A15-8534-DAFD-633929487001}"/>
              </a:ext>
            </a:extLst>
          </p:cNvPr>
          <p:cNvSpPr txBox="1"/>
          <p:nvPr/>
        </p:nvSpPr>
        <p:spPr>
          <a:xfrm>
            <a:off x="7690450" y="225576"/>
            <a:ext cx="777126"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4" name="TextBox 3">
            <a:hlinkClick r:id="rId12" action="ppaction://hlinksldjump"/>
            <a:extLst>
              <a:ext uri="{FF2B5EF4-FFF2-40B4-BE49-F238E27FC236}">
                <a16:creationId xmlns:a16="http://schemas.microsoft.com/office/drawing/2014/main" id="{7DA27803-D027-5723-4141-A9749579FF07}"/>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Slide Number Placeholder 4">
            <a:extLst>
              <a:ext uri="{FF2B5EF4-FFF2-40B4-BE49-F238E27FC236}">
                <a16:creationId xmlns:a16="http://schemas.microsoft.com/office/drawing/2014/main" id="{AF7D1C6D-53E9-CEF3-71AB-95B91DA8C14B}"/>
              </a:ext>
            </a:extLst>
          </p:cNvPr>
          <p:cNvSpPr>
            <a:spLocks noGrp="1"/>
          </p:cNvSpPr>
          <p:nvPr>
            <p:ph type="sldNum" sz="quarter" idx="11"/>
          </p:nvPr>
        </p:nvSpPr>
        <p:spPr/>
        <p:txBody>
          <a:bodyPr/>
          <a:lstStyle/>
          <a:p>
            <a:fld id="{F25965E0-7062-474C-8671-DB3A3CE669B0}" type="slidenum">
              <a:rPr lang="nl-NL" smtClean="0"/>
              <a:pPr/>
              <a:t>72</a:t>
            </a:fld>
            <a:endParaRPr lang="nl-NL" dirty="0"/>
          </a:p>
        </p:txBody>
      </p:sp>
    </p:spTree>
    <p:extLst>
      <p:ext uri="{BB962C8B-B14F-4D97-AF65-F5344CB8AC3E}">
        <p14:creationId xmlns:p14="http://schemas.microsoft.com/office/powerpoint/2010/main" val="19341558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D4AB582-8A44-C465-FC49-DEF5169FF7B3}"/>
              </a:ext>
            </a:extLst>
          </p:cNvPr>
          <p:cNvSpPr>
            <a:spLocks noGrp="1"/>
          </p:cNvSpPr>
          <p:nvPr>
            <p:ph type="body" sz="quarter" idx="10"/>
          </p:nvPr>
        </p:nvSpPr>
        <p:spPr>
          <a:xfrm>
            <a:off x="2707274" y="1459473"/>
            <a:ext cx="5855993" cy="2471305"/>
          </a:xfrm>
        </p:spPr>
        <p:txBody>
          <a:bodyPr/>
          <a:lstStyle/>
          <a:p>
            <a:pPr lvl="1">
              <a:buClr>
                <a:schemeClr val="accent1"/>
              </a:buClr>
            </a:pPr>
            <a:r>
              <a:rPr lang="en-US" dirty="0"/>
              <a:t>Required information is available in most cases</a:t>
            </a:r>
          </a:p>
          <a:p>
            <a:pPr lvl="1">
              <a:buClr>
                <a:schemeClr val="accent1"/>
              </a:buClr>
            </a:pPr>
            <a:r>
              <a:rPr lang="en-US" dirty="0"/>
              <a:t>The higher the number of sources, the required level of expertise as well as the cost may be high (because of e.g. data conversion, different categorizations, etc.)</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Remarks: Mass balance</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18" name="TextBox 17">
            <a:hlinkClick r:id="rId8" action="ppaction://hlinksldjump"/>
            <a:extLst>
              <a:ext uri="{FF2B5EF4-FFF2-40B4-BE49-F238E27FC236}">
                <a16:creationId xmlns:a16="http://schemas.microsoft.com/office/drawing/2014/main" id="{B1CE3D52-823D-F51B-E3F4-F13080183D4C}"/>
              </a:ext>
            </a:extLst>
          </p:cNvPr>
          <p:cNvSpPr txBox="1"/>
          <p:nvPr/>
        </p:nvSpPr>
        <p:spPr>
          <a:xfrm>
            <a:off x="2553987" y="225773"/>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9" name="TextBox 18">
            <a:hlinkClick r:id="rId9" action="ppaction://hlinksldjump"/>
            <a:extLst>
              <a:ext uri="{FF2B5EF4-FFF2-40B4-BE49-F238E27FC236}">
                <a16:creationId xmlns:a16="http://schemas.microsoft.com/office/drawing/2014/main" id="{4D542E39-B803-8A98-5387-1EA184C927CE}"/>
              </a:ext>
            </a:extLst>
          </p:cNvPr>
          <p:cNvSpPr txBox="1"/>
          <p:nvPr/>
        </p:nvSpPr>
        <p:spPr>
          <a:xfrm>
            <a:off x="4467563" y="225577"/>
            <a:ext cx="1447037"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0" name="TextBox 19">
            <a:hlinkClick r:id="rId10" action="ppaction://hlinksldjump"/>
            <a:extLst>
              <a:ext uri="{FF2B5EF4-FFF2-40B4-BE49-F238E27FC236}">
                <a16:creationId xmlns:a16="http://schemas.microsoft.com/office/drawing/2014/main" id="{0FAF5160-4BD9-EF1D-6D77-E5A2C23B10D3}"/>
              </a:ext>
            </a:extLst>
          </p:cNvPr>
          <p:cNvSpPr txBox="1"/>
          <p:nvPr/>
        </p:nvSpPr>
        <p:spPr>
          <a:xfrm>
            <a:off x="5940593" y="225577"/>
            <a:ext cx="172386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1" name="TextBox 20">
            <a:hlinkClick r:id="rId11" action="ppaction://hlinksldjump"/>
            <a:extLst>
              <a:ext uri="{FF2B5EF4-FFF2-40B4-BE49-F238E27FC236}">
                <a16:creationId xmlns:a16="http://schemas.microsoft.com/office/drawing/2014/main" id="{FA595854-CD6C-7334-8E15-567FE7619A82}"/>
              </a:ext>
            </a:extLst>
          </p:cNvPr>
          <p:cNvSpPr txBox="1"/>
          <p:nvPr/>
        </p:nvSpPr>
        <p:spPr>
          <a:xfrm>
            <a:off x="7690450" y="225576"/>
            <a:ext cx="777126"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4" name="TextBox 3">
            <a:hlinkClick r:id="rId8" action="ppaction://hlinksldjump"/>
            <a:extLst>
              <a:ext uri="{FF2B5EF4-FFF2-40B4-BE49-F238E27FC236}">
                <a16:creationId xmlns:a16="http://schemas.microsoft.com/office/drawing/2014/main" id="{D9377AEE-C1BF-D243-7186-D7520B8BFA1D}"/>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5" name="TextBox 4">
            <a:hlinkClick r:id="rId12" action="ppaction://hlinksldjump"/>
            <a:extLst>
              <a:ext uri="{FF2B5EF4-FFF2-40B4-BE49-F238E27FC236}">
                <a16:creationId xmlns:a16="http://schemas.microsoft.com/office/drawing/2014/main" id="{3D6B27D5-11A6-C7D2-4C47-478F2257C80C}"/>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1" name="Slide Number Placeholder 10">
            <a:extLst>
              <a:ext uri="{FF2B5EF4-FFF2-40B4-BE49-F238E27FC236}">
                <a16:creationId xmlns:a16="http://schemas.microsoft.com/office/drawing/2014/main" id="{70A23A89-7EFD-7CE4-5F3A-603D19203853}"/>
              </a:ext>
            </a:extLst>
          </p:cNvPr>
          <p:cNvSpPr>
            <a:spLocks noGrp="1"/>
          </p:cNvSpPr>
          <p:nvPr>
            <p:ph type="sldNum" sz="quarter" idx="11"/>
          </p:nvPr>
        </p:nvSpPr>
        <p:spPr/>
        <p:txBody>
          <a:bodyPr/>
          <a:lstStyle/>
          <a:p>
            <a:fld id="{F25965E0-7062-474C-8671-DB3A3CE669B0}" type="slidenum">
              <a:rPr lang="nl-NL" smtClean="0"/>
              <a:pPr/>
              <a:t>73</a:t>
            </a:fld>
            <a:endParaRPr lang="nl-NL" dirty="0"/>
          </a:p>
        </p:txBody>
      </p:sp>
    </p:spTree>
    <p:extLst>
      <p:ext uri="{BB962C8B-B14F-4D97-AF65-F5344CB8AC3E}">
        <p14:creationId xmlns:p14="http://schemas.microsoft.com/office/powerpoint/2010/main" val="42653876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4C8B8B05-0703-94DE-2024-355D2859406F}"/>
              </a:ext>
            </a:extLst>
          </p:cNvPr>
          <p:cNvSpPr>
            <a:spLocks noGrp="1"/>
          </p:cNvSpPr>
          <p:nvPr>
            <p:ph type="body" sz="quarter" idx="10"/>
          </p:nvPr>
        </p:nvSpPr>
        <p:spPr>
          <a:xfrm>
            <a:off x="2707274" y="1459473"/>
            <a:ext cx="5855993" cy="2471305"/>
          </a:xfrm>
        </p:spPr>
        <p:txBody>
          <a:bodyPr/>
          <a:lstStyle/>
          <a:p>
            <a:r>
              <a:rPr lang="en-US" dirty="0"/>
              <a:t>Using a mathematical approach based on the interaction of multiple factors </a:t>
            </a:r>
            <a:br>
              <a:rPr lang="en-US" dirty="0"/>
            </a:br>
            <a:r>
              <a:rPr lang="en-US" dirty="0"/>
              <a:t>that influence the generation of FLW</a:t>
            </a:r>
          </a:p>
          <a:p>
            <a:r>
              <a:rPr lang="en-US" b="1" dirty="0"/>
              <a:t>Example:</a:t>
            </a:r>
            <a:br>
              <a:rPr lang="en-US" dirty="0"/>
            </a:br>
            <a:r>
              <a:rPr lang="en-US" dirty="0"/>
              <a:t>farmer characteristics and causes can be used as inputs for a model with output </a:t>
            </a:r>
            <a:br>
              <a:rPr lang="en-US" dirty="0"/>
            </a:br>
            <a:r>
              <a:rPr lang="en-US" dirty="0"/>
              <a:t>the FLW. Examples of identified inputs are: experience, educational level, use of fertilizer.</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Method description: Modeling</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4" name="TextBox 3">
            <a:hlinkClick r:id="rId8" action="ppaction://hlinksldjump"/>
            <a:extLst>
              <a:ext uri="{FF2B5EF4-FFF2-40B4-BE49-F238E27FC236}">
                <a16:creationId xmlns:a16="http://schemas.microsoft.com/office/drawing/2014/main" id="{226FC965-E654-5CDB-BA80-D527DD992D44}"/>
              </a:ext>
            </a:extLst>
          </p:cNvPr>
          <p:cNvSpPr txBox="1"/>
          <p:nvPr/>
        </p:nvSpPr>
        <p:spPr>
          <a:xfrm>
            <a:off x="2553987" y="225773"/>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6" name="TextBox 15">
            <a:hlinkClick r:id="rId9" action="ppaction://hlinksldjump"/>
            <a:extLst>
              <a:ext uri="{FF2B5EF4-FFF2-40B4-BE49-F238E27FC236}">
                <a16:creationId xmlns:a16="http://schemas.microsoft.com/office/drawing/2014/main" id="{44E8D0BF-A2E2-B954-427A-F7F524828170}"/>
              </a:ext>
            </a:extLst>
          </p:cNvPr>
          <p:cNvSpPr txBox="1"/>
          <p:nvPr/>
        </p:nvSpPr>
        <p:spPr>
          <a:xfrm>
            <a:off x="4467563" y="225577"/>
            <a:ext cx="1447037"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7" name="TextBox 16">
            <a:hlinkClick r:id="rId10" action="ppaction://hlinksldjump"/>
            <a:extLst>
              <a:ext uri="{FF2B5EF4-FFF2-40B4-BE49-F238E27FC236}">
                <a16:creationId xmlns:a16="http://schemas.microsoft.com/office/drawing/2014/main" id="{4A713D1D-0B1C-963C-01FE-FECBE36DD6DE}"/>
              </a:ext>
            </a:extLst>
          </p:cNvPr>
          <p:cNvSpPr txBox="1"/>
          <p:nvPr/>
        </p:nvSpPr>
        <p:spPr>
          <a:xfrm>
            <a:off x="5940593" y="225577"/>
            <a:ext cx="172386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TextBox 4">
            <a:hlinkClick r:id="rId11" action="ppaction://hlinksldjump"/>
            <a:extLst>
              <a:ext uri="{FF2B5EF4-FFF2-40B4-BE49-F238E27FC236}">
                <a16:creationId xmlns:a16="http://schemas.microsoft.com/office/drawing/2014/main" id="{8C7ABCFA-BAD4-D2CA-1452-9E2E4C2AEE2A}"/>
              </a:ext>
            </a:extLst>
          </p:cNvPr>
          <p:cNvSpPr txBox="1"/>
          <p:nvPr/>
        </p:nvSpPr>
        <p:spPr>
          <a:xfrm>
            <a:off x="7690450" y="225576"/>
            <a:ext cx="777126"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8" name="TextBox 17">
            <a:hlinkClick r:id="rId12" action="ppaction://hlinksldjump"/>
            <a:extLst>
              <a:ext uri="{FF2B5EF4-FFF2-40B4-BE49-F238E27FC236}">
                <a16:creationId xmlns:a16="http://schemas.microsoft.com/office/drawing/2014/main" id="{AB6379DA-84B0-2C08-DE10-31DDA19F0010}"/>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1" name="Slide Number Placeholder 10">
            <a:extLst>
              <a:ext uri="{FF2B5EF4-FFF2-40B4-BE49-F238E27FC236}">
                <a16:creationId xmlns:a16="http://schemas.microsoft.com/office/drawing/2014/main" id="{2060F9EF-898C-5185-7C23-DEC09009ED9C}"/>
              </a:ext>
            </a:extLst>
          </p:cNvPr>
          <p:cNvSpPr>
            <a:spLocks noGrp="1"/>
          </p:cNvSpPr>
          <p:nvPr>
            <p:ph type="sldNum" sz="quarter" idx="11"/>
          </p:nvPr>
        </p:nvSpPr>
        <p:spPr/>
        <p:txBody>
          <a:bodyPr/>
          <a:lstStyle/>
          <a:p>
            <a:fld id="{F25965E0-7062-474C-8671-DB3A3CE669B0}" type="slidenum">
              <a:rPr lang="nl-NL" smtClean="0"/>
              <a:pPr/>
              <a:t>74</a:t>
            </a:fld>
            <a:endParaRPr lang="nl-NL" dirty="0"/>
          </a:p>
        </p:txBody>
      </p:sp>
    </p:spTree>
    <p:extLst>
      <p:ext uri="{BB962C8B-B14F-4D97-AF65-F5344CB8AC3E}">
        <p14:creationId xmlns:p14="http://schemas.microsoft.com/office/powerpoint/2010/main" val="40107798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GB" dirty="0"/>
              <a:t>Method characteristics: Modeling</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graphicFrame>
        <p:nvGraphicFramePr>
          <p:cNvPr id="19" name="Table 19">
            <a:extLst>
              <a:ext uri="{FF2B5EF4-FFF2-40B4-BE49-F238E27FC236}">
                <a16:creationId xmlns:a16="http://schemas.microsoft.com/office/drawing/2014/main" id="{AF927F63-891C-3046-39A8-1446772BFE04}"/>
              </a:ext>
            </a:extLst>
          </p:cNvPr>
          <p:cNvGraphicFramePr>
            <a:graphicFrameLocks noGrp="1"/>
          </p:cNvGraphicFramePr>
          <p:nvPr>
            <p:extLst>
              <p:ext uri="{D42A27DB-BD31-4B8C-83A1-F6EECF244321}">
                <p14:modId xmlns:p14="http://schemas.microsoft.com/office/powerpoint/2010/main" val="4191933893"/>
              </p:ext>
            </p:extLst>
          </p:nvPr>
        </p:nvGraphicFramePr>
        <p:xfrm>
          <a:off x="2805113" y="1527175"/>
          <a:ext cx="5658487" cy="2402577"/>
        </p:xfrm>
        <a:graphic>
          <a:graphicData uri="http://schemas.openxmlformats.org/drawingml/2006/table">
            <a:tbl>
              <a:tblPr firstRow="1" bandRow="1">
                <a:tableStyleId>{E8034E78-7F5D-4C2E-B375-FC64B27BC917}</a:tableStyleId>
              </a:tblPr>
              <a:tblGrid>
                <a:gridCol w="4156254">
                  <a:extLst>
                    <a:ext uri="{9D8B030D-6E8A-4147-A177-3AD203B41FA5}">
                      <a16:colId xmlns:a16="http://schemas.microsoft.com/office/drawing/2014/main" val="2436270595"/>
                    </a:ext>
                  </a:extLst>
                </a:gridCol>
                <a:gridCol w="1502233">
                  <a:extLst>
                    <a:ext uri="{9D8B030D-6E8A-4147-A177-3AD203B41FA5}">
                      <a16:colId xmlns:a16="http://schemas.microsoft.com/office/drawing/2014/main" val="2217272462"/>
                    </a:ext>
                  </a:extLst>
                </a:gridCol>
              </a:tblGrid>
              <a:tr h="277911">
                <a:tc>
                  <a:txBody>
                    <a:bodyPr/>
                    <a:lstStyle/>
                    <a:p>
                      <a:r>
                        <a:rPr lang="en-GB" sz="1200" b="1" dirty="0">
                          <a:solidFill>
                            <a:schemeClr val="bg1"/>
                          </a:solidFill>
                        </a:rPr>
                        <a:t>Characteristics</a:t>
                      </a:r>
                      <a:endParaRPr lang="nl-NL" sz="1200" b="1" dirty="0">
                        <a:solidFill>
                          <a:schemeClr val="bg1"/>
                        </a:solidFill>
                      </a:endParaRPr>
                    </a:p>
                  </a:txBody>
                  <a:tcPr marL="14400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GB" sz="1200" b="1" dirty="0">
                          <a:solidFill>
                            <a:schemeClr val="bg1"/>
                          </a:solidFill>
                        </a:rPr>
                        <a:t>Answer</a:t>
                      </a:r>
                      <a:endParaRPr lang="nl-NL" sz="1200" b="1" dirty="0">
                        <a:solidFill>
                          <a:schemeClr val="bg1"/>
                        </a:solidFill>
                      </a:endParaRPr>
                    </a:p>
                  </a:txBody>
                  <a:tcPr marL="14400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56653720"/>
                  </a:ext>
                </a:extLst>
              </a:tr>
              <a:tr h="277911">
                <a:tc>
                  <a:txBody>
                    <a:bodyPr/>
                    <a:lstStyle/>
                    <a:p>
                      <a:r>
                        <a:rPr lang="en-GB" sz="1200" b="0" dirty="0">
                          <a:solidFill>
                            <a:schemeClr val="tx1"/>
                          </a:solidFill>
                        </a:rPr>
                        <a:t>Direct access to FLW needed?</a:t>
                      </a:r>
                      <a:endParaRPr lang="nl-NL" sz="1200" b="0" dirty="0">
                        <a:solidFill>
                          <a:schemeClr val="tx1"/>
                        </a:solidFill>
                      </a:endParaRPr>
                    </a:p>
                  </a:txBody>
                  <a:tcPr marL="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L="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161296"/>
                  </a:ext>
                </a:extLst>
              </a:tr>
              <a:tr h="277911">
                <a:tc>
                  <a:txBody>
                    <a:bodyPr/>
                    <a:lstStyle/>
                    <a:p>
                      <a:r>
                        <a:rPr lang="en-GB" sz="1200" b="0" dirty="0">
                          <a:solidFill>
                            <a:schemeClr val="tx1"/>
                          </a:solidFill>
                        </a:rPr>
                        <a:t>Level of accuracy?</a:t>
                      </a:r>
                      <a:endParaRPr lang="nl-NL" sz="1200" b="0" dirty="0">
                        <a:solidFill>
                          <a:schemeClr val="tx1"/>
                        </a:solidFill>
                      </a:endParaRPr>
                    </a:p>
                  </a:txBody>
                  <a:tcPr marL="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Low-Medium</a:t>
                      </a:r>
                      <a:endParaRPr lang="nl-NL" sz="1200" b="0" dirty="0">
                        <a:solidFill>
                          <a:schemeClr val="tx1"/>
                        </a:solidFill>
                      </a:endParaRPr>
                    </a:p>
                  </a:txBody>
                  <a:tcPr marL="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5840331"/>
                  </a:ext>
                </a:extLst>
              </a:tr>
              <a:tr h="277911">
                <a:tc>
                  <a:txBody>
                    <a:bodyPr/>
                    <a:lstStyle/>
                    <a:p>
                      <a:r>
                        <a:rPr lang="en-GB" sz="1200" b="0" dirty="0">
                          <a:solidFill>
                            <a:schemeClr val="tx1"/>
                          </a:solidFill>
                        </a:rPr>
                        <a:t>Track causes?</a:t>
                      </a:r>
                      <a:endParaRPr lang="nl-NL" sz="1200" b="0" dirty="0">
                        <a:solidFill>
                          <a:schemeClr val="tx1"/>
                        </a:solidFill>
                      </a:endParaRPr>
                    </a:p>
                  </a:txBody>
                  <a:tcPr marL="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Yes</a:t>
                      </a:r>
                      <a:endParaRPr lang="nl-NL" sz="1200" b="0" dirty="0">
                        <a:solidFill>
                          <a:schemeClr val="tx1"/>
                        </a:solidFill>
                      </a:endParaRPr>
                    </a:p>
                  </a:txBody>
                  <a:tcPr marL="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1376161"/>
                  </a:ext>
                </a:extLst>
              </a:tr>
              <a:tr h="277911">
                <a:tc>
                  <a:txBody>
                    <a:bodyPr/>
                    <a:lstStyle/>
                    <a:p>
                      <a:r>
                        <a:rPr lang="en-GB" sz="1200" b="0" dirty="0">
                          <a:solidFill>
                            <a:schemeClr val="tx1"/>
                          </a:solidFill>
                        </a:rPr>
                        <a:t>Required resources</a:t>
                      </a:r>
                      <a:endParaRPr lang="nl-NL" sz="1200" b="0" dirty="0">
                        <a:solidFill>
                          <a:schemeClr val="tx1"/>
                        </a:solidFill>
                      </a:endParaRPr>
                    </a:p>
                  </a:txBody>
                  <a:tcPr marL="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High</a:t>
                      </a:r>
                      <a:endParaRPr lang="nl-NL" sz="1200" b="0" dirty="0">
                        <a:solidFill>
                          <a:schemeClr val="tx1"/>
                        </a:solidFill>
                      </a:endParaRPr>
                    </a:p>
                  </a:txBody>
                  <a:tcPr marL="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1459545"/>
                  </a:ext>
                </a:extLst>
              </a:tr>
              <a:tr h="277911">
                <a:tc>
                  <a:txBody>
                    <a:bodyPr/>
                    <a:lstStyle/>
                    <a:p>
                      <a:r>
                        <a:rPr lang="en-GB" sz="1200" b="0" dirty="0">
                          <a:solidFill>
                            <a:schemeClr val="tx1"/>
                          </a:solidFill>
                        </a:rPr>
                        <a:t>Handle mixed FLW?</a:t>
                      </a:r>
                      <a:endParaRPr lang="nl-NL" sz="1200" b="0" dirty="0">
                        <a:solidFill>
                          <a:schemeClr val="tx1"/>
                        </a:solidFill>
                      </a:endParaRPr>
                    </a:p>
                  </a:txBody>
                  <a:tcPr marL="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L="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9059828"/>
                  </a:ext>
                </a:extLst>
              </a:tr>
              <a:tr h="277911">
                <a:tc>
                  <a:txBody>
                    <a:bodyPr/>
                    <a:lstStyle/>
                    <a:p>
                      <a:r>
                        <a:rPr lang="en-GB" sz="1200" b="0" dirty="0">
                          <a:solidFill>
                            <a:schemeClr val="tx1"/>
                          </a:solidFill>
                        </a:rPr>
                        <a:t>Records FLW available?</a:t>
                      </a:r>
                      <a:endParaRPr lang="nl-NL" sz="1200" b="0" dirty="0">
                        <a:solidFill>
                          <a:schemeClr val="tx1"/>
                        </a:solidFill>
                      </a:endParaRPr>
                    </a:p>
                  </a:txBody>
                  <a:tcPr marL="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L="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6526467"/>
                  </a:ext>
                </a:extLst>
              </a:tr>
              <a:tr h="277911">
                <a:tc>
                  <a:txBody>
                    <a:bodyPr/>
                    <a:lstStyle/>
                    <a:p>
                      <a:r>
                        <a:rPr lang="en-US" sz="1200" b="0" dirty="0">
                          <a:solidFill>
                            <a:schemeClr val="tx1"/>
                          </a:solidFill>
                        </a:rPr>
                        <a:t>Are inputs and outputs recorded that could be used for inferring the amount of FLW? </a:t>
                      </a:r>
                      <a:endParaRPr lang="nl-NL" sz="1200" b="0" dirty="0">
                        <a:solidFill>
                          <a:schemeClr val="tx1"/>
                        </a:solidFill>
                      </a:endParaRPr>
                    </a:p>
                  </a:txBody>
                  <a:tcPr marL="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L="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3078935"/>
                  </a:ext>
                </a:extLst>
              </a:tr>
            </a:tbl>
          </a:graphicData>
        </a:graphic>
      </p:graphicFrame>
      <p:sp>
        <p:nvSpPr>
          <p:cNvPr id="18" name="TextBox 17">
            <a:hlinkClick r:id="rId8" action="ppaction://hlinksldjump"/>
            <a:extLst>
              <a:ext uri="{FF2B5EF4-FFF2-40B4-BE49-F238E27FC236}">
                <a16:creationId xmlns:a16="http://schemas.microsoft.com/office/drawing/2014/main" id="{82215CBA-30D7-7AA2-F641-A25A08AD5216}"/>
              </a:ext>
            </a:extLst>
          </p:cNvPr>
          <p:cNvSpPr txBox="1"/>
          <p:nvPr/>
        </p:nvSpPr>
        <p:spPr>
          <a:xfrm>
            <a:off x="2553987" y="225773"/>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1" name="TextBox 20">
            <a:hlinkClick r:id="rId9" action="ppaction://hlinksldjump"/>
            <a:extLst>
              <a:ext uri="{FF2B5EF4-FFF2-40B4-BE49-F238E27FC236}">
                <a16:creationId xmlns:a16="http://schemas.microsoft.com/office/drawing/2014/main" id="{45B755B2-F375-48FB-AE2E-1D84D05A9700}"/>
              </a:ext>
            </a:extLst>
          </p:cNvPr>
          <p:cNvSpPr txBox="1"/>
          <p:nvPr/>
        </p:nvSpPr>
        <p:spPr>
          <a:xfrm>
            <a:off x="4467563" y="225577"/>
            <a:ext cx="1447037"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2" name="TextBox 21">
            <a:hlinkClick r:id="rId10" action="ppaction://hlinksldjump"/>
            <a:extLst>
              <a:ext uri="{FF2B5EF4-FFF2-40B4-BE49-F238E27FC236}">
                <a16:creationId xmlns:a16="http://schemas.microsoft.com/office/drawing/2014/main" id="{61779275-AEA2-810A-F11E-FFF6CBC817D2}"/>
              </a:ext>
            </a:extLst>
          </p:cNvPr>
          <p:cNvSpPr txBox="1"/>
          <p:nvPr/>
        </p:nvSpPr>
        <p:spPr>
          <a:xfrm>
            <a:off x="5940593" y="225577"/>
            <a:ext cx="1723863"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3" name="TextBox 22">
            <a:hlinkClick r:id="rId11" action="ppaction://hlinksldjump"/>
            <a:extLst>
              <a:ext uri="{FF2B5EF4-FFF2-40B4-BE49-F238E27FC236}">
                <a16:creationId xmlns:a16="http://schemas.microsoft.com/office/drawing/2014/main" id="{2325F5E3-FAC5-2F1B-892D-B8D466A1EDFF}"/>
              </a:ext>
            </a:extLst>
          </p:cNvPr>
          <p:cNvSpPr txBox="1"/>
          <p:nvPr/>
        </p:nvSpPr>
        <p:spPr>
          <a:xfrm>
            <a:off x="7690450" y="225576"/>
            <a:ext cx="777126"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4" name="TextBox 3">
            <a:hlinkClick r:id="rId12" action="ppaction://hlinksldjump"/>
            <a:extLst>
              <a:ext uri="{FF2B5EF4-FFF2-40B4-BE49-F238E27FC236}">
                <a16:creationId xmlns:a16="http://schemas.microsoft.com/office/drawing/2014/main" id="{683D42F9-0295-98E1-87AF-83F510CD1787}"/>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Slide Number Placeholder 4">
            <a:extLst>
              <a:ext uri="{FF2B5EF4-FFF2-40B4-BE49-F238E27FC236}">
                <a16:creationId xmlns:a16="http://schemas.microsoft.com/office/drawing/2014/main" id="{A9CC5CB6-6836-8DE8-D70B-4261E28BBA26}"/>
              </a:ext>
            </a:extLst>
          </p:cNvPr>
          <p:cNvSpPr>
            <a:spLocks noGrp="1"/>
          </p:cNvSpPr>
          <p:nvPr>
            <p:ph type="sldNum" sz="quarter" idx="11"/>
          </p:nvPr>
        </p:nvSpPr>
        <p:spPr/>
        <p:txBody>
          <a:bodyPr/>
          <a:lstStyle/>
          <a:p>
            <a:fld id="{F25965E0-7062-474C-8671-DB3A3CE669B0}" type="slidenum">
              <a:rPr lang="nl-NL" smtClean="0"/>
              <a:pPr/>
              <a:t>75</a:t>
            </a:fld>
            <a:endParaRPr lang="nl-NL" dirty="0"/>
          </a:p>
        </p:txBody>
      </p:sp>
    </p:spTree>
    <p:extLst>
      <p:ext uri="{BB962C8B-B14F-4D97-AF65-F5344CB8AC3E}">
        <p14:creationId xmlns:p14="http://schemas.microsoft.com/office/powerpoint/2010/main" val="23985752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BD196A7-52B6-039B-FF55-B2C8D6C5DCA2}"/>
              </a:ext>
            </a:extLst>
          </p:cNvPr>
          <p:cNvSpPr>
            <a:spLocks noGrp="1"/>
          </p:cNvSpPr>
          <p:nvPr>
            <p:ph type="body" sz="quarter" idx="10"/>
          </p:nvPr>
        </p:nvSpPr>
        <p:spPr/>
        <p:txBody>
          <a:bodyPr/>
          <a:lstStyle/>
          <a:p>
            <a:pPr lvl="1">
              <a:buClr>
                <a:schemeClr val="accent1"/>
              </a:buClr>
            </a:pPr>
            <a:r>
              <a:rPr lang="en-US" dirty="0"/>
              <a:t>Modeling requires lots of input and output data</a:t>
            </a:r>
          </a:p>
          <a:p>
            <a:pPr lvl="1">
              <a:buClr>
                <a:schemeClr val="accent1"/>
              </a:buClr>
            </a:pPr>
            <a:r>
              <a:rPr lang="en-US" dirty="0"/>
              <a:t>Experience with statistics in modeling techniques is necessary</a:t>
            </a:r>
          </a:p>
          <a:p>
            <a:pPr lvl="1">
              <a:buClr>
                <a:schemeClr val="accent1"/>
              </a:buClr>
            </a:pPr>
            <a:r>
              <a:rPr lang="en-US" dirty="0"/>
              <a:t>Until now, no promising results are derived</a:t>
            </a:r>
          </a:p>
          <a:p>
            <a:pPr lvl="1">
              <a:buClr>
                <a:schemeClr val="accent1"/>
              </a:buClr>
            </a:pPr>
            <a:r>
              <a:rPr lang="en-US" dirty="0"/>
              <a:t>Lot of work is done on cause analysis </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GB" dirty="0"/>
              <a:t>Remarks: Modeling</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18" name="TextBox 17">
            <a:hlinkClick r:id="rId8" action="ppaction://hlinksldjump"/>
            <a:extLst>
              <a:ext uri="{FF2B5EF4-FFF2-40B4-BE49-F238E27FC236}">
                <a16:creationId xmlns:a16="http://schemas.microsoft.com/office/drawing/2014/main" id="{177251E9-8C25-3A99-7789-2C6A0FD4DCCD}"/>
              </a:ext>
            </a:extLst>
          </p:cNvPr>
          <p:cNvSpPr txBox="1"/>
          <p:nvPr/>
        </p:nvSpPr>
        <p:spPr>
          <a:xfrm>
            <a:off x="2557963" y="225773"/>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9" name="TextBox 18">
            <a:hlinkClick r:id="rId9" action="ppaction://hlinksldjump"/>
            <a:extLst>
              <a:ext uri="{FF2B5EF4-FFF2-40B4-BE49-F238E27FC236}">
                <a16:creationId xmlns:a16="http://schemas.microsoft.com/office/drawing/2014/main" id="{6BF7CE6A-08CB-6C6D-3F4E-543A465FC76C}"/>
              </a:ext>
            </a:extLst>
          </p:cNvPr>
          <p:cNvSpPr txBox="1"/>
          <p:nvPr/>
        </p:nvSpPr>
        <p:spPr>
          <a:xfrm>
            <a:off x="4471539" y="225577"/>
            <a:ext cx="1447037"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0" name="TextBox 19">
            <a:hlinkClick r:id="rId10" action="ppaction://hlinksldjump"/>
            <a:extLst>
              <a:ext uri="{FF2B5EF4-FFF2-40B4-BE49-F238E27FC236}">
                <a16:creationId xmlns:a16="http://schemas.microsoft.com/office/drawing/2014/main" id="{509526ED-D6DF-211A-E002-60CCDDDA5407}"/>
              </a:ext>
            </a:extLst>
          </p:cNvPr>
          <p:cNvSpPr txBox="1"/>
          <p:nvPr/>
        </p:nvSpPr>
        <p:spPr>
          <a:xfrm>
            <a:off x="5944569" y="225577"/>
            <a:ext cx="172386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1" name="TextBox 20">
            <a:hlinkClick r:id="rId11" action="ppaction://hlinksldjump"/>
            <a:extLst>
              <a:ext uri="{FF2B5EF4-FFF2-40B4-BE49-F238E27FC236}">
                <a16:creationId xmlns:a16="http://schemas.microsoft.com/office/drawing/2014/main" id="{461926CD-8AD6-BF47-BFDB-64F2E12D8153}"/>
              </a:ext>
            </a:extLst>
          </p:cNvPr>
          <p:cNvSpPr txBox="1"/>
          <p:nvPr/>
        </p:nvSpPr>
        <p:spPr>
          <a:xfrm>
            <a:off x="7694426" y="225576"/>
            <a:ext cx="777126"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4" name="TextBox 3">
            <a:hlinkClick r:id="rId8" action="ppaction://hlinksldjump"/>
            <a:extLst>
              <a:ext uri="{FF2B5EF4-FFF2-40B4-BE49-F238E27FC236}">
                <a16:creationId xmlns:a16="http://schemas.microsoft.com/office/drawing/2014/main" id="{32C15D19-3A6A-0889-2E63-D7568F3C93F0}"/>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5" name="TextBox 4">
            <a:hlinkClick r:id="rId12" action="ppaction://hlinksldjump"/>
            <a:extLst>
              <a:ext uri="{FF2B5EF4-FFF2-40B4-BE49-F238E27FC236}">
                <a16:creationId xmlns:a16="http://schemas.microsoft.com/office/drawing/2014/main" id="{F9A5D742-0013-B42F-A9A5-661BB8F85208}"/>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1" name="Slide Number Placeholder 10">
            <a:extLst>
              <a:ext uri="{FF2B5EF4-FFF2-40B4-BE49-F238E27FC236}">
                <a16:creationId xmlns:a16="http://schemas.microsoft.com/office/drawing/2014/main" id="{41641BB5-8662-866E-85B6-B16B0ED4D215}"/>
              </a:ext>
            </a:extLst>
          </p:cNvPr>
          <p:cNvSpPr>
            <a:spLocks noGrp="1"/>
          </p:cNvSpPr>
          <p:nvPr>
            <p:ph type="sldNum" sz="quarter" idx="11"/>
          </p:nvPr>
        </p:nvSpPr>
        <p:spPr/>
        <p:txBody>
          <a:bodyPr/>
          <a:lstStyle/>
          <a:p>
            <a:fld id="{F25965E0-7062-474C-8671-DB3A3CE669B0}" type="slidenum">
              <a:rPr lang="nl-NL" smtClean="0"/>
              <a:pPr/>
              <a:t>76</a:t>
            </a:fld>
            <a:endParaRPr lang="nl-NL" dirty="0"/>
          </a:p>
        </p:txBody>
      </p:sp>
    </p:spTree>
    <p:extLst>
      <p:ext uri="{BB962C8B-B14F-4D97-AF65-F5344CB8AC3E}">
        <p14:creationId xmlns:p14="http://schemas.microsoft.com/office/powerpoint/2010/main" val="36948724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9E87110-D437-8F7B-DB8D-F3B34B56CC56}"/>
              </a:ext>
            </a:extLst>
          </p:cNvPr>
          <p:cNvSpPr>
            <a:spLocks noGrp="1"/>
          </p:cNvSpPr>
          <p:nvPr>
            <p:ph type="body" sz="quarter" idx="10"/>
          </p:nvPr>
        </p:nvSpPr>
        <p:spPr>
          <a:xfrm>
            <a:off x="2707274" y="1459473"/>
            <a:ext cx="5855993" cy="2471305"/>
          </a:xfrm>
        </p:spPr>
        <p:txBody>
          <a:bodyPr/>
          <a:lstStyle/>
          <a:p>
            <a:r>
              <a:rPr lang="en-US" dirty="0"/>
              <a:t>Using FLW data that are outside the scope of an entity’s FLW inventory (e.g., older data, FLW data from another country or company) to infer quantities of FLW within the scope of the entity’s inventory</a:t>
            </a:r>
          </a:p>
          <a:p>
            <a:r>
              <a:rPr lang="en-US" b="1" dirty="0"/>
              <a:t>Example: </a:t>
            </a:r>
            <a:br>
              <a:rPr lang="en-US" dirty="0"/>
            </a:br>
            <a:r>
              <a:rPr lang="en-US" dirty="0"/>
              <a:t>FL data for a certain crop in one country, may be similar in a neighboring country if climatic and development conditions are similar. </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Method description: Proxy data</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4" name="TextBox 3">
            <a:hlinkClick r:id="rId8" action="ppaction://hlinksldjump"/>
            <a:extLst>
              <a:ext uri="{FF2B5EF4-FFF2-40B4-BE49-F238E27FC236}">
                <a16:creationId xmlns:a16="http://schemas.microsoft.com/office/drawing/2014/main" id="{226FC965-E654-5CDB-BA80-D527DD992D44}"/>
              </a:ext>
            </a:extLst>
          </p:cNvPr>
          <p:cNvSpPr txBox="1"/>
          <p:nvPr/>
        </p:nvSpPr>
        <p:spPr>
          <a:xfrm>
            <a:off x="2557963" y="225773"/>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6" name="TextBox 15">
            <a:hlinkClick r:id="rId9" action="ppaction://hlinksldjump"/>
            <a:extLst>
              <a:ext uri="{FF2B5EF4-FFF2-40B4-BE49-F238E27FC236}">
                <a16:creationId xmlns:a16="http://schemas.microsoft.com/office/drawing/2014/main" id="{44E8D0BF-A2E2-B954-427A-F7F524828170}"/>
              </a:ext>
            </a:extLst>
          </p:cNvPr>
          <p:cNvSpPr txBox="1"/>
          <p:nvPr/>
        </p:nvSpPr>
        <p:spPr>
          <a:xfrm>
            <a:off x="4471539" y="225577"/>
            <a:ext cx="1447037"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7" name="TextBox 16">
            <a:hlinkClick r:id="rId10" action="ppaction://hlinksldjump"/>
            <a:extLst>
              <a:ext uri="{FF2B5EF4-FFF2-40B4-BE49-F238E27FC236}">
                <a16:creationId xmlns:a16="http://schemas.microsoft.com/office/drawing/2014/main" id="{4A713D1D-0B1C-963C-01FE-FECBE36DD6DE}"/>
              </a:ext>
            </a:extLst>
          </p:cNvPr>
          <p:cNvSpPr txBox="1"/>
          <p:nvPr/>
        </p:nvSpPr>
        <p:spPr>
          <a:xfrm>
            <a:off x="5944569" y="225577"/>
            <a:ext cx="172386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TextBox 4">
            <a:hlinkClick r:id="rId11" action="ppaction://hlinksldjump"/>
            <a:extLst>
              <a:ext uri="{FF2B5EF4-FFF2-40B4-BE49-F238E27FC236}">
                <a16:creationId xmlns:a16="http://schemas.microsoft.com/office/drawing/2014/main" id="{8C7ABCFA-BAD4-D2CA-1452-9E2E4C2AEE2A}"/>
              </a:ext>
            </a:extLst>
          </p:cNvPr>
          <p:cNvSpPr txBox="1"/>
          <p:nvPr/>
        </p:nvSpPr>
        <p:spPr>
          <a:xfrm>
            <a:off x="7694426" y="225576"/>
            <a:ext cx="777126"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8" name="TextBox 17">
            <a:hlinkClick r:id="rId12" action="ppaction://hlinksldjump"/>
            <a:extLst>
              <a:ext uri="{FF2B5EF4-FFF2-40B4-BE49-F238E27FC236}">
                <a16:creationId xmlns:a16="http://schemas.microsoft.com/office/drawing/2014/main" id="{D8887B7B-61FF-08FA-EB99-A14D0D76EB3D}"/>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1" name="Slide Number Placeholder 10">
            <a:extLst>
              <a:ext uri="{FF2B5EF4-FFF2-40B4-BE49-F238E27FC236}">
                <a16:creationId xmlns:a16="http://schemas.microsoft.com/office/drawing/2014/main" id="{51C5EE4C-176C-CCDD-FF9B-E5EE37FAF448}"/>
              </a:ext>
            </a:extLst>
          </p:cNvPr>
          <p:cNvSpPr>
            <a:spLocks noGrp="1"/>
          </p:cNvSpPr>
          <p:nvPr>
            <p:ph type="sldNum" sz="quarter" idx="11"/>
          </p:nvPr>
        </p:nvSpPr>
        <p:spPr/>
        <p:txBody>
          <a:bodyPr/>
          <a:lstStyle/>
          <a:p>
            <a:fld id="{F25965E0-7062-474C-8671-DB3A3CE669B0}" type="slidenum">
              <a:rPr lang="nl-NL" smtClean="0"/>
              <a:pPr/>
              <a:t>77</a:t>
            </a:fld>
            <a:endParaRPr lang="nl-NL" dirty="0"/>
          </a:p>
        </p:txBody>
      </p:sp>
    </p:spTree>
    <p:extLst>
      <p:ext uri="{BB962C8B-B14F-4D97-AF65-F5344CB8AC3E}">
        <p14:creationId xmlns:p14="http://schemas.microsoft.com/office/powerpoint/2010/main" val="20031810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GB" dirty="0"/>
              <a:t>Method characteristics: Proxy data</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graphicFrame>
        <p:nvGraphicFramePr>
          <p:cNvPr id="19" name="Table 19">
            <a:extLst>
              <a:ext uri="{FF2B5EF4-FFF2-40B4-BE49-F238E27FC236}">
                <a16:creationId xmlns:a16="http://schemas.microsoft.com/office/drawing/2014/main" id="{AF927F63-891C-3046-39A8-1446772BFE04}"/>
              </a:ext>
            </a:extLst>
          </p:cNvPr>
          <p:cNvGraphicFramePr>
            <a:graphicFrameLocks noGrp="1"/>
          </p:cNvGraphicFramePr>
          <p:nvPr>
            <p:extLst>
              <p:ext uri="{D42A27DB-BD31-4B8C-83A1-F6EECF244321}">
                <p14:modId xmlns:p14="http://schemas.microsoft.com/office/powerpoint/2010/main" val="4221366411"/>
              </p:ext>
            </p:extLst>
          </p:nvPr>
        </p:nvGraphicFramePr>
        <p:xfrm>
          <a:off x="2808288" y="1527700"/>
          <a:ext cx="6096000" cy="2402577"/>
        </p:xfrm>
        <a:graphic>
          <a:graphicData uri="http://schemas.openxmlformats.org/drawingml/2006/table">
            <a:tbl>
              <a:tblPr firstRow="1" bandRow="1">
                <a:tableStyleId>{E8034E78-7F5D-4C2E-B375-FC64B27BC917}</a:tableStyleId>
              </a:tblPr>
              <a:tblGrid>
                <a:gridCol w="3452734">
                  <a:extLst>
                    <a:ext uri="{9D8B030D-6E8A-4147-A177-3AD203B41FA5}">
                      <a16:colId xmlns:a16="http://schemas.microsoft.com/office/drawing/2014/main" val="2436270595"/>
                    </a:ext>
                  </a:extLst>
                </a:gridCol>
                <a:gridCol w="2643266">
                  <a:extLst>
                    <a:ext uri="{9D8B030D-6E8A-4147-A177-3AD203B41FA5}">
                      <a16:colId xmlns:a16="http://schemas.microsoft.com/office/drawing/2014/main" val="2217272462"/>
                    </a:ext>
                  </a:extLst>
                </a:gridCol>
              </a:tblGrid>
              <a:tr h="277911">
                <a:tc>
                  <a:txBody>
                    <a:bodyPr/>
                    <a:lstStyle/>
                    <a:p>
                      <a:r>
                        <a:rPr lang="en-GB" sz="1200" b="1" dirty="0">
                          <a:solidFill>
                            <a:schemeClr val="bg1"/>
                          </a:solidFill>
                        </a:rPr>
                        <a:t>Characteristics</a:t>
                      </a:r>
                      <a:endParaRPr lang="nl-NL" sz="1200" b="1" dirty="0">
                        <a:solidFill>
                          <a:schemeClr val="bg1"/>
                        </a:solidFill>
                      </a:endParaRPr>
                    </a:p>
                  </a:txBody>
                  <a:tcPr marL="10800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GB" sz="1200" b="1" dirty="0">
                          <a:solidFill>
                            <a:schemeClr val="bg1"/>
                          </a:solidFill>
                        </a:rPr>
                        <a:t>Answer</a:t>
                      </a:r>
                      <a:endParaRPr lang="nl-NL" sz="1200" b="1" dirty="0">
                        <a:solidFill>
                          <a:schemeClr val="bg1"/>
                        </a:solidFill>
                      </a:endParaRPr>
                    </a:p>
                  </a:txBody>
                  <a:tcPr marL="10800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56653720"/>
                  </a:ext>
                </a:extLst>
              </a:tr>
              <a:tr h="277911">
                <a:tc>
                  <a:txBody>
                    <a:bodyPr/>
                    <a:lstStyle/>
                    <a:p>
                      <a:r>
                        <a:rPr lang="en-GB" sz="1200" b="0" dirty="0">
                          <a:solidFill>
                            <a:schemeClr val="tx1"/>
                          </a:solidFill>
                        </a:rPr>
                        <a:t>Direct access to FLW needed?</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161296"/>
                  </a:ext>
                </a:extLst>
              </a:tr>
              <a:tr h="277911">
                <a:tc>
                  <a:txBody>
                    <a:bodyPr/>
                    <a:lstStyle/>
                    <a:p>
                      <a:r>
                        <a:rPr lang="en-GB" sz="1200" b="0" dirty="0">
                          <a:solidFill>
                            <a:schemeClr val="tx1"/>
                          </a:solidFill>
                        </a:rPr>
                        <a:t>Level of accuracy?</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Low-Medium</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5840331"/>
                  </a:ext>
                </a:extLst>
              </a:tr>
              <a:tr h="277911">
                <a:tc>
                  <a:txBody>
                    <a:bodyPr/>
                    <a:lstStyle/>
                    <a:p>
                      <a:r>
                        <a:rPr lang="en-GB" sz="1200" b="0" dirty="0">
                          <a:solidFill>
                            <a:schemeClr val="tx1"/>
                          </a:solidFill>
                        </a:rPr>
                        <a:t>Track causes?</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1376161"/>
                  </a:ext>
                </a:extLst>
              </a:tr>
              <a:tr h="277911">
                <a:tc>
                  <a:txBody>
                    <a:bodyPr/>
                    <a:lstStyle/>
                    <a:p>
                      <a:r>
                        <a:rPr lang="en-GB" sz="1200" b="0" dirty="0">
                          <a:solidFill>
                            <a:schemeClr val="tx1"/>
                          </a:solidFill>
                        </a:rPr>
                        <a:t>Required resources</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Low</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1459545"/>
                  </a:ext>
                </a:extLst>
              </a:tr>
              <a:tr h="277911">
                <a:tc>
                  <a:txBody>
                    <a:bodyPr/>
                    <a:lstStyle/>
                    <a:p>
                      <a:r>
                        <a:rPr lang="en-GB" sz="1200" b="0" dirty="0">
                          <a:solidFill>
                            <a:schemeClr val="tx1"/>
                          </a:solidFill>
                        </a:rPr>
                        <a:t>Handle mixed FLW?</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9059828"/>
                  </a:ext>
                </a:extLst>
              </a:tr>
              <a:tr h="277911">
                <a:tc>
                  <a:txBody>
                    <a:bodyPr/>
                    <a:lstStyle/>
                    <a:p>
                      <a:r>
                        <a:rPr lang="en-GB" sz="1200" b="0" dirty="0">
                          <a:solidFill>
                            <a:schemeClr val="tx1"/>
                          </a:solidFill>
                        </a:rPr>
                        <a:t>Records FLW available?</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Yes (on proxy data)</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6526467"/>
                  </a:ext>
                </a:extLst>
              </a:tr>
              <a:tr h="277911">
                <a:tc>
                  <a:txBody>
                    <a:bodyPr/>
                    <a:lstStyle/>
                    <a:p>
                      <a:r>
                        <a:rPr lang="en-US" sz="1200" b="0" dirty="0">
                          <a:solidFill>
                            <a:schemeClr val="tx1"/>
                          </a:solidFill>
                        </a:rPr>
                        <a:t>Are inputs and outputs recorded that could be used for inferring the amount of FLW? </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Yes</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3078935"/>
                  </a:ext>
                </a:extLst>
              </a:tr>
            </a:tbl>
          </a:graphicData>
        </a:graphic>
      </p:graphicFrame>
      <p:sp>
        <p:nvSpPr>
          <p:cNvPr id="18" name="TextBox 17">
            <a:hlinkClick r:id="rId8" action="ppaction://hlinksldjump"/>
            <a:extLst>
              <a:ext uri="{FF2B5EF4-FFF2-40B4-BE49-F238E27FC236}">
                <a16:creationId xmlns:a16="http://schemas.microsoft.com/office/drawing/2014/main" id="{5FF14C68-FE61-1ABE-1027-8553A9FBBA53}"/>
              </a:ext>
            </a:extLst>
          </p:cNvPr>
          <p:cNvSpPr txBox="1"/>
          <p:nvPr/>
        </p:nvSpPr>
        <p:spPr>
          <a:xfrm>
            <a:off x="2557963" y="229749"/>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1" name="TextBox 20">
            <a:hlinkClick r:id="rId9" action="ppaction://hlinksldjump"/>
            <a:extLst>
              <a:ext uri="{FF2B5EF4-FFF2-40B4-BE49-F238E27FC236}">
                <a16:creationId xmlns:a16="http://schemas.microsoft.com/office/drawing/2014/main" id="{4C011353-12E3-6C12-0E55-585F0FEA66B2}"/>
              </a:ext>
            </a:extLst>
          </p:cNvPr>
          <p:cNvSpPr txBox="1"/>
          <p:nvPr/>
        </p:nvSpPr>
        <p:spPr>
          <a:xfrm>
            <a:off x="4471539" y="229553"/>
            <a:ext cx="1447037"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2" name="TextBox 21">
            <a:hlinkClick r:id="rId10" action="ppaction://hlinksldjump"/>
            <a:extLst>
              <a:ext uri="{FF2B5EF4-FFF2-40B4-BE49-F238E27FC236}">
                <a16:creationId xmlns:a16="http://schemas.microsoft.com/office/drawing/2014/main" id="{46146A9C-642D-1360-3F26-00CE2821161D}"/>
              </a:ext>
            </a:extLst>
          </p:cNvPr>
          <p:cNvSpPr txBox="1"/>
          <p:nvPr/>
        </p:nvSpPr>
        <p:spPr>
          <a:xfrm>
            <a:off x="5944569" y="229553"/>
            <a:ext cx="1723863"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3" name="TextBox 22">
            <a:hlinkClick r:id="rId11" action="ppaction://hlinksldjump"/>
            <a:extLst>
              <a:ext uri="{FF2B5EF4-FFF2-40B4-BE49-F238E27FC236}">
                <a16:creationId xmlns:a16="http://schemas.microsoft.com/office/drawing/2014/main" id="{68828657-9E11-3F4E-BBBB-9E876D53EDA8}"/>
              </a:ext>
            </a:extLst>
          </p:cNvPr>
          <p:cNvSpPr txBox="1"/>
          <p:nvPr/>
        </p:nvSpPr>
        <p:spPr>
          <a:xfrm>
            <a:off x="7694426" y="229552"/>
            <a:ext cx="777126"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4" name="TextBox 3">
            <a:hlinkClick r:id="rId12" action="ppaction://hlinksldjump"/>
            <a:extLst>
              <a:ext uri="{FF2B5EF4-FFF2-40B4-BE49-F238E27FC236}">
                <a16:creationId xmlns:a16="http://schemas.microsoft.com/office/drawing/2014/main" id="{7A1F0FF7-42D1-375C-1A52-0D46729D5860}"/>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Slide Number Placeholder 4">
            <a:extLst>
              <a:ext uri="{FF2B5EF4-FFF2-40B4-BE49-F238E27FC236}">
                <a16:creationId xmlns:a16="http://schemas.microsoft.com/office/drawing/2014/main" id="{40C58492-464F-03E3-CC22-FBF87B420047}"/>
              </a:ext>
            </a:extLst>
          </p:cNvPr>
          <p:cNvSpPr>
            <a:spLocks noGrp="1"/>
          </p:cNvSpPr>
          <p:nvPr>
            <p:ph type="sldNum" sz="quarter" idx="11"/>
          </p:nvPr>
        </p:nvSpPr>
        <p:spPr/>
        <p:txBody>
          <a:bodyPr/>
          <a:lstStyle/>
          <a:p>
            <a:fld id="{F25965E0-7062-474C-8671-DB3A3CE669B0}" type="slidenum">
              <a:rPr lang="nl-NL" smtClean="0"/>
              <a:pPr/>
              <a:t>78</a:t>
            </a:fld>
            <a:endParaRPr lang="nl-NL" dirty="0"/>
          </a:p>
        </p:txBody>
      </p:sp>
    </p:spTree>
    <p:extLst>
      <p:ext uri="{BB962C8B-B14F-4D97-AF65-F5344CB8AC3E}">
        <p14:creationId xmlns:p14="http://schemas.microsoft.com/office/powerpoint/2010/main" val="2417416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74F8A8F8-2AFE-D74C-A198-B85D42521192}"/>
              </a:ext>
            </a:extLst>
          </p:cNvPr>
          <p:cNvSpPr>
            <a:spLocks noGrp="1"/>
          </p:cNvSpPr>
          <p:nvPr>
            <p:ph type="body" sz="quarter" idx="10"/>
          </p:nvPr>
        </p:nvSpPr>
        <p:spPr>
          <a:xfrm>
            <a:off x="2707274" y="1459473"/>
            <a:ext cx="5855993" cy="2471305"/>
          </a:xfrm>
        </p:spPr>
        <p:txBody>
          <a:bodyPr/>
          <a:lstStyle/>
          <a:p>
            <a:pPr lvl="1">
              <a:buClr>
                <a:schemeClr val="accent1"/>
              </a:buClr>
            </a:pPr>
            <a:r>
              <a:rPr lang="en-US" dirty="0"/>
              <a:t>Quality of result of quantification very much depends on quality of proxy data (completeness, comparable units, …) and representativeness of proxy for actual FLW</a:t>
            </a:r>
          </a:p>
          <a:p>
            <a:pPr lvl="1">
              <a:buClr>
                <a:schemeClr val="accent1"/>
              </a:buClr>
            </a:pPr>
            <a:r>
              <a:rPr lang="en-US" dirty="0"/>
              <a:t>Understanding the focus point (product-</a:t>
            </a:r>
            <a:r>
              <a:rPr lang="en-US" dirty="0" err="1"/>
              <a:t>scl</a:t>
            </a:r>
            <a:r>
              <a:rPr lang="en-US" dirty="0"/>
              <a:t>) is necessary to apply this approach by determining the appropriate proxies</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Remarks: Proxy data</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18" name="TextBox 17">
            <a:hlinkClick r:id="rId8" action="ppaction://hlinksldjump"/>
            <a:extLst>
              <a:ext uri="{FF2B5EF4-FFF2-40B4-BE49-F238E27FC236}">
                <a16:creationId xmlns:a16="http://schemas.microsoft.com/office/drawing/2014/main" id="{ABF7F087-C343-A72D-2797-EC356F53F8D7}"/>
              </a:ext>
            </a:extLst>
          </p:cNvPr>
          <p:cNvSpPr txBox="1"/>
          <p:nvPr/>
        </p:nvSpPr>
        <p:spPr>
          <a:xfrm>
            <a:off x="2557963" y="228218"/>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9" name="TextBox 18">
            <a:hlinkClick r:id="rId9" action="ppaction://hlinksldjump"/>
            <a:extLst>
              <a:ext uri="{FF2B5EF4-FFF2-40B4-BE49-F238E27FC236}">
                <a16:creationId xmlns:a16="http://schemas.microsoft.com/office/drawing/2014/main" id="{E545823B-DFB8-AD3E-83AC-465ED6CF5829}"/>
              </a:ext>
            </a:extLst>
          </p:cNvPr>
          <p:cNvSpPr txBox="1"/>
          <p:nvPr/>
        </p:nvSpPr>
        <p:spPr>
          <a:xfrm>
            <a:off x="4471539" y="228022"/>
            <a:ext cx="1447037"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0" name="TextBox 19">
            <a:hlinkClick r:id="rId10" action="ppaction://hlinksldjump"/>
            <a:extLst>
              <a:ext uri="{FF2B5EF4-FFF2-40B4-BE49-F238E27FC236}">
                <a16:creationId xmlns:a16="http://schemas.microsoft.com/office/drawing/2014/main" id="{23EBD4A8-CEDC-BBB3-2D81-9BEB4314A98A}"/>
              </a:ext>
            </a:extLst>
          </p:cNvPr>
          <p:cNvSpPr txBox="1"/>
          <p:nvPr/>
        </p:nvSpPr>
        <p:spPr>
          <a:xfrm>
            <a:off x="5944569" y="228022"/>
            <a:ext cx="172386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1" name="TextBox 20">
            <a:hlinkClick r:id="rId11" action="ppaction://hlinksldjump"/>
            <a:extLst>
              <a:ext uri="{FF2B5EF4-FFF2-40B4-BE49-F238E27FC236}">
                <a16:creationId xmlns:a16="http://schemas.microsoft.com/office/drawing/2014/main" id="{90556460-B44D-2AFE-8BEA-69BC373B652E}"/>
              </a:ext>
            </a:extLst>
          </p:cNvPr>
          <p:cNvSpPr txBox="1"/>
          <p:nvPr/>
        </p:nvSpPr>
        <p:spPr>
          <a:xfrm>
            <a:off x="7694426" y="228021"/>
            <a:ext cx="777126"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4" name="TextBox 3">
            <a:hlinkClick r:id="rId8" action="ppaction://hlinksldjump"/>
            <a:extLst>
              <a:ext uri="{FF2B5EF4-FFF2-40B4-BE49-F238E27FC236}">
                <a16:creationId xmlns:a16="http://schemas.microsoft.com/office/drawing/2014/main" id="{443D5D7E-6F4D-4593-52F0-1D9A48CCA36D}"/>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5" name="TextBox 4">
            <a:hlinkClick r:id="rId12" action="ppaction://hlinksldjump"/>
            <a:extLst>
              <a:ext uri="{FF2B5EF4-FFF2-40B4-BE49-F238E27FC236}">
                <a16:creationId xmlns:a16="http://schemas.microsoft.com/office/drawing/2014/main" id="{8EE3D3E4-92A7-3E26-5C4B-C32A3BC773A5}"/>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1" name="Slide Number Placeholder 10">
            <a:extLst>
              <a:ext uri="{FF2B5EF4-FFF2-40B4-BE49-F238E27FC236}">
                <a16:creationId xmlns:a16="http://schemas.microsoft.com/office/drawing/2014/main" id="{D855ADA0-1EDF-F5BF-7A9D-DDC6219F825C}"/>
              </a:ext>
            </a:extLst>
          </p:cNvPr>
          <p:cNvSpPr>
            <a:spLocks noGrp="1"/>
          </p:cNvSpPr>
          <p:nvPr>
            <p:ph type="sldNum" sz="quarter" idx="11"/>
          </p:nvPr>
        </p:nvSpPr>
        <p:spPr/>
        <p:txBody>
          <a:bodyPr/>
          <a:lstStyle/>
          <a:p>
            <a:fld id="{F25965E0-7062-474C-8671-DB3A3CE669B0}" type="slidenum">
              <a:rPr lang="nl-NL" smtClean="0"/>
              <a:pPr/>
              <a:t>79</a:t>
            </a:fld>
            <a:endParaRPr lang="nl-NL" dirty="0"/>
          </a:p>
        </p:txBody>
      </p:sp>
    </p:spTree>
    <p:extLst>
      <p:ext uri="{BB962C8B-B14F-4D97-AF65-F5344CB8AC3E}">
        <p14:creationId xmlns:p14="http://schemas.microsoft.com/office/powerpoint/2010/main" val="4246066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2707274" y="1459473"/>
            <a:ext cx="5855993" cy="2471305"/>
          </a:xfrm>
        </p:spPr>
        <p:txBody>
          <a:bodyPr/>
          <a:lstStyle/>
          <a:p>
            <a:r>
              <a:rPr lang="en-US" i="1" dirty="0"/>
              <a:t>Current proposal (to be formalized)</a:t>
            </a:r>
          </a:p>
          <a:p>
            <a:r>
              <a:rPr lang="en-US" u="sng" dirty="0"/>
              <a:t>Member States</a:t>
            </a:r>
            <a:r>
              <a:rPr lang="en-US" dirty="0"/>
              <a:t> (region) are required to take the necessary measures to reduce food waste by the end of 2030:</a:t>
            </a:r>
          </a:p>
          <a:p>
            <a:pPr lvl="1"/>
            <a:r>
              <a:rPr lang="en-US" dirty="0"/>
              <a:t>by 10%, in processing and manufacturing (tons of fresh mass),</a:t>
            </a:r>
          </a:p>
          <a:p>
            <a:pPr lvl="1"/>
            <a:r>
              <a:rPr lang="en-US" dirty="0"/>
              <a:t>by 30% (per capita), jointly at retail and consumption (restaurants, food services (=out of home) and households).</a:t>
            </a:r>
          </a:p>
          <a:p>
            <a:r>
              <a:rPr lang="en-US" i="1" dirty="0"/>
              <a:t>Reference year is 2020 (or earlier, when data are available)</a:t>
            </a:r>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EU - Goal</a:t>
            </a:r>
          </a:p>
        </p:txBody>
      </p:sp>
      <p:sp>
        <p:nvSpPr>
          <p:cNvPr id="8" name="Rechthoek 7">
            <a:hlinkClick r:id="rId2" action="ppaction://hlinksldjump"/>
            <a:extLst>
              <a:ext uri="{FF2B5EF4-FFF2-40B4-BE49-F238E27FC236}">
                <a16:creationId xmlns:a16="http://schemas.microsoft.com/office/drawing/2014/main" id="{0B085290-D4C7-D585-A28D-471655A80F78}"/>
              </a:ext>
            </a:extLst>
          </p:cNvPr>
          <p:cNvSpPr/>
          <p:nvPr/>
        </p:nvSpPr>
        <p:spPr>
          <a:xfrm>
            <a:off x="381000" y="1648629"/>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ea typeface="+mn-ea"/>
                <a:cs typeface="+mn-cs"/>
              </a:rPr>
              <a:t>Step 4: </a:t>
            </a:r>
            <a:br>
              <a:rPr kumimoji="0" lang="en-GB" sz="850" b="0" i="0" u="none" strike="noStrike" kern="1200" cap="none" spc="0" normalizeH="0" baseline="0" noProof="0" dirty="0">
                <a:ln>
                  <a:noFill/>
                </a:ln>
                <a:solidFill>
                  <a:srgbClr val="FFFFFF"/>
                </a:solidFill>
                <a:effectLst/>
                <a:uLnTx/>
                <a:uFillTx/>
                <a:ea typeface="+mn-ea"/>
                <a:cs typeface="+mn-cs"/>
              </a:rPr>
            </a:br>
            <a:r>
              <a:rPr kumimoji="0" lang="en-GB" sz="850" b="1" i="0" u="none" strike="noStrike" kern="1200" cap="none" spc="0" normalizeH="0" baseline="0" noProof="0" dirty="0">
                <a:ln>
                  <a:noFill/>
                </a:ln>
                <a:solidFill>
                  <a:srgbClr val="FFFFFF"/>
                </a:solidFill>
                <a:effectLst/>
                <a:uLnTx/>
                <a:uFillTx/>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5FFB55B-DA2F-B949-6388-D1C0562B646D}"/>
              </a:ext>
            </a:extLst>
          </p:cNvPr>
          <p:cNvSpPr/>
          <p:nvPr/>
        </p:nvSpPr>
        <p:spPr>
          <a:xfrm>
            <a:off x="381000" y="2141419"/>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ea typeface="+mn-ea"/>
                <a:cs typeface="+mn-cs"/>
              </a:rPr>
              <a:t>Step 5: </a:t>
            </a:r>
            <a:br>
              <a:rPr kumimoji="0" lang="en-GB" sz="850" b="0" i="0" u="none" strike="noStrike" kern="1200" cap="none" spc="0" normalizeH="0" baseline="0" noProof="0" dirty="0">
                <a:ln>
                  <a:noFill/>
                </a:ln>
                <a:solidFill>
                  <a:srgbClr val="FFFFFF"/>
                </a:solidFill>
                <a:effectLst/>
                <a:uLnTx/>
                <a:uFillTx/>
                <a:ea typeface="+mn-ea"/>
                <a:cs typeface="+mn-cs"/>
              </a:rPr>
            </a:br>
            <a:r>
              <a:rPr kumimoji="0" lang="en-GB" sz="850" b="1" i="0" u="none" strike="noStrike" kern="1200" cap="none" spc="0" normalizeH="0" baseline="0" noProof="0" dirty="0">
                <a:ln>
                  <a:noFill/>
                </a:ln>
                <a:solidFill>
                  <a:srgbClr val="FFFFFF"/>
                </a:solidFill>
                <a:effectLst/>
                <a:uLnTx/>
                <a:uFillTx/>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6F467DFF-0443-3C00-9AD2-C765745A5381}"/>
              </a:ext>
            </a:extLst>
          </p:cNvPr>
          <p:cNvSpPr/>
          <p:nvPr/>
        </p:nvSpPr>
        <p:spPr>
          <a:xfrm>
            <a:off x="381000" y="3988800"/>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ea typeface="+mn-ea"/>
                <a:cs typeface="+mn-cs"/>
              </a:rPr>
              <a:t>Background: </a:t>
            </a:r>
            <a:br>
              <a:rPr kumimoji="0" lang="en-GB" sz="850" b="0" i="0" u="none" strike="noStrike" kern="1200" cap="none" spc="0" normalizeH="0" baseline="0" noProof="0" dirty="0">
                <a:ln>
                  <a:noFill/>
                </a:ln>
                <a:solidFill>
                  <a:srgbClr val="FFFFFF"/>
                </a:solidFill>
                <a:effectLst/>
                <a:uLnTx/>
                <a:uFillTx/>
                <a:ea typeface="+mn-ea"/>
                <a:cs typeface="+mn-cs"/>
              </a:rPr>
            </a:br>
            <a:r>
              <a:rPr kumimoji="0" lang="en-GB" sz="850" b="1" i="0" u="none" strike="noStrike" kern="1200" cap="none" spc="0" normalizeH="0" baseline="0" noProof="0" dirty="0">
                <a:ln>
                  <a:noFill/>
                </a:ln>
                <a:solidFill>
                  <a:srgbClr val="FFFFFF"/>
                </a:solidFill>
                <a:effectLst/>
                <a:uLnTx/>
                <a:uFillTx/>
                <a:ea typeface="+mn-ea"/>
                <a:cs typeface="+mn-cs"/>
              </a:rPr>
              <a:t>Reference list</a:t>
            </a:r>
          </a:p>
        </p:txBody>
      </p:sp>
      <p:sp>
        <p:nvSpPr>
          <p:cNvPr id="27" name="Vrije vorm: vorm 26">
            <a:hlinkClick r:id="rId5" action="ppaction://hlinksldjump"/>
            <a:extLst>
              <a:ext uri="{FF2B5EF4-FFF2-40B4-BE49-F238E27FC236}">
                <a16:creationId xmlns:a16="http://schemas.microsoft.com/office/drawing/2014/main" id="{20684FA8-499B-8E80-E581-3626683A60CA}"/>
              </a:ext>
            </a:extLst>
          </p:cNvPr>
          <p:cNvSpPr/>
          <p:nvPr/>
        </p:nvSpPr>
        <p:spPr>
          <a:xfrm>
            <a:off x="2574390" y="244800"/>
            <a:ext cx="1108005"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EU regulation</a:t>
            </a:r>
          </a:p>
        </p:txBody>
      </p:sp>
      <p:sp>
        <p:nvSpPr>
          <p:cNvPr id="28" name="Vrije vorm: vorm 27">
            <a:hlinkClick r:id="rId6" action="ppaction://hlinksldjump"/>
            <a:extLst>
              <a:ext uri="{FF2B5EF4-FFF2-40B4-BE49-F238E27FC236}">
                <a16:creationId xmlns:a16="http://schemas.microsoft.com/office/drawing/2014/main" id="{1CDCD279-DA0E-B2DB-F93B-E60AC6A7ECA8}"/>
              </a:ext>
            </a:extLst>
          </p:cNvPr>
          <p:cNvSpPr/>
          <p:nvPr/>
        </p:nvSpPr>
        <p:spPr>
          <a:xfrm>
            <a:off x="3732066" y="244800"/>
            <a:ext cx="867391"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SDG 12.3</a:t>
            </a:r>
          </a:p>
        </p:txBody>
      </p:sp>
      <p:sp>
        <p:nvSpPr>
          <p:cNvPr id="29" name="Vrije vorm: vorm 28">
            <a:hlinkClick r:id="rId7" action="ppaction://hlinksldjump"/>
            <a:extLst>
              <a:ext uri="{FF2B5EF4-FFF2-40B4-BE49-F238E27FC236}">
                <a16:creationId xmlns:a16="http://schemas.microsoft.com/office/drawing/2014/main" id="{2353BE42-059F-7C48-8264-B015B0E9B6C7}"/>
              </a:ext>
            </a:extLst>
          </p:cNvPr>
          <p:cNvSpPr/>
          <p:nvPr/>
        </p:nvSpPr>
        <p:spPr>
          <a:xfrm>
            <a:off x="4649128" y="244800"/>
            <a:ext cx="1204202"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NL government</a:t>
            </a:r>
          </a:p>
        </p:txBody>
      </p:sp>
      <p:sp>
        <p:nvSpPr>
          <p:cNvPr id="14" name="Rechthoek 6">
            <a:hlinkClick r:id="rId8" action="ppaction://hlinksldjump"/>
            <a:extLst>
              <a:ext uri="{FF2B5EF4-FFF2-40B4-BE49-F238E27FC236}">
                <a16:creationId xmlns:a16="http://schemas.microsoft.com/office/drawing/2014/main" id="{705BF5D8-1F6B-AED0-4BB7-098026E18126}"/>
              </a:ext>
            </a:extLst>
          </p:cNvPr>
          <p:cNvSpPr/>
          <p:nvPr/>
        </p:nvSpPr>
        <p:spPr>
          <a:xfrm>
            <a:off x="381000" y="1157951"/>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ea typeface="+mn-ea"/>
                <a:cs typeface="+mn-cs"/>
              </a:rPr>
              <a:t>Step 3: </a:t>
            </a:r>
            <a:br>
              <a:rPr kumimoji="0" lang="nl-NL" sz="850" b="0" i="0" u="none" strike="noStrike" kern="1200" cap="none" spc="0" normalizeH="0" baseline="0" noProof="0" dirty="0">
                <a:ln>
                  <a:noFill/>
                </a:ln>
                <a:solidFill>
                  <a:srgbClr val="FFFFFF"/>
                </a:solidFill>
                <a:effectLst/>
                <a:uLnTx/>
                <a:uFillTx/>
                <a:ea typeface="+mn-ea"/>
                <a:cs typeface="+mn-cs"/>
              </a:rPr>
            </a:br>
            <a:r>
              <a:rPr kumimoji="0" lang="en-US" sz="850" b="1" i="0" u="none" strike="noStrike" kern="1200" cap="none" spc="0" normalizeH="0" baseline="0" noProof="0" dirty="0">
                <a:ln>
                  <a:noFill/>
                </a:ln>
                <a:solidFill>
                  <a:srgbClr val="FFFFFF"/>
                </a:solidFill>
                <a:effectLst/>
                <a:uLnTx/>
                <a:uFillTx/>
                <a:ea typeface="+mn-ea"/>
                <a:cs typeface="+mn-cs"/>
              </a:rPr>
              <a:t>Type of information needed</a:t>
            </a:r>
          </a:p>
        </p:txBody>
      </p:sp>
      <p:sp>
        <p:nvSpPr>
          <p:cNvPr id="16" name="Vrije vorm: vorm 23">
            <a:hlinkClick r:id="rId9" action="ppaction://hlinksldjump"/>
            <a:extLst>
              <a:ext uri="{FF2B5EF4-FFF2-40B4-BE49-F238E27FC236}">
                <a16:creationId xmlns:a16="http://schemas.microsoft.com/office/drawing/2014/main" id="{5B56F72C-ED92-07E9-A115-479F2531E2C3}"/>
              </a:ext>
            </a:extLst>
          </p:cNvPr>
          <p:cNvSpPr/>
          <p:nvPr/>
        </p:nvSpPr>
        <p:spPr>
          <a:xfrm>
            <a:off x="3492000" y="556887"/>
            <a:ext cx="498767"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Goal</a:t>
            </a:r>
          </a:p>
        </p:txBody>
      </p:sp>
      <p:sp>
        <p:nvSpPr>
          <p:cNvPr id="20" name="Vrije vorm: vorm 29">
            <a:hlinkClick r:id="rId5" action="ppaction://hlinksldjump"/>
            <a:extLst>
              <a:ext uri="{FF2B5EF4-FFF2-40B4-BE49-F238E27FC236}">
                <a16:creationId xmlns:a16="http://schemas.microsoft.com/office/drawing/2014/main" id="{5FC840D3-AB74-5689-BF2F-2421E2BA7D03}"/>
              </a:ext>
            </a:extLst>
          </p:cNvPr>
          <p:cNvSpPr/>
          <p:nvPr/>
        </p:nvSpPr>
        <p:spPr>
          <a:xfrm>
            <a:off x="2581591" y="556887"/>
            <a:ext cx="86927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Introduction</a:t>
            </a:r>
          </a:p>
        </p:txBody>
      </p:sp>
      <p:sp>
        <p:nvSpPr>
          <p:cNvPr id="2" name="Vrije vorm: vorm 16">
            <a:hlinkClick r:id="rId10" action="ppaction://hlinksldjump"/>
            <a:extLst>
              <a:ext uri="{FF2B5EF4-FFF2-40B4-BE49-F238E27FC236}">
                <a16:creationId xmlns:a16="http://schemas.microsoft.com/office/drawing/2014/main" id="{2CBE260F-D83C-4CE0-ED87-F52FD472D433}"/>
              </a:ext>
            </a:extLst>
          </p:cNvPr>
          <p:cNvSpPr/>
          <p:nvPr/>
        </p:nvSpPr>
        <p:spPr>
          <a:xfrm>
            <a:off x="5903001" y="244800"/>
            <a:ext cx="100800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Own goal(s)</a:t>
            </a:r>
          </a:p>
        </p:txBody>
      </p:sp>
      <p:sp>
        <p:nvSpPr>
          <p:cNvPr id="15" name="TextBox 14">
            <a:extLst>
              <a:ext uri="{FF2B5EF4-FFF2-40B4-BE49-F238E27FC236}">
                <a16:creationId xmlns:a16="http://schemas.microsoft.com/office/drawing/2014/main" id="{E130F530-13B5-D0F5-14C4-812493611780}"/>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17" name="Pijl: vijfhoek 17">
            <a:hlinkClick r:id="rId11" action="ppaction://hlinksldjump"/>
            <a:extLst>
              <a:ext uri="{FF2B5EF4-FFF2-40B4-BE49-F238E27FC236}">
                <a16:creationId xmlns:a16="http://schemas.microsoft.com/office/drawing/2014/main" id="{50A0E3A3-1A6D-341A-5893-5100D4ADD646}"/>
              </a:ext>
            </a:extLst>
          </p:cNvPr>
          <p:cNvSpPr/>
          <p:nvPr/>
        </p:nvSpPr>
        <p:spPr>
          <a:xfrm>
            <a:off x="381600" y="169200"/>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ea typeface="+mn-ea"/>
                <a:cs typeface="+mn-cs"/>
              </a:rPr>
              <a:t>Step 1: </a:t>
            </a:r>
            <a:br>
              <a:rPr kumimoji="0" lang="nl-NL" sz="850" b="0" i="0" u="none" strike="noStrike" kern="1200" cap="none" spc="0" normalizeH="0" baseline="0" noProof="0" dirty="0">
                <a:ln>
                  <a:noFill/>
                </a:ln>
                <a:solidFill>
                  <a:srgbClr val="FFFFFF"/>
                </a:solidFill>
                <a:effectLst/>
                <a:uLnTx/>
                <a:uFillTx/>
                <a:ea typeface="+mn-ea"/>
                <a:cs typeface="+mn-cs"/>
              </a:rPr>
            </a:br>
            <a:r>
              <a:rPr kumimoji="0" lang="nl-NL" sz="850" b="1" i="0" u="none" strike="noStrike" kern="1200" cap="none" spc="0" normalizeH="0" baseline="0" noProof="0" dirty="0" err="1">
                <a:ln>
                  <a:noFill/>
                </a:ln>
                <a:solidFill>
                  <a:srgbClr val="FFFFFF"/>
                </a:solidFill>
                <a:effectLst/>
                <a:uLnTx/>
                <a:uFillTx/>
                <a:ea typeface="+mn-ea"/>
                <a:cs typeface="+mn-cs"/>
              </a:rPr>
              <a:t>Define</a:t>
            </a:r>
            <a:r>
              <a:rPr kumimoji="0" lang="nl-NL" sz="850" b="1" i="0" u="none" strike="noStrike" kern="1200" cap="none" spc="0" normalizeH="0" baseline="0" noProof="0" dirty="0">
                <a:ln>
                  <a:noFill/>
                </a:ln>
                <a:solidFill>
                  <a:srgbClr val="FFFFFF"/>
                </a:solidFill>
                <a:effectLst/>
                <a:uLnTx/>
                <a:uFillTx/>
                <a:ea typeface="+mn-ea"/>
                <a:cs typeface="+mn-cs"/>
              </a:rPr>
              <a:t> goals</a:t>
            </a:r>
          </a:p>
        </p:txBody>
      </p:sp>
      <p:sp>
        <p:nvSpPr>
          <p:cNvPr id="18" name="Rechthoek 6">
            <a:hlinkClick r:id="rId12" action="ppaction://hlinksldjump"/>
            <a:extLst>
              <a:ext uri="{FF2B5EF4-FFF2-40B4-BE49-F238E27FC236}">
                <a16:creationId xmlns:a16="http://schemas.microsoft.com/office/drawing/2014/main" id="{DC4066B6-3258-367C-422F-702D4A617906}"/>
              </a:ext>
            </a:extLst>
          </p:cNvPr>
          <p:cNvSpPr/>
          <p:nvPr/>
        </p:nvSpPr>
        <p:spPr>
          <a:xfrm>
            <a:off x="381600" y="662400"/>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ea typeface="+mn-ea"/>
                <a:cs typeface="+mn-cs"/>
              </a:rPr>
              <a:t>Step 2: </a:t>
            </a:r>
            <a:br>
              <a:rPr kumimoji="0" lang="nl-NL" sz="850" b="0" i="0" u="none" strike="noStrike" kern="1200" cap="none" spc="0" normalizeH="0" baseline="0" noProof="0" dirty="0">
                <a:ln>
                  <a:noFill/>
                </a:ln>
                <a:solidFill>
                  <a:srgbClr val="FFFFFF"/>
                </a:solidFill>
                <a:effectLst/>
                <a:uLnTx/>
                <a:uFillTx/>
                <a:ea typeface="+mn-ea"/>
                <a:cs typeface="+mn-cs"/>
              </a:rPr>
            </a:br>
            <a:r>
              <a:rPr kumimoji="0" lang="en-US" sz="850" b="1" i="0" u="none" strike="noStrike" kern="1200" cap="none" spc="0" normalizeH="0" baseline="0" noProof="0" dirty="0">
                <a:ln>
                  <a:noFill/>
                </a:ln>
                <a:solidFill>
                  <a:srgbClr val="FFFFFF"/>
                </a:solidFill>
                <a:effectLst/>
                <a:uLnTx/>
                <a:uFillTx/>
                <a:ea typeface="+mn-ea"/>
                <a:cs typeface="+mn-cs"/>
              </a:rPr>
              <a:t>Make the goal(s) SMART</a:t>
            </a:r>
          </a:p>
        </p:txBody>
      </p:sp>
      <p:sp>
        <p:nvSpPr>
          <p:cNvPr id="19" name="TextBox 18">
            <a:hlinkClick r:id="" action="ppaction://hlinkshowjump?jump=lastslideviewed"/>
            <a:extLst>
              <a:ext uri="{FF2B5EF4-FFF2-40B4-BE49-F238E27FC236}">
                <a16:creationId xmlns:a16="http://schemas.microsoft.com/office/drawing/2014/main" id="{E4AC19DB-8E73-22EE-5BF9-04AA0627D9CB}"/>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7" name="TextBox 6">
            <a:hlinkClick r:id="rId13" action="ppaction://hlinksldjump"/>
            <a:extLst>
              <a:ext uri="{FF2B5EF4-FFF2-40B4-BE49-F238E27FC236}">
                <a16:creationId xmlns:a16="http://schemas.microsoft.com/office/drawing/2014/main" id="{50E953A4-4E1D-197D-F5B6-9C5D3C18AA86}"/>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3"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pic>
        <p:nvPicPr>
          <p:cNvPr id="10" name="Picture 2" descr="upload.wikimedia.org/wikipedia/commons/thumb/b/...">
            <a:extLst>
              <a:ext uri="{FF2B5EF4-FFF2-40B4-BE49-F238E27FC236}">
                <a16:creationId xmlns:a16="http://schemas.microsoft.com/office/drawing/2014/main" id="{DAB60742-748D-E028-17ED-B017B363BDA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flipH="1">
            <a:off x="8224739" y="957226"/>
            <a:ext cx="554359" cy="36942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5471038-4F62-4C2E-4359-9F778CE3E0DB}"/>
              </a:ext>
            </a:extLst>
          </p:cNvPr>
          <p:cNvSpPr>
            <a:spLocks noGrp="1"/>
          </p:cNvSpPr>
          <p:nvPr>
            <p:ph type="sldNum" sz="quarter" idx="11"/>
          </p:nvPr>
        </p:nvSpPr>
        <p:spPr/>
        <p:txBody>
          <a:bodyPr/>
          <a:lstStyle/>
          <a:p>
            <a:fld id="{F25965E0-7062-474C-8671-DB3A3CE669B0}" type="slidenum">
              <a:rPr lang="nl-NL" smtClean="0"/>
              <a:pPr/>
              <a:t>8</a:t>
            </a:fld>
            <a:endParaRPr lang="nl-NL" dirty="0"/>
          </a:p>
        </p:txBody>
      </p:sp>
    </p:spTree>
    <p:extLst>
      <p:ext uri="{BB962C8B-B14F-4D97-AF65-F5344CB8AC3E}">
        <p14:creationId xmlns:p14="http://schemas.microsoft.com/office/powerpoint/2010/main" val="11779255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926C598-8E15-37AA-995A-3DB18FB5AC2F}"/>
              </a:ext>
            </a:extLst>
          </p:cNvPr>
          <p:cNvSpPr>
            <a:spLocks noGrp="1"/>
          </p:cNvSpPr>
          <p:nvPr>
            <p:ph type="body" sz="quarter" idx="10"/>
          </p:nvPr>
        </p:nvSpPr>
        <p:spPr>
          <a:xfrm>
            <a:off x="2707274" y="1459473"/>
            <a:ext cx="5855993" cy="2471305"/>
          </a:xfrm>
        </p:spPr>
        <p:txBody>
          <a:bodyPr/>
          <a:lstStyle/>
          <a:p>
            <a:r>
              <a:rPr lang="en-US" dirty="0"/>
              <a:t>Using individual pieces of data that have been written down or saved, and that are often routinely collected for reasons other than quantifying FLW (e.g., waste transfer receipts or warehouse record books)</a:t>
            </a:r>
          </a:p>
          <a:p>
            <a:r>
              <a:rPr lang="en-US" b="1" dirty="0"/>
              <a:t>Example:</a:t>
            </a:r>
            <a:br>
              <a:rPr lang="en-US" dirty="0"/>
            </a:br>
            <a:r>
              <a:rPr lang="en-US" dirty="0"/>
              <a:t>in retail, everything is automatically saved in computer systems: sales, purchases, waste (often with cause). Also stock-keeping tools at wholesale can be used.</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Method description: Records</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4" name="TextBox 3">
            <a:hlinkClick r:id="rId8" action="ppaction://hlinksldjump"/>
            <a:extLst>
              <a:ext uri="{FF2B5EF4-FFF2-40B4-BE49-F238E27FC236}">
                <a16:creationId xmlns:a16="http://schemas.microsoft.com/office/drawing/2014/main" id="{226FC965-E654-5CDB-BA80-D527DD992D44}"/>
              </a:ext>
            </a:extLst>
          </p:cNvPr>
          <p:cNvSpPr txBox="1"/>
          <p:nvPr/>
        </p:nvSpPr>
        <p:spPr>
          <a:xfrm>
            <a:off x="2557963" y="225773"/>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6" name="TextBox 15">
            <a:hlinkClick r:id="rId9" action="ppaction://hlinksldjump"/>
            <a:extLst>
              <a:ext uri="{FF2B5EF4-FFF2-40B4-BE49-F238E27FC236}">
                <a16:creationId xmlns:a16="http://schemas.microsoft.com/office/drawing/2014/main" id="{44E8D0BF-A2E2-B954-427A-F7F524828170}"/>
              </a:ext>
            </a:extLst>
          </p:cNvPr>
          <p:cNvSpPr txBox="1"/>
          <p:nvPr/>
        </p:nvSpPr>
        <p:spPr>
          <a:xfrm>
            <a:off x="4471539" y="225577"/>
            <a:ext cx="1447037"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7" name="TextBox 16">
            <a:hlinkClick r:id="rId10" action="ppaction://hlinksldjump"/>
            <a:extLst>
              <a:ext uri="{FF2B5EF4-FFF2-40B4-BE49-F238E27FC236}">
                <a16:creationId xmlns:a16="http://schemas.microsoft.com/office/drawing/2014/main" id="{4A713D1D-0B1C-963C-01FE-FECBE36DD6DE}"/>
              </a:ext>
            </a:extLst>
          </p:cNvPr>
          <p:cNvSpPr txBox="1"/>
          <p:nvPr/>
        </p:nvSpPr>
        <p:spPr>
          <a:xfrm>
            <a:off x="5944569" y="225577"/>
            <a:ext cx="172386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TextBox 4">
            <a:hlinkClick r:id="rId11" action="ppaction://hlinksldjump"/>
            <a:extLst>
              <a:ext uri="{FF2B5EF4-FFF2-40B4-BE49-F238E27FC236}">
                <a16:creationId xmlns:a16="http://schemas.microsoft.com/office/drawing/2014/main" id="{8C7ABCFA-BAD4-D2CA-1452-9E2E4C2AEE2A}"/>
              </a:ext>
            </a:extLst>
          </p:cNvPr>
          <p:cNvSpPr txBox="1"/>
          <p:nvPr/>
        </p:nvSpPr>
        <p:spPr>
          <a:xfrm>
            <a:off x="7694426" y="225576"/>
            <a:ext cx="777126"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8" name="TextBox 17">
            <a:hlinkClick r:id="rId12" action="ppaction://hlinksldjump"/>
            <a:extLst>
              <a:ext uri="{FF2B5EF4-FFF2-40B4-BE49-F238E27FC236}">
                <a16:creationId xmlns:a16="http://schemas.microsoft.com/office/drawing/2014/main" id="{A8802C4C-8593-6705-16CC-D33685A1FBC1}"/>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1" name="Slide Number Placeholder 10">
            <a:extLst>
              <a:ext uri="{FF2B5EF4-FFF2-40B4-BE49-F238E27FC236}">
                <a16:creationId xmlns:a16="http://schemas.microsoft.com/office/drawing/2014/main" id="{6B9B6E36-D6C6-A5E5-3685-FAA3FEA1D30B}"/>
              </a:ext>
            </a:extLst>
          </p:cNvPr>
          <p:cNvSpPr>
            <a:spLocks noGrp="1"/>
          </p:cNvSpPr>
          <p:nvPr>
            <p:ph type="sldNum" sz="quarter" idx="11"/>
          </p:nvPr>
        </p:nvSpPr>
        <p:spPr/>
        <p:txBody>
          <a:bodyPr/>
          <a:lstStyle/>
          <a:p>
            <a:fld id="{F25965E0-7062-474C-8671-DB3A3CE669B0}" type="slidenum">
              <a:rPr lang="nl-NL" smtClean="0"/>
              <a:pPr/>
              <a:t>80</a:t>
            </a:fld>
            <a:endParaRPr lang="nl-NL" dirty="0"/>
          </a:p>
        </p:txBody>
      </p:sp>
    </p:spTree>
    <p:extLst>
      <p:ext uri="{BB962C8B-B14F-4D97-AF65-F5344CB8AC3E}">
        <p14:creationId xmlns:p14="http://schemas.microsoft.com/office/powerpoint/2010/main" val="33716062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GB" dirty="0"/>
              <a:t>Method characteristics: Records</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graphicFrame>
        <p:nvGraphicFramePr>
          <p:cNvPr id="19" name="Table 19">
            <a:extLst>
              <a:ext uri="{FF2B5EF4-FFF2-40B4-BE49-F238E27FC236}">
                <a16:creationId xmlns:a16="http://schemas.microsoft.com/office/drawing/2014/main" id="{AF927F63-891C-3046-39A8-1446772BFE04}"/>
              </a:ext>
            </a:extLst>
          </p:cNvPr>
          <p:cNvGraphicFramePr>
            <a:graphicFrameLocks noGrp="1"/>
          </p:cNvGraphicFramePr>
          <p:nvPr>
            <p:extLst>
              <p:ext uri="{D42A27DB-BD31-4B8C-83A1-F6EECF244321}">
                <p14:modId xmlns:p14="http://schemas.microsoft.com/office/powerpoint/2010/main" val="1910198663"/>
              </p:ext>
            </p:extLst>
          </p:nvPr>
        </p:nvGraphicFramePr>
        <p:xfrm>
          <a:off x="2805113" y="1527175"/>
          <a:ext cx="5658487" cy="2581866"/>
        </p:xfrm>
        <a:graphic>
          <a:graphicData uri="http://schemas.openxmlformats.org/drawingml/2006/table">
            <a:tbl>
              <a:tblPr firstRow="1" bandRow="1">
                <a:tableStyleId>{E8034E78-7F5D-4C2E-B375-FC64B27BC917}</a:tableStyleId>
              </a:tblPr>
              <a:tblGrid>
                <a:gridCol w="3659297">
                  <a:extLst>
                    <a:ext uri="{9D8B030D-6E8A-4147-A177-3AD203B41FA5}">
                      <a16:colId xmlns:a16="http://schemas.microsoft.com/office/drawing/2014/main" val="2436270595"/>
                    </a:ext>
                  </a:extLst>
                </a:gridCol>
                <a:gridCol w="1999190">
                  <a:extLst>
                    <a:ext uri="{9D8B030D-6E8A-4147-A177-3AD203B41FA5}">
                      <a16:colId xmlns:a16="http://schemas.microsoft.com/office/drawing/2014/main" val="2217272462"/>
                    </a:ext>
                  </a:extLst>
                </a:gridCol>
              </a:tblGrid>
              <a:tr h="277911">
                <a:tc>
                  <a:txBody>
                    <a:bodyPr/>
                    <a:lstStyle/>
                    <a:p>
                      <a:r>
                        <a:rPr lang="en-GB" sz="1200" b="1" dirty="0">
                          <a:solidFill>
                            <a:schemeClr val="bg1"/>
                          </a:solidFill>
                        </a:rPr>
                        <a:t>Characteristics</a:t>
                      </a:r>
                      <a:endParaRPr lang="nl-NL" sz="1200" b="1"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GB" sz="1200" b="1" dirty="0">
                          <a:solidFill>
                            <a:schemeClr val="bg1"/>
                          </a:solidFill>
                        </a:rPr>
                        <a:t>Answer</a:t>
                      </a:r>
                      <a:endParaRPr lang="nl-NL" sz="12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56653720"/>
                  </a:ext>
                </a:extLst>
              </a:tr>
              <a:tr h="277911">
                <a:tc>
                  <a:txBody>
                    <a:bodyPr/>
                    <a:lstStyle/>
                    <a:p>
                      <a:r>
                        <a:rPr lang="en-GB" sz="1200" b="0" dirty="0">
                          <a:solidFill>
                            <a:schemeClr val="tx1"/>
                          </a:solidFill>
                        </a:rPr>
                        <a:t>Direct access to FLW needed?</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161296"/>
                  </a:ext>
                </a:extLst>
              </a:tr>
              <a:tr h="277911">
                <a:tc>
                  <a:txBody>
                    <a:bodyPr/>
                    <a:lstStyle/>
                    <a:p>
                      <a:r>
                        <a:rPr lang="en-GB" sz="1200" b="0" dirty="0">
                          <a:solidFill>
                            <a:schemeClr val="tx1"/>
                          </a:solidFill>
                        </a:rPr>
                        <a:t>Level of accuracy?</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High</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5840331"/>
                  </a:ext>
                </a:extLst>
              </a:tr>
              <a:tr h="277911">
                <a:tc>
                  <a:txBody>
                    <a:bodyPr/>
                    <a:lstStyle/>
                    <a:p>
                      <a:r>
                        <a:rPr lang="en-GB" sz="1200" b="0" dirty="0">
                          <a:solidFill>
                            <a:schemeClr val="tx1"/>
                          </a:solidFill>
                        </a:rPr>
                        <a:t>Track causes?</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Depends</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1376161"/>
                  </a:ext>
                </a:extLst>
              </a:tr>
              <a:tr h="277911">
                <a:tc>
                  <a:txBody>
                    <a:bodyPr/>
                    <a:lstStyle/>
                    <a:p>
                      <a:r>
                        <a:rPr lang="en-GB" sz="1200" b="0" dirty="0">
                          <a:solidFill>
                            <a:schemeClr val="tx1"/>
                          </a:solidFill>
                        </a:rPr>
                        <a:t>Required resources</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Low, if records already provide the required info </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1459545"/>
                  </a:ext>
                </a:extLst>
              </a:tr>
              <a:tr h="277911">
                <a:tc>
                  <a:txBody>
                    <a:bodyPr/>
                    <a:lstStyle/>
                    <a:p>
                      <a:r>
                        <a:rPr lang="en-GB" sz="1200" b="0" dirty="0">
                          <a:solidFill>
                            <a:schemeClr val="tx1"/>
                          </a:solidFill>
                        </a:rPr>
                        <a:t>Handle mixed FLW?</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9059828"/>
                  </a:ext>
                </a:extLst>
              </a:tr>
              <a:tr h="277911">
                <a:tc>
                  <a:txBody>
                    <a:bodyPr/>
                    <a:lstStyle/>
                    <a:p>
                      <a:r>
                        <a:rPr lang="en-GB" sz="1200" b="0" dirty="0">
                          <a:solidFill>
                            <a:schemeClr val="tx1"/>
                          </a:solidFill>
                        </a:rPr>
                        <a:t>Records FLW available?</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Yes</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6526467"/>
                  </a:ext>
                </a:extLst>
              </a:tr>
              <a:tr h="277911">
                <a:tc>
                  <a:txBody>
                    <a:bodyPr/>
                    <a:lstStyle/>
                    <a:p>
                      <a:r>
                        <a:rPr lang="en-US" sz="1200" b="0" dirty="0">
                          <a:solidFill>
                            <a:schemeClr val="tx1"/>
                          </a:solidFill>
                        </a:rPr>
                        <a:t>Are inputs and outputs recorded that could be </a:t>
                      </a:r>
                      <a:br>
                        <a:rPr lang="en-US" sz="1200" b="0" dirty="0">
                          <a:solidFill>
                            <a:schemeClr val="tx1"/>
                          </a:solidFill>
                        </a:rPr>
                      </a:br>
                      <a:r>
                        <a:rPr lang="en-US" sz="1200" b="0" dirty="0">
                          <a:solidFill>
                            <a:schemeClr val="tx1"/>
                          </a:solidFill>
                        </a:rPr>
                        <a:t>used for inferring the amount of FLW? </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Yes</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3078935"/>
                  </a:ext>
                </a:extLst>
              </a:tr>
            </a:tbl>
          </a:graphicData>
        </a:graphic>
      </p:graphicFrame>
      <p:sp>
        <p:nvSpPr>
          <p:cNvPr id="18" name="TextBox 17">
            <a:hlinkClick r:id="rId8" action="ppaction://hlinksldjump"/>
            <a:extLst>
              <a:ext uri="{FF2B5EF4-FFF2-40B4-BE49-F238E27FC236}">
                <a16:creationId xmlns:a16="http://schemas.microsoft.com/office/drawing/2014/main" id="{B4F61851-D513-DB26-A34F-70B27B5078E9}"/>
              </a:ext>
            </a:extLst>
          </p:cNvPr>
          <p:cNvSpPr txBox="1"/>
          <p:nvPr/>
        </p:nvSpPr>
        <p:spPr>
          <a:xfrm>
            <a:off x="2555875" y="225773"/>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1" name="TextBox 20">
            <a:hlinkClick r:id="rId9" action="ppaction://hlinksldjump"/>
            <a:extLst>
              <a:ext uri="{FF2B5EF4-FFF2-40B4-BE49-F238E27FC236}">
                <a16:creationId xmlns:a16="http://schemas.microsoft.com/office/drawing/2014/main" id="{C34A5CA7-425F-9059-254D-C802093F22EF}"/>
              </a:ext>
            </a:extLst>
          </p:cNvPr>
          <p:cNvSpPr txBox="1"/>
          <p:nvPr/>
        </p:nvSpPr>
        <p:spPr>
          <a:xfrm>
            <a:off x="4469451" y="225577"/>
            <a:ext cx="1447037"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2" name="TextBox 21">
            <a:hlinkClick r:id="rId10" action="ppaction://hlinksldjump"/>
            <a:extLst>
              <a:ext uri="{FF2B5EF4-FFF2-40B4-BE49-F238E27FC236}">
                <a16:creationId xmlns:a16="http://schemas.microsoft.com/office/drawing/2014/main" id="{1403C468-D7E5-0159-81CB-C53FD352D768}"/>
              </a:ext>
            </a:extLst>
          </p:cNvPr>
          <p:cNvSpPr txBox="1"/>
          <p:nvPr/>
        </p:nvSpPr>
        <p:spPr>
          <a:xfrm>
            <a:off x="5942481" y="225577"/>
            <a:ext cx="1723863"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3" name="TextBox 22">
            <a:hlinkClick r:id="rId11" action="ppaction://hlinksldjump"/>
            <a:extLst>
              <a:ext uri="{FF2B5EF4-FFF2-40B4-BE49-F238E27FC236}">
                <a16:creationId xmlns:a16="http://schemas.microsoft.com/office/drawing/2014/main" id="{40E3D8B9-334E-61E6-12E2-2BC8901C3B59}"/>
              </a:ext>
            </a:extLst>
          </p:cNvPr>
          <p:cNvSpPr txBox="1"/>
          <p:nvPr/>
        </p:nvSpPr>
        <p:spPr>
          <a:xfrm>
            <a:off x="7692338" y="225576"/>
            <a:ext cx="777126"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4" name="TextBox 3">
            <a:hlinkClick r:id="rId12" action="ppaction://hlinksldjump"/>
            <a:extLst>
              <a:ext uri="{FF2B5EF4-FFF2-40B4-BE49-F238E27FC236}">
                <a16:creationId xmlns:a16="http://schemas.microsoft.com/office/drawing/2014/main" id="{A9383051-8374-93B7-0453-E86140733D88}"/>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Slide Number Placeholder 4">
            <a:extLst>
              <a:ext uri="{FF2B5EF4-FFF2-40B4-BE49-F238E27FC236}">
                <a16:creationId xmlns:a16="http://schemas.microsoft.com/office/drawing/2014/main" id="{AC66424B-AF8F-5665-E21E-E7713D92B828}"/>
              </a:ext>
            </a:extLst>
          </p:cNvPr>
          <p:cNvSpPr>
            <a:spLocks noGrp="1"/>
          </p:cNvSpPr>
          <p:nvPr>
            <p:ph type="sldNum" sz="quarter" idx="11"/>
          </p:nvPr>
        </p:nvSpPr>
        <p:spPr/>
        <p:txBody>
          <a:bodyPr/>
          <a:lstStyle/>
          <a:p>
            <a:fld id="{F25965E0-7062-474C-8671-DB3A3CE669B0}" type="slidenum">
              <a:rPr lang="nl-NL" smtClean="0"/>
              <a:pPr/>
              <a:t>81</a:t>
            </a:fld>
            <a:endParaRPr lang="nl-NL" dirty="0"/>
          </a:p>
        </p:txBody>
      </p:sp>
    </p:spTree>
    <p:extLst>
      <p:ext uri="{BB962C8B-B14F-4D97-AF65-F5344CB8AC3E}">
        <p14:creationId xmlns:p14="http://schemas.microsoft.com/office/powerpoint/2010/main" val="21286100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2EC9870-3962-C261-AC66-4D818CFB8D6C}"/>
              </a:ext>
            </a:extLst>
          </p:cNvPr>
          <p:cNvSpPr>
            <a:spLocks noGrp="1"/>
          </p:cNvSpPr>
          <p:nvPr>
            <p:ph type="body" sz="quarter" idx="10"/>
          </p:nvPr>
        </p:nvSpPr>
        <p:spPr/>
        <p:txBody>
          <a:bodyPr/>
          <a:lstStyle/>
          <a:p>
            <a:pPr lvl="1">
              <a:buClr>
                <a:schemeClr val="accent1"/>
              </a:buClr>
            </a:pPr>
            <a:r>
              <a:rPr lang="en-US" dirty="0"/>
              <a:t>Records are most likely to be useful in the manufacturing, retail and food service sectors, since proprietors frequently collect and track data relating to purchasing, food inventory and waste management (including donation receipts).</a:t>
            </a:r>
          </a:p>
          <a:p>
            <a:pPr lvl="1">
              <a:buClr>
                <a:schemeClr val="accent1"/>
              </a:buClr>
            </a:pPr>
            <a:r>
              <a:rPr lang="en-US" dirty="0"/>
              <a:t>To obtain insight in the accuracy, it is necessary to find out how the data in the records are collected</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GB" dirty="0"/>
              <a:t>Remarks: Records</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18" name="TextBox 17">
            <a:hlinkClick r:id="rId8" action="ppaction://hlinksldjump"/>
            <a:extLst>
              <a:ext uri="{FF2B5EF4-FFF2-40B4-BE49-F238E27FC236}">
                <a16:creationId xmlns:a16="http://schemas.microsoft.com/office/drawing/2014/main" id="{577E48BD-B99D-067E-E570-A634C7AC480A}"/>
              </a:ext>
            </a:extLst>
          </p:cNvPr>
          <p:cNvSpPr txBox="1"/>
          <p:nvPr/>
        </p:nvSpPr>
        <p:spPr>
          <a:xfrm>
            <a:off x="2555875" y="225773"/>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9" name="TextBox 18">
            <a:hlinkClick r:id="rId9" action="ppaction://hlinksldjump"/>
            <a:extLst>
              <a:ext uri="{FF2B5EF4-FFF2-40B4-BE49-F238E27FC236}">
                <a16:creationId xmlns:a16="http://schemas.microsoft.com/office/drawing/2014/main" id="{F48E41C9-9EBE-D52A-E5D0-A3B700B10BF7}"/>
              </a:ext>
            </a:extLst>
          </p:cNvPr>
          <p:cNvSpPr txBox="1"/>
          <p:nvPr/>
        </p:nvSpPr>
        <p:spPr>
          <a:xfrm>
            <a:off x="4469451" y="225577"/>
            <a:ext cx="1447037"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0" name="TextBox 19">
            <a:hlinkClick r:id="rId10" action="ppaction://hlinksldjump"/>
            <a:extLst>
              <a:ext uri="{FF2B5EF4-FFF2-40B4-BE49-F238E27FC236}">
                <a16:creationId xmlns:a16="http://schemas.microsoft.com/office/drawing/2014/main" id="{E123F56E-2B7A-2687-E7E4-8BD4D5B7B766}"/>
              </a:ext>
            </a:extLst>
          </p:cNvPr>
          <p:cNvSpPr txBox="1"/>
          <p:nvPr/>
        </p:nvSpPr>
        <p:spPr>
          <a:xfrm>
            <a:off x="5942481" y="225577"/>
            <a:ext cx="172386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1" name="TextBox 20">
            <a:hlinkClick r:id="rId11" action="ppaction://hlinksldjump"/>
            <a:extLst>
              <a:ext uri="{FF2B5EF4-FFF2-40B4-BE49-F238E27FC236}">
                <a16:creationId xmlns:a16="http://schemas.microsoft.com/office/drawing/2014/main" id="{80F4A8F8-0C18-ECC1-DCF0-197176410082}"/>
              </a:ext>
            </a:extLst>
          </p:cNvPr>
          <p:cNvSpPr txBox="1"/>
          <p:nvPr/>
        </p:nvSpPr>
        <p:spPr>
          <a:xfrm>
            <a:off x="7692338" y="225576"/>
            <a:ext cx="777126"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4" name="TextBox 3">
            <a:hlinkClick r:id="rId8" action="ppaction://hlinksldjump"/>
            <a:extLst>
              <a:ext uri="{FF2B5EF4-FFF2-40B4-BE49-F238E27FC236}">
                <a16:creationId xmlns:a16="http://schemas.microsoft.com/office/drawing/2014/main" id="{A423605A-D0BA-6C9A-6BD6-8FF5DC4160B0}"/>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5" name="TextBox 4">
            <a:hlinkClick r:id="rId12" action="ppaction://hlinksldjump"/>
            <a:extLst>
              <a:ext uri="{FF2B5EF4-FFF2-40B4-BE49-F238E27FC236}">
                <a16:creationId xmlns:a16="http://schemas.microsoft.com/office/drawing/2014/main" id="{1FFCF203-F8D0-99F1-50FD-E0C68621F189}"/>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1" name="Slide Number Placeholder 10">
            <a:extLst>
              <a:ext uri="{FF2B5EF4-FFF2-40B4-BE49-F238E27FC236}">
                <a16:creationId xmlns:a16="http://schemas.microsoft.com/office/drawing/2014/main" id="{6012E8E7-B8F0-A536-92EE-C3B5575A9C1C}"/>
              </a:ext>
            </a:extLst>
          </p:cNvPr>
          <p:cNvSpPr>
            <a:spLocks noGrp="1"/>
          </p:cNvSpPr>
          <p:nvPr>
            <p:ph type="sldNum" sz="quarter" idx="11"/>
          </p:nvPr>
        </p:nvSpPr>
        <p:spPr/>
        <p:txBody>
          <a:bodyPr/>
          <a:lstStyle/>
          <a:p>
            <a:fld id="{F25965E0-7062-474C-8671-DB3A3CE669B0}" type="slidenum">
              <a:rPr lang="nl-NL" smtClean="0"/>
              <a:pPr/>
              <a:t>82</a:t>
            </a:fld>
            <a:endParaRPr lang="nl-NL" dirty="0"/>
          </a:p>
        </p:txBody>
      </p:sp>
    </p:spTree>
    <p:extLst>
      <p:ext uri="{BB962C8B-B14F-4D97-AF65-F5344CB8AC3E}">
        <p14:creationId xmlns:p14="http://schemas.microsoft.com/office/powerpoint/2010/main" val="385259717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80656D4-3B8E-B15F-2FF8-959140599EE4}"/>
              </a:ext>
            </a:extLst>
          </p:cNvPr>
          <p:cNvSpPr>
            <a:spLocks noGrp="1"/>
          </p:cNvSpPr>
          <p:nvPr>
            <p:ph type="body" sz="quarter" idx="10"/>
          </p:nvPr>
        </p:nvSpPr>
        <p:spPr/>
        <p:txBody>
          <a:bodyPr/>
          <a:lstStyle/>
          <a:p>
            <a:r>
              <a:rPr lang="en-US" dirty="0"/>
              <a:t>This method uses data that is collected earlier by someone else.</a:t>
            </a:r>
          </a:p>
          <a:p>
            <a:r>
              <a:rPr lang="en-US" b="1" dirty="0"/>
              <a:t>Example: </a:t>
            </a:r>
            <a:br>
              <a:rPr lang="en-US" b="1" dirty="0"/>
            </a:br>
            <a:r>
              <a:rPr lang="en-US" dirty="0"/>
              <a:t>in secondary data/literature lots of direct measurements are carried out on FLW. </a:t>
            </a:r>
            <a:br>
              <a:rPr lang="en-US" dirty="0"/>
            </a:br>
            <a:r>
              <a:rPr lang="en-US" dirty="0"/>
              <a:t>If the focus is similar, these data are often used as estimate for the FLW in their </a:t>
            </a:r>
            <a:br>
              <a:rPr lang="en-US" dirty="0"/>
            </a:br>
            <a:r>
              <a:rPr lang="en-US" dirty="0"/>
              <a:t>own situation.</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GB" dirty="0"/>
              <a:t>Method description: </a:t>
            </a:r>
            <a:r>
              <a:rPr lang="en-GB" sz="1800" dirty="0">
                <a:latin typeface="Arial" panose="020B0604020202020204" pitchFamily="34" charset="0"/>
              </a:rPr>
              <a:t>Secondary data/literature</a:t>
            </a:r>
            <a:endParaRPr lang="en-GB" dirty="0"/>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4" name="TextBox 3">
            <a:hlinkClick r:id="rId8" action="ppaction://hlinksldjump"/>
            <a:extLst>
              <a:ext uri="{FF2B5EF4-FFF2-40B4-BE49-F238E27FC236}">
                <a16:creationId xmlns:a16="http://schemas.microsoft.com/office/drawing/2014/main" id="{226FC965-E654-5CDB-BA80-D527DD992D44}"/>
              </a:ext>
            </a:extLst>
          </p:cNvPr>
          <p:cNvSpPr txBox="1"/>
          <p:nvPr/>
        </p:nvSpPr>
        <p:spPr>
          <a:xfrm>
            <a:off x="2555875" y="225773"/>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6" name="TextBox 15">
            <a:hlinkClick r:id="rId9" action="ppaction://hlinksldjump"/>
            <a:extLst>
              <a:ext uri="{FF2B5EF4-FFF2-40B4-BE49-F238E27FC236}">
                <a16:creationId xmlns:a16="http://schemas.microsoft.com/office/drawing/2014/main" id="{44E8D0BF-A2E2-B954-427A-F7F524828170}"/>
              </a:ext>
            </a:extLst>
          </p:cNvPr>
          <p:cNvSpPr txBox="1"/>
          <p:nvPr/>
        </p:nvSpPr>
        <p:spPr>
          <a:xfrm>
            <a:off x="4469451" y="225577"/>
            <a:ext cx="1447037"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7" name="TextBox 16">
            <a:hlinkClick r:id="rId10" action="ppaction://hlinksldjump"/>
            <a:extLst>
              <a:ext uri="{FF2B5EF4-FFF2-40B4-BE49-F238E27FC236}">
                <a16:creationId xmlns:a16="http://schemas.microsoft.com/office/drawing/2014/main" id="{4A713D1D-0B1C-963C-01FE-FECBE36DD6DE}"/>
              </a:ext>
            </a:extLst>
          </p:cNvPr>
          <p:cNvSpPr txBox="1"/>
          <p:nvPr/>
        </p:nvSpPr>
        <p:spPr>
          <a:xfrm>
            <a:off x="5942481" y="225577"/>
            <a:ext cx="172386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TextBox 4">
            <a:hlinkClick r:id="rId11" action="ppaction://hlinksldjump"/>
            <a:extLst>
              <a:ext uri="{FF2B5EF4-FFF2-40B4-BE49-F238E27FC236}">
                <a16:creationId xmlns:a16="http://schemas.microsoft.com/office/drawing/2014/main" id="{8C7ABCFA-BAD4-D2CA-1452-9E2E4C2AEE2A}"/>
              </a:ext>
            </a:extLst>
          </p:cNvPr>
          <p:cNvSpPr txBox="1"/>
          <p:nvPr/>
        </p:nvSpPr>
        <p:spPr>
          <a:xfrm>
            <a:off x="7692338" y="225576"/>
            <a:ext cx="777126"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8" name="TextBox 17">
            <a:hlinkClick r:id="rId12" action="ppaction://hlinksldjump"/>
            <a:extLst>
              <a:ext uri="{FF2B5EF4-FFF2-40B4-BE49-F238E27FC236}">
                <a16:creationId xmlns:a16="http://schemas.microsoft.com/office/drawing/2014/main" id="{94581FA0-6675-6E91-2624-6FF7F6B3228D}"/>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1" name="Slide Number Placeholder 10">
            <a:extLst>
              <a:ext uri="{FF2B5EF4-FFF2-40B4-BE49-F238E27FC236}">
                <a16:creationId xmlns:a16="http://schemas.microsoft.com/office/drawing/2014/main" id="{FC443121-B127-7558-BCF9-881AA70ACEB9}"/>
              </a:ext>
            </a:extLst>
          </p:cNvPr>
          <p:cNvSpPr>
            <a:spLocks noGrp="1"/>
          </p:cNvSpPr>
          <p:nvPr>
            <p:ph type="sldNum" sz="quarter" idx="11"/>
          </p:nvPr>
        </p:nvSpPr>
        <p:spPr/>
        <p:txBody>
          <a:bodyPr/>
          <a:lstStyle/>
          <a:p>
            <a:fld id="{F25965E0-7062-474C-8671-DB3A3CE669B0}" type="slidenum">
              <a:rPr lang="nl-NL" smtClean="0"/>
              <a:pPr/>
              <a:t>83</a:t>
            </a:fld>
            <a:endParaRPr lang="nl-NL" dirty="0"/>
          </a:p>
        </p:txBody>
      </p:sp>
    </p:spTree>
    <p:extLst>
      <p:ext uri="{BB962C8B-B14F-4D97-AF65-F5344CB8AC3E}">
        <p14:creationId xmlns:p14="http://schemas.microsoft.com/office/powerpoint/2010/main" val="36354395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GB" dirty="0"/>
              <a:t>Method characteristics: </a:t>
            </a:r>
            <a:r>
              <a:rPr lang="en-GB" sz="1800" dirty="0">
                <a:latin typeface="Arial" panose="020B0604020202020204" pitchFamily="34" charset="0"/>
              </a:rPr>
              <a:t>Secondary data/literature</a:t>
            </a:r>
            <a:endParaRPr lang="en-GB" dirty="0"/>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graphicFrame>
        <p:nvGraphicFramePr>
          <p:cNvPr id="19" name="Table 19">
            <a:extLst>
              <a:ext uri="{FF2B5EF4-FFF2-40B4-BE49-F238E27FC236}">
                <a16:creationId xmlns:a16="http://schemas.microsoft.com/office/drawing/2014/main" id="{AF927F63-891C-3046-39A8-1446772BFE04}"/>
              </a:ext>
            </a:extLst>
          </p:cNvPr>
          <p:cNvGraphicFramePr>
            <a:graphicFrameLocks noGrp="1"/>
          </p:cNvGraphicFramePr>
          <p:nvPr>
            <p:extLst>
              <p:ext uri="{D42A27DB-BD31-4B8C-83A1-F6EECF244321}">
                <p14:modId xmlns:p14="http://schemas.microsoft.com/office/powerpoint/2010/main" val="3868635215"/>
              </p:ext>
            </p:extLst>
          </p:nvPr>
        </p:nvGraphicFramePr>
        <p:xfrm>
          <a:off x="2805113" y="1523711"/>
          <a:ext cx="5659437" cy="2398986"/>
        </p:xfrm>
        <a:graphic>
          <a:graphicData uri="http://schemas.openxmlformats.org/drawingml/2006/table">
            <a:tbl>
              <a:tblPr firstRow="1" bandRow="1">
                <a:tableStyleId>{E8034E78-7F5D-4C2E-B375-FC64B27BC917}</a:tableStyleId>
              </a:tblPr>
              <a:tblGrid>
                <a:gridCol w="4275524">
                  <a:extLst>
                    <a:ext uri="{9D8B030D-6E8A-4147-A177-3AD203B41FA5}">
                      <a16:colId xmlns:a16="http://schemas.microsoft.com/office/drawing/2014/main" val="2436270595"/>
                    </a:ext>
                  </a:extLst>
                </a:gridCol>
                <a:gridCol w="1383913">
                  <a:extLst>
                    <a:ext uri="{9D8B030D-6E8A-4147-A177-3AD203B41FA5}">
                      <a16:colId xmlns:a16="http://schemas.microsoft.com/office/drawing/2014/main" val="2217272462"/>
                    </a:ext>
                  </a:extLst>
                </a:gridCol>
              </a:tblGrid>
              <a:tr h="224229">
                <a:tc>
                  <a:txBody>
                    <a:bodyPr/>
                    <a:lstStyle/>
                    <a:p>
                      <a:r>
                        <a:rPr lang="en-GB" sz="1200" b="1" dirty="0">
                          <a:solidFill>
                            <a:schemeClr val="bg1"/>
                          </a:solidFill>
                        </a:rPr>
                        <a:t>Characteristics</a:t>
                      </a:r>
                      <a:endParaRPr lang="nl-NL" sz="1200" b="1" dirty="0">
                        <a:solidFill>
                          <a:schemeClr val="bg1"/>
                        </a:solidFill>
                      </a:endParaRPr>
                    </a:p>
                  </a:txBody>
                  <a:tcPr marL="10800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GB" sz="1200" b="1" dirty="0">
                          <a:solidFill>
                            <a:schemeClr val="bg1"/>
                          </a:solidFill>
                        </a:rPr>
                        <a:t>Answer</a:t>
                      </a:r>
                      <a:endParaRPr lang="nl-NL" sz="1200" b="1" dirty="0">
                        <a:solidFill>
                          <a:schemeClr val="bg1"/>
                        </a:solidFill>
                      </a:endParaRPr>
                    </a:p>
                  </a:txBody>
                  <a:tcPr marL="10800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56653720"/>
                  </a:ext>
                </a:extLst>
              </a:tr>
              <a:tr h="277911">
                <a:tc>
                  <a:txBody>
                    <a:bodyPr/>
                    <a:lstStyle/>
                    <a:p>
                      <a:r>
                        <a:rPr lang="en-GB" sz="1200" b="0" dirty="0">
                          <a:solidFill>
                            <a:schemeClr val="tx1"/>
                          </a:solidFill>
                        </a:rPr>
                        <a:t>Direct access to FLW needed?</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161296"/>
                  </a:ext>
                </a:extLst>
              </a:tr>
              <a:tr h="277911">
                <a:tc>
                  <a:txBody>
                    <a:bodyPr/>
                    <a:lstStyle/>
                    <a:p>
                      <a:r>
                        <a:rPr lang="en-GB" sz="1200" b="0" dirty="0">
                          <a:solidFill>
                            <a:schemeClr val="tx1"/>
                          </a:solidFill>
                        </a:rPr>
                        <a:t>Level of accuracy?</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Low</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5840331"/>
                  </a:ext>
                </a:extLst>
              </a:tr>
              <a:tr h="277911">
                <a:tc>
                  <a:txBody>
                    <a:bodyPr/>
                    <a:lstStyle/>
                    <a:p>
                      <a:r>
                        <a:rPr lang="en-GB" sz="1200" b="0" dirty="0">
                          <a:solidFill>
                            <a:schemeClr val="tx1"/>
                          </a:solidFill>
                        </a:rPr>
                        <a:t>Track causes?</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Depends</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1376161"/>
                  </a:ext>
                </a:extLst>
              </a:tr>
              <a:tr h="277911">
                <a:tc>
                  <a:txBody>
                    <a:bodyPr/>
                    <a:lstStyle/>
                    <a:p>
                      <a:r>
                        <a:rPr lang="en-GB" sz="1200" b="0" dirty="0">
                          <a:solidFill>
                            <a:schemeClr val="tx1"/>
                          </a:solidFill>
                        </a:rPr>
                        <a:t>Required resources</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Low</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1459545"/>
                  </a:ext>
                </a:extLst>
              </a:tr>
              <a:tr h="277911">
                <a:tc>
                  <a:txBody>
                    <a:bodyPr/>
                    <a:lstStyle/>
                    <a:p>
                      <a:r>
                        <a:rPr lang="en-GB" sz="1200" b="0" dirty="0">
                          <a:solidFill>
                            <a:schemeClr val="tx1"/>
                          </a:solidFill>
                        </a:rPr>
                        <a:t>Handle mixed FLW?</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Possible</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9059828"/>
                  </a:ext>
                </a:extLst>
              </a:tr>
              <a:tr h="277911">
                <a:tc>
                  <a:txBody>
                    <a:bodyPr/>
                    <a:lstStyle/>
                    <a:p>
                      <a:r>
                        <a:rPr lang="en-GB" sz="1200" b="0" dirty="0">
                          <a:solidFill>
                            <a:schemeClr val="tx1"/>
                          </a:solidFill>
                        </a:rPr>
                        <a:t>Records FLW available?</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6526467"/>
                  </a:ext>
                </a:extLst>
              </a:tr>
              <a:tr h="277911">
                <a:tc>
                  <a:txBody>
                    <a:bodyPr/>
                    <a:lstStyle/>
                    <a:p>
                      <a:r>
                        <a:rPr lang="en-US" sz="1200" b="0" dirty="0">
                          <a:solidFill>
                            <a:schemeClr val="tx1"/>
                          </a:solidFill>
                        </a:rPr>
                        <a:t>Are inputs and outputs recorded that could be used for inferring the amount of FLW? </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3078935"/>
                  </a:ext>
                </a:extLst>
              </a:tr>
            </a:tbl>
          </a:graphicData>
        </a:graphic>
      </p:graphicFrame>
      <p:sp>
        <p:nvSpPr>
          <p:cNvPr id="5" name="TextBox 4">
            <a:hlinkClick r:id="rId8" action="ppaction://hlinksldjump"/>
            <a:extLst>
              <a:ext uri="{FF2B5EF4-FFF2-40B4-BE49-F238E27FC236}">
                <a16:creationId xmlns:a16="http://schemas.microsoft.com/office/drawing/2014/main" id="{A550588D-B2BD-4424-3187-6AB8E5ABAC10}"/>
              </a:ext>
            </a:extLst>
          </p:cNvPr>
          <p:cNvSpPr txBox="1"/>
          <p:nvPr/>
        </p:nvSpPr>
        <p:spPr>
          <a:xfrm>
            <a:off x="2553508" y="225773"/>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8" name="TextBox 17">
            <a:hlinkClick r:id="rId9" action="ppaction://hlinksldjump"/>
            <a:extLst>
              <a:ext uri="{FF2B5EF4-FFF2-40B4-BE49-F238E27FC236}">
                <a16:creationId xmlns:a16="http://schemas.microsoft.com/office/drawing/2014/main" id="{D2DE62DC-F2DB-9328-1AA3-E9804A2B6536}"/>
              </a:ext>
            </a:extLst>
          </p:cNvPr>
          <p:cNvSpPr txBox="1"/>
          <p:nvPr/>
        </p:nvSpPr>
        <p:spPr>
          <a:xfrm>
            <a:off x="4467084" y="225577"/>
            <a:ext cx="1447037"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1" name="TextBox 20">
            <a:hlinkClick r:id="rId10" action="ppaction://hlinksldjump"/>
            <a:extLst>
              <a:ext uri="{FF2B5EF4-FFF2-40B4-BE49-F238E27FC236}">
                <a16:creationId xmlns:a16="http://schemas.microsoft.com/office/drawing/2014/main" id="{48A2593C-785D-2FF3-2D23-6265BAC68642}"/>
              </a:ext>
            </a:extLst>
          </p:cNvPr>
          <p:cNvSpPr txBox="1"/>
          <p:nvPr/>
        </p:nvSpPr>
        <p:spPr>
          <a:xfrm>
            <a:off x="5940114" y="225577"/>
            <a:ext cx="1723863"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2" name="TextBox 21">
            <a:hlinkClick r:id="rId11" action="ppaction://hlinksldjump"/>
            <a:extLst>
              <a:ext uri="{FF2B5EF4-FFF2-40B4-BE49-F238E27FC236}">
                <a16:creationId xmlns:a16="http://schemas.microsoft.com/office/drawing/2014/main" id="{A5BC9BAB-42C8-827C-B986-86BB7A6A8F52}"/>
              </a:ext>
            </a:extLst>
          </p:cNvPr>
          <p:cNvSpPr txBox="1"/>
          <p:nvPr/>
        </p:nvSpPr>
        <p:spPr>
          <a:xfrm>
            <a:off x="7689971" y="225576"/>
            <a:ext cx="777126"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4" name="TextBox 3">
            <a:hlinkClick r:id="rId12" action="ppaction://hlinksldjump"/>
            <a:extLst>
              <a:ext uri="{FF2B5EF4-FFF2-40B4-BE49-F238E27FC236}">
                <a16:creationId xmlns:a16="http://schemas.microsoft.com/office/drawing/2014/main" id="{C40DDF9F-18F9-E902-7845-7AC73C88625A}"/>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0727CEB8-ECA5-610F-2C12-CF90A3C4F7EB}"/>
              </a:ext>
            </a:extLst>
          </p:cNvPr>
          <p:cNvSpPr>
            <a:spLocks noGrp="1"/>
          </p:cNvSpPr>
          <p:nvPr>
            <p:ph type="sldNum" sz="quarter" idx="11"/>
          </p:nvPr>
        </p:nvSpPr>
        <p:spPr/>
        <p:txBody>
          <a:bodyPr/>
          <a:lstStyle/>
          <a:p>
            <a:fld id="{F25965E0-7062-474C-8671-DB3A3CE669B0}" type="slidenum">
              <a:rPr lang="nl-NL" smtClean="0"/>
              <a:pPr/>
              <a:t>84</a:t>
            </a:fld>
            <a:endParaRPr lang="nl-NL" dirty="0"/>
          </a:p>
        </p:txBody>
      </p:sp>
    </p:spTree>
    <p:extLst>
      <p:ext uri="{BB962C8B-B14F-4D97-AF65-F5344CB8AC3E}">
        <p14:creationId xmlns:p14="http://schemas.microsoft.com/office/powerpoint/2010/main" val="19678270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AE1B112-E2F0-2112-794D-3EE4D7BA9D69}"/>
              </a:ext>
            </a:extLst>
          </p:cNvPr>
          <p:cNvSpPr>
            <a:spLocks noGrp="1"/>
          </p:cNvSpPr>
          <p:nvPr>
            <p:ph type="body" sz="quarter" idx="10"/>
          </p:nvPr>
        </p:nvSpPr>
        <p:spPr/>
        <p:txBody>
          <a:bodyPr/>
          <a:lstStyle/>
          <a:p>
            <a:pPr lvl="1">
              <a:buClr>
                <a:schemeClr val="accent1"/>
              </a:buClr>
            </a:pPr>
            <a:r>
              <a:rPr lang="en-US" dirty="0"/>
              <a:t>You need access to (scientific) literature</a:t>
            </a:r>
          </a:p>
          <a:p>
            <a:pPr lvl="1">
              <a:buClr>
                <a:schemeClr val="accent1"/>
              </a:buClr>
            </a:pPr>
            <a:r>
              <a:rPr lang="en-US" dirty="0"/>
              <a:t>Therefore, some level of experience in FLW terminology (and its complexity) </a:t>
            </a:r>
            <a:br>
              <a:rPr lang="en-US" dirty="0"/>
            </a:br>
            <a:r>
              <a:rPr lang="en-US" dirty="0"/>
              <a:t>is required</a:t>
            </a:r>
          </a:p>
          <a:p>
            <a:pPr lvl="1">
              <a:buClr>
                <a:schemeClr val="accent1"/>
              </a:buClr>
            </a:pPr>
            <a:r>
              <a:rPr lang="en-US" dirty="0"/>
              <a:t>Take a close look at the reference if conditions and timing (year; not 1996) </a:t>
            </a:r>
            <a:br>
              <a:rPr lang="en-US" dirty="0"/>
            </a:br>
            <a:r>
              <a:rPr lang="en-US" dirty="0"/>
              <a:t>of research are close to the situation you want to quantify FL for</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GB" dirty="0"/>
              <a:t>Remarks: </a:t>
            </a:r>
            <a:r>
              <a:rPr lang="en-GB" sz="1800" dirty="0">
                <a:latin typeface="Arial" panose="020B0604020202020204" pitchFamily="34" charset="0"/>
              </a:rPr>
              <a:t>Secondary data/literature</a:t>
            </a:r>
            <a:r>
              <a:rPr lang="en-GB" dirty="0"/>
              <a:t> </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18" name="TextBox 17">
            <a:hlinkClick r:id="rId8" action="ppaction://hlinksldjump"/>
            <a:extLst>
              <a:ext uri="{FF2B5EF4-FFF2-40B4-BE49-F238E27FC236}">
                <a16:creationId xmlns:a16="http://schemas.microsoft.com/office/drawing/2014/main" id="{6E9CEF5E-F605-AF2A-BCD1-CD52B82A0AED}"/>
              </a:ext>
            </a:extLst>
          </p:cNvPr>
          <p:cNvSpPr txBox="1"/>
          <p:nvPr/>
        </p:nvSpPr>
        <p:spPr>
          <a:xfrm>
            <a:off x="2553987" y="225773"/>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9" name="TextBox 18">
            <a:hlinkClick r:id="rId9" action="ppaction://hlinksldjump"/>
            <a:extLst>
              <a:ext uri="{FF2B5EF4-FFF2-40B4-BE49-F238E27FC236}">
                <a16:creationId xmlns:a16="http://schemas.microsoft.com/office/drawing/2014/main" id="{C29C1C59-1315-3E3E-507E-E667F056B18D}"/>
              </a:ext>
            </a:extLst>
          </p:cNvPr>
          <p:cNvSpPr txBox="1"/>
          <p:nvPr/>
        </p:nvSpPr>
        <p:spPr>
          <a:xfrm>
            <a:off x="4467563" y="225577"/>
            <a:ext cx="1447037"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0" name="TextBox 19">
            <a:hlinkClick r:id="rId10" action="ppaction://hlinksldjump"/>
            <a:extLst>
              <a:ext uri="{FF2B5EF4-FFF2-40B4-BE49-F238E27FC236}">
                <a16:creationId xmlns:a16="http://schemas.microsoft.com/office/drawing/2014/main" id="{EAC53649-9BF8-2057-645B-0CB109C42E48}"/>
              </a:ext>
            </a:extLst>
          </p:cNvPr>
          <p:cNvSpPr txBox="1"/>
          <p:nvPr/>
        </p:nvSpPr>
        <p:spPr>
          <a:xfrm>
            <a:off x="5940593" y="225577"/>
            <a:ext cx="172386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1" name="TextBox 20">
            <a:hlinkClick r:id="rId11" action="ppaction://hlinksldjump"/>
            <a:extLst>
              <a:ext uri="{FF2B5EF4-FFF2-40B4-BE49-F238E27FC236}">
                <a16:creationId xmlns:a16="http://schemas.microsoft.com/office/drawing/2014/main" id="{D31C8976-B875-D35A-656F-6C3A514BBACC}"/>
              </a:ext>
            </a:extLst>
          </p:cNvPr>
          <p:cNvSpPr txBox="1"/>
          <p:nvPr/>
        </p:nvSpPr>
        <p:spPr>
          <a:xfrm>
            <a:off x="7690450" y="225576"/>
            <a:ext cx="777126"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4" name="TextBox 3">
            <a:hlinkClick r:id="rId8" action="ppaction://hlinksldjump"/>
            <a:extLst>
              <a:ext uri="{FF2B5EF4-FFF2-40B4-BE49-F238E27FC236}">
                <a16:creationId xmlns:a16="http://schemas.microsoft.com/office/drawing/2014/main" id="{39F56C9D-E24F-ED4B-4710-2CB5CC65C1C6}"/>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5" name="TextBox 4">
            <a:hlinkClick r:id="rId12" action="ppaction://hlinksldjump"/>
            <a:extLst>
              <a:ext uri="{FF2B5EF4-FFF2-40B4-BE49-F238E27FC236}">
                <a16:creationId xmlns:a16="http://schemas.microsoft.com/office/drawing/2014/main" id="{FAFE725C-5D9A-2D5C-0A76-DCEF2EB9E97D}"/>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1" name="Slide Number Placeholder 10">
            <a:extLst>
              <a:ext uri="{FF2B5EF4-FFF2-40B4-BE49-F238E27FC236}">
                <a16:creationId xmlns:a16="http://schemas.microsoft.com/office/drawing/2014/main" id="{F5F39168-0220-B41C-2924-1B69DE1E8648}"/>
              </a:ext>
            </a:extLst>
          </p:cNvPr>
          <p:cNvSpPr>
            <a:spLocks noGrp="1"/>
          </p:cNvSpPr>
          <p:nvPr>
            <p:ph type="sldNum" sz="quarter" idx="11"/>
          </p:nvPr>
        </p:nvSpPr>
        <p:spPr/>
        <p:txBody>
          <a:bodyPr/>
          <a:lstStyle/>
          <a:p>
            <a:fld id="{F25965E0-7062-474C-8671-DB3A3CE669B0}" type="slidenum">
              <a:rPr lang="nl-NL" smtClean="0"/>
              <a:pPr/>
              <a:t>85</a:t>
            </a:fld>
            <a:endParaRPr lang="nl-NL" dirty="0"/>
          </a:p>
        </p:txBody>
      </p:sp>
    </p:spTree>
    <p:extLst>
      <p:ext uri="{BB962C8B-B14F-4D97-AF65-F5344CB8AC3E}">
        <p14:creationId xmlns:p14="http://schemas.microsoft.com/office/powerpoint/2010/main" val="3821748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65F493B-DBF9-734A-E140-50868238B9DF}"/>
              </a:ext>
            </a:extLst>
          </p:cNvPr>
          <p:cNvSpPr>
            <a:spLocks noGrp="1"/>
          </p:cNvSpPr>
          <p:nvPr>
            <p:ph type="body" sz="quarter" idx="10"/>
          </p:nvPr>
        </p:nvSpPr>
        <p:spPr>
          <a:xfrm>
            <a:off x="2707274" y="1459473"/>
            <a:ext cx="5855993" cy="2471305"/>
          </a:xfrm>
        </p:spPr>
        <p:txBody>
          <a:bodyPr/>
          <a:lstStyle/>
          <a:p>
            <a:r>
              <a:rPr lang="en-US" dirty="0"/>
              <a:t>Gathering data on FLW quantities or other information (e.g., attitudes, beliefs, self-reported behaviors) from a large number of individuals or entities through a set of structured questions</a:t>
            </a:r>
          </a:p>
          <a:p>
            <a:r>
              <a:rPr lang="en-US" b="1" dirty="0"/>
              <a:t>Example:</a:t>
            </a:r>
            <a:br>
              <a:rPr lang="en-US" dirty="0"/>
            </a:br>
            <a:r>
              <a:rPr lang="en-US" dirty="0"/>
              <a:t>a quantitative survey is carried out with VAVI (potato processors). </a:t>
            </a:r>
            <a:br>
              <a:rPr lang="en-US" dirty="0"/>
            </a:br>
            <a:r>
              <a:rPr lang="en-US" dirty="0"/>
              <a:t>Every year a standardized quantitative questionnaire is sent to the companies.</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Method description: Surveys/interviews</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4" name="TextBox 3">
            <a:hlinkClick r:id="rId8" action="ppaction://hlinksldjump"/>
            <a:extLst>
              <a:ext uri="{FF2B5EF4-FFF2-40B4-BE49-F238E27FC236}">
                <a16:creationId xmlns:a16="http://schemas.microsoft.com/office/drawing/2014/main" id="{226FC965-E654-5CDB-BA80-D527DD992D44}"/>
              </a:ext>
            </a:extLst>
          </p:cNvPr>
          <p:cNvSpPr txBox="1"/>
          <p:nvPr/>
        </p:nvSpPr>
        <p:spPr>
          <a:xfrm>
            <a:off x="2557963" y="225773"/>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6" name="TextBox 15">
            <a:hlinkClick r:id="rId9" action="ppaction://hlinksldjump"/>
            <a:extLst>
              <a:ext uri="{FF2B5EF4-FFF2-40B4-BE49-F238E27FC236}">
                <a16:creationId xmlns:a16="http://schemas.microsoft.com/office/drawing/2014/main" id="{44E8D0BF-A2E2-B954-427A-F7F524828170}"/>
              </a:ext>
            </a:extLst>
          </p:cNvPr>
          <p:cNvSpPr txBox="1"/>
          <p:nvPr/>
        </p:nvSpPr>
        <p:spPr>
          <a:xfrm>
            <a:off x="4471539" y="225577"/>
            <a:ext cx="1447037"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7" name="TextBox 16">
            <a:hlinkClick r:id="rId10" action="ppaction://hlinksldjump"/>
            <a:extLst>
              <a:ext uri="{FF2B5EF4-FFF2-40B4-BE49-F238E27FC236}">
                <a16:creationId xmlns:a16="http://schemas.microsoft.com/office/drawing/2014/main" id="{4A713D1D-0B1C-963C-01FE-FECBE36DD6DE}"/>
              </a:ext>
            </a:extLst>
          </p:cNvPr>
          <p:cNvSpPr txBox="1"/>
          <p:nvPr/>
        </p:nvSpPr>
        <p:spPr>
          <a:xfrm>
            <a:off x="5944569" y="225577"/>
            <a:ext cx="172386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TextBox 4">
            <a:hlinkClick r:id="rId11" action="ppaction://hlinksldjump"/>
            <a:extLst>
              <a:ext uri="{FF2B5EF4-FFF2-40B4-BE49-F238E27FC236}">
                <a16:creationId xmlns:a16="http://schemas.microsoft.com/office/drawing/2014/main" id="{8C7ABCFA-BAD4-D2CA-1452-9E2E4C2AEE2A}"/>
              </a:ext>
            </a:extLst>
          </p:cNvPr>
          <p:cNvSpPr txBox="1"/>
          <p:nvPr/>
        </p:nvSpPr>
        <p:spPr>
          <a:xfrm>
            <a:off x="7694426" y="225576"/>
            <a:ext cx="777126"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8" name="TextBox 17">
            <a:hlinkClick r:id="rId12" action="ppaction://hlinksldjump"/>
            <a:extLst>
              <a:ext uri="{FF2B5EF4-FFF2-40B4-BE49-F238E27FC236}">
                <a16:creationId xmlns:a16="http://schemas.microsoft.com/office/drawing/2014/main" id="{0C0D8D24-8447-8C38-5E52-47D55D37E287}"/>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1" name="Slide Number Placeholder 10">
            <a:extLst>
              <a:ext uri="{FF2B5EF4-FFF2-40B4-BE49-F238E27FC236}">
                <a16:creationId xmlns:a16="http://schemas.microsoft.com/office/drawing/2014/main" id="{1C31448C-DDD2-C5D6-DB63-AAE67B0A7927}"/>
              </a:ext>
            </a:extLst>
          </p:cNvPr>
          <p:cNvSpPr>
            <a:spLocks noGrp="1"/>
          </p:cNvSpPr>
          <p:nvPr>
            <p:ph type="sldNum" sz="quarter" idx="11"/>
          </p:nvPr>
        </p:nvSpPr>
        <p:spPr/>
        <p:txBody>
          <a:bodyPr/>
          <a:lstStyle/>
          <a:p>
            <a:fld id="{F25965E0-7062-474C-8671-DB3A3CE669B0}" type="slidenum">
              <a:rPr lang="nl-NL" smtClean="0"/>
              <a:pPr/>
              <a:t>86</a:t>
            </a:fld>
            <a:endParaRPr lang="nl-NL" dirty="0"/>
          </a:p>
        </p:txBody>
      </p:sp>
    </p:spTree>
    <p:extLst>
      <p:ext uri="{BB962C8B-B14F-4D97-AF65-F5344CB8AC3E}">
        <p14:creationId xmlns:p14="http://schemas.microsoft.com/office/powerpoint/2010/main" val="340684594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GB" dirty="0"/>
              <a:t>Method characteristics: Surveys/interviews</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graphicFrame>
        <p:nvGraphicFramePr>
          <p:cNvPr id="19" name="Table 19">
            <a:extLst>
              <a:ext uri="{FF2B5EF4-FFF2-40B4-BE49-F238E27FC236}">
                <a16:creationId xmlns:a16="http://schemas.microsoft.com/office/drawing/2014/main" id="{AF927F63-891C-3046-39A8-1446772BFE04}"/>
              </a:ext>
            </a:extLst>
          </p:cNvPr>
          <p:cNvGraphicFramePr>
            <a:graphicFrameLocks noGrp="1"/>
          </p:cNvGraphicFramePr>
          <p:nvPr>
            <p:extLst>
              <p:ext uri="{D42A27DB-BD31-4B8C-83A1-F6EECF244321}">
                <p14:modId xmlns:p14="http://schemas.microsoft.com/office/powerpoint/2010/main" val="2032337035"/>
              </p:ext>
            </p:extLst>
          </p:nvPr>
        </p:nvGraphicFramePr>
        <p:xfrm>
          <a:off x="2808288" y="1527175"/>
          <a:ext cx="5655312" cy="2402577"/>
        </p:xfrm>
        <a:graphic>
          <a:graphicData uri="http://schemas.openxmlformats.org/drawingml/2006/table">
            <a:tbl>
              <a:tblPr firstRow="1" bandRow="1">
                <a:tableStyleId>{E8034E78-7F5D-4C2E-B375-FC64B27BC917}</a:tableStyleId>
              </a:tblPr>
              <a:tblGrid>
                <a:gridCol w="4073566">
                  <a:extLst>
                    <a:ext uri="{9D8B030D-6E8A-4147-A177-3AD203B41FA5}">
                      <a16:colId xmlns:a16="http://schemas.microsoft.com/office/drawing/2014/main" val="2436270595"/>
                    </a:ext>
                  </a:extLst>
                </a:gridCol>
                <a:gridCol w="1581746">
                  <a:extLst>
                    <a:ext uri="{9D8B030D-6E8A-4147-A177-3AD203B41FA5}">
                      <a16:colId xmlns:a16="http://schemas.microsoft.com/office/drawing/2014/main" val="2217272462"/>
                    </a:ext>
                  </a:extLst>
                </a:gridCol>
              </a:tblGrid>
              <a:tr h="277911">
                <a:tc>
                  <a:txBody>
                    <a:bodyPr/>
                    <a:lstStyle/>
                    <a:p>
                      <a:r>
                        <a:rPr lang="en-GB" sz="1200" b="1" dirty="0">
                          <a:solidFill>
                            <a:schemeClr val="bg1"/>
                          </a:solidFill>
                        </a:rPr>
                        <a:t>Characteristics</a:t>
                      </a:r>
                      <a:endParaRPr lang="nl-NL" sz="1200" b="1" dirty="0">
                        <a:solidFill>
                          <a:schemeClr val="bg1"/>
                        </a:solidFill>
                      </a:endParaRPr>
                    </a:p>
                  </a:txBody>
                  <a:tcPr marL="12600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GB" sz="1200" b="1" dirty="0">
                          <a:solidFill>
                            <a:schemeClr val="bg1"/>
                          </a:solidFill>
                        </a:rPr>
                        <a:t>Answer</a:t>
                      </a:r>
                      <a:endParaRPr lang="nl-NL" sz="1200" b="1" dirty="0">
                        <a:solidFill>
                          <a:schemeClr val="bg1"/>
                        </a:solidFill>
                      </a:endParaRPr>
                    </a:p>
                  </a:txBody>
                  <a:tcPr marL="12600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56653720"/>
                  </a:ext>
                </a:extLst>
              </a:tr>
              <a:tr h="277911">
                <a:tc>
                  <a:txBody>
                    <a:bodyPr/>
                    <a:lstStyle/>
                    <a:p>
                      <a:r>
                        <a:rPr lang="en-GB" sz="1200" b="0" dirty="0">
                          <a:solidFill>
                            <a:schemeClr val="tx1"/>
                          </a:solidFill>
                        </a:rPr>
                        <a:t>Direct access to FLW needed?</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161296"/>
                  </a:ext>
                </a:extLst>
              </a:tr>
              <a:tr h="277911">
                <a:tc>
                  <a:txBody>
                    <a:bodyPr/>
                    <a:lstStyle/>
                    <a:p>
                      <a:r>
                        <a:rPr lang="en-GB" sz="1200" b="0" dirty="0">
                          <a:solidFill>
                            <a:schemeClr val="tx1"/>
                          </a:solidFill>
                        </a:rPr>
                        <a:t>Level of accuracy?</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Low-Medium</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5840331"/>
                  </a:ext>
                </a:extLst>
              </a:tr>
              <a:tr h="277911">
                <a:tc>
                  <a:txBody>
                    <a:bodyPr/>
                    <a:lstStyle/>
                    <a:p>
                      <a:r>
                        <a:rPr lang="en-GB" sz="1200" b="0" dirty="0">
                          <a:solidFill>
                            <a:schemeClr val="tx1"/>
                          </a:solidFill>
                        </a:rPr>
                        <a:t>Track causes?</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Yes</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1376161"/>
                  </a:ext>
                </a:extLst>
              </a:tr>
              <a:tr h="277911">
                <a:tc>
                  <a:txBody>
                    <a:bodyPr/>
                    <a:lstStyle/>
                    <a:p>
                      <a:r>
                        <a:rPr lang="en-GB" sz="1200" b="0" dirty="0">
                          <a:solidFill>
                            <a:schemeClr val="tx1"/>
                          </a:solidFill>
                        </a:rPr>
                        <a:t>Required resources</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Medium-High</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1459545"/>
                  </a:ext>
                </a:extLst>
              </a:tr>
              <a:tr h="277911">
                <a:tc>
                  <a:txBody>
                    <a:bodyPr/>
                    <a:lstStyle/>
                    <a:p>
                      <a:r>
                        <a:rPr lang="en-GB" sz="1200" b="0" dirty="0">
                          <a:solidFill>
                            <a:schemeClr val="tx1"/>
                          </a:solidFill>
                        </a:rPr>
                        <a:t>Handle mixed FLW?</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9059828"/>
                  </a:ext>
                </a:extLst>
              </a:tr>
              <a:tr h="277911">
                <a:tc>
                  <a:txBody>
                    <a:bodyPr/>
                    <a:lstStyle/>
                    <a:p>
                      <a:r>
                        <a:rPr lang="en-GB" sz="1200" b="0" dirty="0">
                          <a:solidFill>
                            <a:schemeClr val="tx1"/>
                          </a:solidFill>
                        </a:rPr>
                        <a:t>Records FLW available?</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Depends</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6526467"/>
                  </a:ext>
                </a:extLst>
              </a:tr>
              <a:tr h="277911">
                <a:tc>
                  <a:txBody>
                    <a:bodyPr/>
                    <a:lstStyle/>
                    <a:p>
                      <a:r>
                        <a:rPr lang="en-US" sz="1200" b="0" dirty="0">
                          <a:solidFill>
                            <a:schemeClr val="tx1"/>
                          </a:solidFill>
                        </a:rPr>
                        <a:t>Are inputs and outputs recorded that could be used for inferring the amount of FLW? </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Depends</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3078935"/>
                  </a:ext>
                </a:extLst>
              </a:tr>
            </a:tbl>
          </a:graphicData>
        </a:graphic>
      </p:graphicFrame>
      <p:sp>
        <p:nvSpPr>
          <p:cNvPr id="5" name="TextBox 4">
            <a:hlinkClick r:id="rId8" action="ppaction://hlinksldjump"/>
            <a:extLst>
              <a:ext uri="{FF2B5EF4-FFF2-40B4-BE49-F238E27FC236}">
                <a16:creationId xmlns:a16="http://schemas.microsoft.com/office/drawing/2014/main" id="{675E1870-5BF3-B9DF-BFE0-25F6C6F8920C}"/>
              </a:ext>
            </a:extLst>
          </p:cNvPr>
          <p:cNvSpPr txBox="1"/>
          <p:nvPr/>
        </p:nvSpPr>
        <p:spPr>
          <a:xfrm>
            <a:off x="2557963" y="225773"/>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8" name="TextBox 17">
            <a:hlinkClick r:id="rId9" action="ppaction://hlinksldjump"/>
            <a:extLst>
              <a:ext uri="{FF2B5EF4-FFF2-40B4-BE49-F238E27FC236}">
                <a16:creationId xmlns:a16="http://schemas.microsoft.com/office/drawing/2014/main" id="{71CBA163-96D3-6A0F-9F7A-21687FECFF14}"/>
              </a:ext>
            </a:extLst>
          </p:cNvPr>
          <p:cNvSpPr txBox="1"/>
          <p:nvPr/>
        </p:nvSpPr>
        <p:spPr>
          <a:xfrm>
            <a:off x="4471539" y="225577"/>
            <a:ext cx="1447037"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1" name="TextBox 20">
            <a:hlinkClick r:id="rId10" action="ppaction://hlinksldjump"/>
            <a:extLst>
              <a:ext uri="{FF2B5EF4-FFF2-40B4-BE49-F238E27FC236}">
                <a16:creationId xmlns:a16="http://schemas.microsoft.com/office/drawing/2014/main" id="{ADC160BB-7EB3-41D5-F8D9-D7EB96BF3FD5}"/>
              </a:ext>
            </a:extLst>
          </p:cNvPr>
          <p:cNvSpPr txBox="1"/>
          <p:nvPr/>
        </p:nvSpPr>
        <p:spPr>
          <a:xfrm>
            <a:off x="5944569" y="225577"/>
            <a:ext cx="1723863"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2" name="TextBox 21">
            <a:hlinkClick r:id="rId11" action="ppaction://hlinksldjump"/>
            <a:extLst>
              <a:ext uri="{FF2B5EF4-FFF2-40B4-BE49-F238E27FC236}">
                <a16:creationId xmlns:a16="http://schemas.microsoft.com/office/drawing/2014/main" id="{07DC9210-2B2B-3F6A-3D11-48788FD9F1D6}"/>
              </a:ext>
            </a:extLst>
          </p:cNvPr>
          <p:cNvSpPr txBox="1"/>
          <p:nvPr/>
        </p:nvSpPr>
        <p:spPr>
          <a:xfrm>
            <a:off x="7694426" y="225576"/>
            <a:ext cx="777126"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4" name="TextBox 3">
            <a:hlinkClick r:id="rId12" action="ppaction://hlinksldjump"/>
            <a:extLst>
              <a:ext uri="{FF2B5EF4-FFF2-40B4-BE49-F238E27FC236}">
                <a16:creationId xmlns:a16="http://schemas.microsoft.com/office/drawing/2014/main" id="{DEA0CE78-9FFA-1E76-B6FA-3925A3BD1BF0}"/>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AFE571EF-2C0F-0775-E548-5F543C655A26}"/>
              </a:ext>
            </a:extLst>
          </p:cNvPr>
          <p:cNvSpPr>
            <a:spLocks noGrp="1"/>
          </p:cNvSpPr>
          <p:nvPr>
            <p:ph type="sldNum" sz="quarter" idx="11"/>
          </p:nvPr>
        </p:nvSpPr>
        <p:spPr/>
        <p:txBody>
          <a:bodyPr/>
          <a:lstStyle/>
          <a:p>
            <a:fld id="{F25965E0-7062-474C-8671-DB3A3CE669B0}" type="slidenum">
              <a:rPr lang="nl-NL" smtClean="0"/>
              <a:pPr/>
              <a:t>87</a:t>
            </a:fld>
            <a:endParaRPr lang="nl-NL" dirty="0"/>
          </a:p>
        </p:txBody>
      </p:sp>
    </p:spTree>
    <p:extLst>
      <p:ext uri="{BB962C8B-B14F-4D97-AF65-F5344CB8AC3E}">
        <p14:creationId xmlns:p14="http://schemas.microsoft.com/office/powerpoint/2010/main" val="35387697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16960D5-76F0-FA4F-4538-E824C6C06C34}"/>
              </a:ext>
            </a:extLst>
          </p:cNvPr>
          <p:cNvSpPr>
            <a:spLocks noGrp="1"/>
          </p:cNvSpPr>
          <p:nvPr>
            <p:ph type="body" sz="quarter" idx="10"/>
          </p:nvPr>
        </p:nvSpPr>
        <p:spPr/>
        <p:txBody>
          <a:bodyPr/>
          <a:lstStyle/>
          <a:p>
            <a:pPr lvl="1">
              <a:buClr>
                <a:schemeClr val="accent1"/>
              </a:buClr>
            </a:pPr>
            <a:r>
              <a:rPr lang="en-US" dirty="0"/>
              <a:t>Surveys are a cost-effective way of gathering information from many individuals or entities on attitudes, beliefs and self-reported behaviors (consumers, restaurants, farmers).</a:t>
            </a:r>
          </a:p>
          <a:p>
            <a:pPr lvl="1">
              <a:buClr>
                <a:schemeClr val="accent1"/>
              </a:buClr>
            </a:pPr>
            <a:r>
              <a:rPr lang="en-US" dirty="0"/>
              <a:t>Can gather data on otherwise difficult-to-measure material flows</a:t>
            </a:r>
          </a:p>
          <a:p>
            <a:pPr lvl="1">
              <a:buClr>
                <a:schemeClr val="accent1"/>
              </a:buClr>
            </a:pPr>
            <a:r>
              <a:rPr lang="en-US" dirty="0"/>
              <a:t>Typically, surveys show underestimated figures of FLW</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GB" dirty="0"/>
              <a:t>Remarks: Surveys/interviews</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18" name="TextBox 17">
            <a:hlinkClick r:id="rId8" action="ppaction://hlinksldjump"/>
            <a:extLst>
              <a:ext uri="{FF2B5EF4-FFF2-40B4-BE49-F238E27FC236}">
                <a16:creationId xmlns:a16="http://schemas.microsoft.com/office/drawing/2014/main" id="{2550B7E0-DC05-933C-61CF-E12BCE4C6D53}"/>
              </a:ext>
            </a:extLst>
          </p:cNvPr>
          <p:cNvSpPr txBox="1"/>
          <p:nvPr/>
        </p:nvSpPr>
        <p:spPr>
          <a:xfrm>
            <a:off x="2555875" y="225773"/>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9" name="TextBox 18">
            <a:hlinkClick r:id="rId9" action="ppaction://hlinksldjump"/>
            <a:extLst>
              <a:ext uri="{FF2B5EF4-FFF2-40B4-BE49-F238E27FC236}">
                <a16:creationId xmlns:a16="http://schemas.microsoft.com/office/drawing/2014/main" id="{7A5682BC-C845-F716-C46F-E133BC6D9D30}"/>
              </a:ext>
            </a:extLst>
          </p:cNvPr>
          <p:cNvSpPr txBox="1"/>
          <p:nvPr/>
        </p:nvSpPr>
        <p:spPr>
          <a:xfrm>
            <a:off x="4469451" y="225577"/>
            <a:ext cx="1447037"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0" name="TextBox 19">
            <a:hlinkClick r:id="rId10" action="ppaction://hlinksldjump"/>
            <a:extLst>
              <a:ext uri="{FF2B5EF4-FFF2-40B4-BE49-F238E27FC236}">
                <a16:creationId xmlns:a16="http://schemas.microsoft.com/office/drawing/2014/main" id="{E1451826-CE7A-9CAF-7419-BA77ECFF40B1}"/>
              </a:ext>
            </a:extLst>
          </p:cNvPr>
          <p:cNvSpPr txBox="1"/>
          <p:nvPr/>
        </p:nvSpPr>
        <p:spPr>
          <a:xfrm>
            <a:off x="5942481" y="225577"/>
            <a:ext cx="172386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1" name="TextBox 20">
            <a:hlinkClick r:id="rId11" action="ppaction://hlinksldjump"/>
            <a:extLst>
              <a:ext uri="{FF2B5EF4-FFF2-40B4-BE49-F238E27FC236}">
                <a16:creationId xmlns:a16="http://schemas.microsoft.com/office/drawing/2014/main" id="{66540B03-1260-62B0-61D8-7AAD8E73AA41}"/>
              </a:ext>
            </a:extLst>
          </p:cNvPr>
          <p:cNvSpPr txBox="1"/>
          <p:nvPr/>
        </p:nvSpPr>
        <p:spPr>
          <a:xfrm>
            <a:off x="7692338" y="225576"/>
            <a:ext cx="777126"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4" name="TextBox 3">
            <a:hlinkClick r:id="rId8" action="ppaction://hlinksldjump"/>
            <a:extLst>
              <a:ext uri="{FF2B5EF4-FFF2-40B4-BE49-F238E27FC236}">
                <a16:creationId xmlns:a16="http://schemas.microsoft.com/office/drawing/2014/main" id="{82A08022-610F-86B4-9063-F941CC0B53B1}"/>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5" name="TextBox 4">
            <a:hlinkClick r:id="rId12" action="ppaction://hlinksldjump"/>
            <a:extLst>
              <a:ext uri="{FF2B5EF4-FFF2-40B4-BE49-F238E27FC236}">
                <a16:creationId xmlns:a16="http://schemas.microsoft.com/office/drawing/2014/main" id="{B060CA5D-5742-92A3-2829-05CFD3DB2100}"/>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1" name="Slide Number Placeholder 10">
            <a:extLst>
              <a:ext uri="{FF2B5EF4-FFF2-40B4-BE49-F238E27FC236}">
                <a16:creationId xmlns:a16="http://schemas.microsoft.com/office/drawing/2014/main" id="{24137042-24ED-6808-F757-51E54D9142BC}"/>
              </a:ext>
            </a:extLst>
          </p:cNvPr>
          <p:cNvSpPr>
            <a:spLocks noGrp="1"/>
          </p:cNvSpPr>
          <p:nvPr>
            <p:ph type="sldNum" sz="quarter" idx="11"/>
          </p:nvPr>
        </p:nvSpPr>
        <p:spPr/>
        <p:txBody>
          <a:bodyPr/>
          <a:lstStyle/>
          <a:p>
            <a:fld id="{F25965E0-7062-474C-8671-DB3A3CE669B0}" type="slidenum">
              <a:rPr lang="nl-NL" smtClean="0"/>
              <a:pPr/>
              <a:t>88</a:t>
            </a:fld>
            <a:endParaRPr lang="nl-NL" dirty="0"/>
          </a:p>
        </p:txBody>
      </p:sp>
    </p:spTree>
    <p:extLst>
      <p:ext uri="{BB962C8B-B14F-4D97-AF65-F5344CB8AC3E}">
        <p14:creationId xmlns:p14="http://schemas.microsoft.com/office/powerpoint/2010/main" val="32523105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22E2AC2-D866-1F75-F9CA-9F755C064E32}"/>
              </a:ext>
            </a:extLst>
          </p:cNvPr>
          <p:cNvSpPr>
            <a:spLocks noGrp="1"/>
          </p:cNvSpPr>
          <p:nvPr>
            <p:ph type="body" sz="quarter" idx="10"/>
          </p:nvPr>
        </p:nvSpPr>
        <p:spPr/>
        <p:txBody>
          <a:bodyPr/>
          <a:lstStyle/>
          <a:p>
            <a:r>
              <a:rPr lang="en-US" dirty="0"/>
              <a:t>Waste composition analysis is a process of physically separating, weighing and categorizing waste. It can be used both to determine total amounts of FLW and to categorize the different types of foods that have been discarded (e.g., fruits, vegetables, meat), or distinguish between food and inedible parts.</a:t>
            </a:r>
          </a:p>
          <a:p>
            <a:r>
              <a:rPr lang="en-US" b="1" dirty="0"/>
              <a:t>Example: </a:t>
            </a:r>
            <a:br>
              <a:rPr lang="en-US" b="1" dirty="0"/>
            </a:br>
            <a:r>
              <a:rPr lang="en-US" dirty="0"/>
              <a:t>typically used for household FLW analysis, to see what categories and/or products are wasted the most by consumers. Campaigns can be started based on these results.</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GB" dirty="0"/>
              <a:t>Method description: Waste composition analysis</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4" name="TextBox 3">
            <a:hlinkClick r:id="rId8" action="ppaction://hlinksldjump"/>
            <a:extLst>
              <a:ext uri="{FF2B5EF4-FFF2-40B4-BE49-F238E27FC236}">
                <a16:creationId xmlns:a16="http://schemas.microsoft.com/office/drawing/2014/main" id="{226FC965-E654-5CDB-BA80-D527DD992D44}"/>
              </a:ext>
            </a:extLst>
          </p:cNvPr>
          <p:cNvSpPr txBox="1"/>
          <p:nvPr/>
        </p:nvSpPr>
        <p:spPr>
          <a:xfrm>
            <a:off x="2557963" y="225773"/>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6" name="TextBox 15">
            <a:hlinkClick r:id="rId9" action="ppaction://hlinksldjump"/>
            <a:extLst>
              <a:ext uri="{FF2B5EF4-FFF2-40B4-BE49-F238E27FC236}">
                <a16:creationId xmlns:a16="http://schemas.microsoft.com/office/drawing/2014/main" id="{44E8D0BF-A2E2-B954-427A-F7F524828170}"/>
              </a:ext>
            </a:extLst>
          </p:cNvPr>
          <p:cNvSpPr txBox="1"/>
          <p:nvPr/>
        </p:nvSpPr>
        <p:spPr>
          <a:xfrm>
            <a:off x="4471539" y="225577"/>
            <a:ext cx="1447037"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7" name="TextBox 16">
            <a:hlinkClick r:id="rId10" action="ppaction://hlinksldjump"/>
            <a:extLst>
              <a:ext uri="{FF2B5EF4-FFF2-40B4-BE49-F238E27FC236}">
                <a16:creationId xmlns:a16="http://schemas.microsoft.com/office/drawing/2014/main" id="{4A713D1D-0B1C-963C-01FE-FECBE36DD6DE}"/>
              </a:ext>
            </a:extLst>
          </p:cNvPr>
          <p:cNvSpPr txBox="1"/>
          <p:nvPr/>
        </p:nvSpPr>
        <p:spPr>
          <a:xfrm>
            <a:off x="5944569" y="225577"/>
            <a:ext cx="172386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TextBox 4">
            <a:hlinkClick r:id="rId11" action="ppaction://hlinksldjump"/>
            <a:extLst>
              <a:ext uri="{FF2B5EF4-FFF2-40B4-BE49-F238E27FC236}">
                <a16:creationId xmlns:a16="http://schemas.microsoft.com/office/drawing/2014/main" id="{8C7ABCFA-BAD4-D2CA-1452-9E2E4C2AEE2A}"/>
              </a:ext>
            </a:extLst>
          </p:cNvPr>
          <p:cNvSpPr txBox="1"/>
          <p:nvPr/>
        </p:nvSpPr>
        <p:spPr>
          <a:xfrm>
            <a:off x="7694426" y="225576"/>
            <a:ext cx="777126"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8" name="TextBox 17">
            <a:hlinkClick r:id="rId12" action="ppaction://hlinksldjump"/>
            <a:extLst>
              <a:ext uri="{FF2B5EF4-FFF2-40B4-BE49-F238E27FC236}">
                <a16:creationId xmlns:a16="http://schemas.microsoft.com/office/drawing/2014/main" id="{11F0FA51-F0B6-5BE3-881B-E967FE48B0C2}"/>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1" name="Slide Number Placeholder 10">
            <a:extLst>
              <a:ext uri="{FF2B5EF4-FFF2-40B4-BE49-F238E27FC236}">
                <a16:creationId xmlns:a16="http://schemas.microsoft.com/office/drawing/2014/main" id="{855E8E17-D576-CF9F-F46D-BDF3B91CF538}"/>
              </a:ext>
            </a:extLst>
          </p:cNvPr>
          <p:cNvSpPr>
            <a:spLocks noGrp="1"/>
          </p:cNvSpPr>
          <p:nvPr>
            <p:ph type="sldNum" sz="quarter" idx="11"/>
          </p:nvPr>
        </p:nvSpPr>
        <p:spPr/>
        <p:txBody>
          <a:bodyPr/>
          <a:lstStyle/>
          <a:p>
            <a:fld id="{F25965E0-7062-474C-8671-DB3A3CE669B0}" type="slidenum">
              <a:rPr lang="nl-NL" smtClean="0"/>
              <a:pPr/>
              <a:t>89</a:t>
            </a:fld>
            <a:endParaRPr lang="nl-NL" dirty="0"/>
          </a:p>
        </p:txBody>
      </p:sp>
    </p:spTree>
    <p:extLst>
      <p:ext uri="{BB962C8B-B14F-4D97-AF65-F5344CB8AC3E}">
        <p14:creationId xmlns:p14="http://schemas.microsoft.com/office/powerpoint/2010/main" val="3182617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2707274" y="1459473"/>
            <a:ext cx="5855993" cy="2471305"/>
          </a:xfrm>
        </p:spPr>
        <p:txBody>
          <a:bodyPr/>
          <a:lstStyle/>
          <a:p>
            <a:pPr lvl="1"/>
            <a:r>
              <a:rPr lang="en-US" dirty="0"/>
              <a:t>In September 2015 at the United Nations General Assembly, countries of the world formally adopted a set of 17 Sustainable Development Goals (SDGs).</a:t>
            </a:r>
          </a:p>
          <a:p>
            <a:pPr lvl="1"/>
            <a:r>
              <a:rPr lang="en-US" dirty="0"/>
              <a:t>SDG 12.3 is about Food Loss and Waste</a:t>
            </a:r>
            <a:endParaRPr lang="en-GB"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External: SDG 12.3</a:t>
            </a:r>
          </a:p>
        </p:txBody>
      </p:sp>
      <p:sp>
        <p:nvSpPr>
          <p:cNvPr id="8" name="Rechthoek 7">
            <a:hlinkClick r:id="rId2" action="ppaction://hlinksldjump"/>
            <a:extLst>
              <a:ext uri="{FF2B5EF4-FFF2-40B4-BE49-F238E27FC236}">
                <a16:creationId xmlns:a16="http://schemas.microsoft.com/office/drawing/2014/main" id="{0B085290-D4C7-D585-A28D-471655A80F78}"/>
              </a:ext>
            </a:extLst>
          </p:cNvPr>
          <p:cNvSpPr/>
          <p:nvPr/>
        </p:nvSpPr>
        <p:spPr>
          <a:xfrm>
            <a:off x="381000" y="1648629"/>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5FFB55B-DA2F-B949-6388-D1C0562B646D}"/>
              </a:ext>
            </a:extLst>
          </p:cNvPr>
          <p:cNvSpPr/>
          <p:nvPr/>
        </p:nvSpPr>
        <p:spPr>
          <a:xfrm>
            <a:off x="381000" y="2141419"/>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6F467DFF-0443-3C00-9AD2-C765745A5381}"/>
              </a:ext>
            </a:extLst>
          </p:cNvPr>
          <p:cNvSpPr/>
          <p:nvPr/>
        </p:nvSpPr>
        <p:spPr>
          <a:xfrm>
            <a:off x="381000" y="3988800"/>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4" name="Vrije vorm: vorm 13">
            <a:hlinkClick r:id="rId5" action="ppaction://hlinksldjump"/>
            <a:extLst>
              <a:ext uri="{FF2B5EF4-FFF2-40B4-BE49-F238E27FC236}">
                <a16:creationId xmlns:a16="http://schemas.microsoft.com/office/drawing/2014/main" id="{B5FB3995-7741-CAC7-3967-0EBEB755B589}"/>
              </a:ext>
            </a:extLst>
          </p:cNvPr>
          <p:cNvSpPr/>
          <p:nvPr/>
        </p:nvSpPr>
        <p:spPr>
          <a:xfrm>
            <a:off x="2574390" y="245102"/>
            <a:ext cx="1108005"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EU regulation</a:t>
            </a:r>
          </a:p>
        </p:txBody>
      </p:sp>
      <p:sp>
        <p:nvSpPr>
          <p:cNvPr id="16" name="Vrije vorm: vorm 15">
            <a:hlinkClick r:id="rId6" action="ppaction://hlinksldjump"/>
            <a:extLst>
              <a:ext uri="{FF2B5EF4-FFF2-40B4-BE49-F238E27FC236}">
                <a16:creationId xmlns:a16="http://schemas.microsoft.com/office/drawing/2014/main" id="{5EAF68FA-E1E5-B00C-B913-86625D8B0447}"/>
              </a:ext>
            </a:extLst>
          </p:cNvPr>
          <p:cNvSpPr/>
          <p:nvPr/>
        </p:nvSpPr>
        <p:spPr>
          <a:xfrm>
            <a:off x="4649128" y="245102"/>
            <a:ext cx="1204202"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NL government</a:t>
            </a:r>
          </a:p>
        </p:txBody>
      </p:sp>
      <p:sp>
        <p:nvSpPr>
          <p:cNvPr id="35" name="Vrije vorm: vorm 34">
            <a:hlinkClick r:id="rId7" action="ppaction://hlinksldjump"/>
            <a:extLst>
              <a:ext uri="{FF2B5EF4-FFF2-40B4-BE49-F238E27FC236}">
                <a16:creationId xmlns:a16="http://schemas.microsoft.com/office/drawing/2014/main" id="{6032A3FC-E308-3142-7B52-F513E61A3FE3}"/>
              </a:ext>
            </a:extLst>
          </p:cNvPr>
          <p:cNvSpPr/>
          <p:nvPr/>
        </p:nvSpPr>
        <p:spPr>
          <a:xfrm>
            <a:off x="3732066" y="245102"/>
            <a:ext cx="867391"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SDG 12.3</a:t>
            </a:r>
          </a:p>
        </p:txBody>
      </p:sp>
      <p:sp>
        <p:nvSpPr>
          <p:cNvPr id="15" name="Rechthoek 6">
            <a:hlinkClick r:id="rId8" action="ppaction://hlinksldjump"/>
            <a:extLst>
              <a:ext uri="{FF2B5EF4-FFF2-40B4-BE49-F238E27FC236}">
                <a16:creationId xmlns:a16="http://schemas.microsoft.com/office/drawing/2014/main" id="{BEA5F3CB-E173-EF15-B1B4-296ADC559DB2}"/>
              </a:ext>
            </a:extLst>
          </p:cNvPr>
          <p:cNvSpPr/>
          <p:nvPr/>
        </p:nvSpPr>
        <p:spPr>
          <a:xfrm>
            <a:off x="381000" y="1157951"/>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Vrije vorm: vorm 16">
            <a:hlinkClick r:id="rId9" action="ppaction://hlinksldjump"/>
            <a:extLst>
              <a:ext uri="{FF2B5EF4-FFF2-40B4-BE49-F238E27FC236}">
                <a16:creationId xmlns:a16="http://schemas.microsoft.com/office/drawing/2014/main" id="{E3F7CAA9-C6E2-FA2E-F3C9-10958B491985}"/>
              </a:ext>
            </a:extLst>
          </p:cNvPr>
          <p:cNvSpPr/>
          <p:nvPr/>
        </p:nvSpPr>
        <p:spPr>
          <a:xfrm>
            <a:off x="5903001" y="245102"/>
            <a:ext cx="100800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Own goal(s)</a:t>
            </a:r>
          </a:p>
        </p:txBody>
      </p:sp>
      <p:sp>
        <p:nvSpPr>
          <p:cNvPr id="18" name="Vrije vorm: vorm 23">
            <a:hlinkClick r:id="rId10" action="ppaction://hlinksldjump"/>
            <a:extLst>
              <a:ext uri="{FF2B5EF4-FFF2-40B4-BE49-F238E27FC236}">
                <a16:creationId xmlns:a16="http://schemas.microsoft.com/office/drawing/2014/main" id="{55C34CBD-1772-6FE9-2B7E-478DC7568E48}"/>
              </a:ext>
            </a:extLst>
          </p:cNvPr>
          <p:cNvSpPr/>
          <p:nvPr/>
        </p:nvSpPr>
        <p:spPr>
          <a:xfrm>
            <a:off x="3492000" y="556887"/>
            <a:ext cx="498767"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Goal</a:t>
            </a:r>
          </a:p>
        </p:txBody>
      </p:sp>
      <p:sp>
        <p:nvSpPr>
          <p:cNvPr id="19" name="Vrije vorm: vorm 29">
            <a:hlinkClick r:id="rId7" action="ppaction://hlinksldjump"/>
            <a:extLst>
              <a:ext uri="{FF2B5EF4-FFF2-40B4-BE49-F238E27FC236}">
                <a16:creationId xmlns:a16="http://schemas.microsoft.com/office/drawing/2014/main" id="{23F322D0-A19C-EA51-AFD8-E7E3718AD13E}"/>
              </a:ext>
            </a:extLst>
          </p:cNvPr>
          <p:cNvSpPr/>
          <p:nvPr/>
        </p:nvSpPr>
        <p:spPr>
          <a:xfrm>
            <a:off x="2581591" y="556887"/>
            <a:ext cx="86927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Introduction</a:t>
            </a:r>
          </a:p>
        </p:txBody>
      </p:sp>
      <p:sp>
        <p:nvSpPr>
          <p:cNvPr id="17" name="Pijl: vijfhoek 17">
            <a:hlinkClick r:id="rId11" action="ppaction://hlinksldjump"/>
            <a:extLst>
              <a:ext uri="{FF2B5EF4-FFF2-40B4-BE49-F238E27FC236}">
                <a16:creationId xmlns:a16="http://schemas.microsoft.com/office/drawing/2014/main" id="{714A5285-B5A3-5D34-1705-AE1854C83422}"/>
              </a:ext>
            </a:extLst>
          </p:cNvPr>
          <p:cNvSpPr/>
          <p:nvPr/>
        </p:nvSpPr>
        <p:spPr>
          <a:xfrm>
            <a:off x="381600" y="169200"/>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20" name="Rechthoek 6">
            <a:hlinkClick r:id="rId12" action="ppaction://hlinksldjump"/>
            <a:extLst>
              <a:ext uri="{FF2B5EF4-FFF2-40B4-BE49-F238E27FC236}">
                <a16:creationId xmlns:a16="http://schemas.microsoft.com/office/drawing/2014/main" id="{3504439D-12A5-0D3F-2101-612DDE2BBE01}"/>
              </a:ext>
            </a:extLst>
          </p:cNvPr>
          <p:cNvSpPr/>
          <p:nvPr/>
        </p:nvSpPr>
        <p:spPr>
          <a:xfrm>
            <a:off x="381600" y="662400"/>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E3C9B2FF-9C71-22BA-2FDF-21954E1E8EC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4" name="TextBox 3">
            <a:hlinkClick r:id="rId13" action="ppaction://hlinksldjump"/>
            <a:extLst>
              <a:ext uri="{FF2B5EF4-FFF2-40B4-BE49-F238E27FC236}">
                <a16:creationId xmlns:a16="http://schemas.microsoft.com/office/drawing/2014/main" id="{531B9D1B-20B2-86A5-AA56-5DA8543CC561}"/>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3"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B766CE6B-557C-6942-C812-28CACD7CE3BA}"/>
              </a:ext>
            </a:extLst>
          </p:cNvPr>
          <p:cNvSpPr>
            <a:spLocks noGrp="1"/>
          </p:cNvSpPr>
          <p:nvPr>
            <p:ph type="sldNum" sz="quarter" idx="11"/>
          </p:nvPr>
        </p:nvSpPr>
        <p:spPr/>
        <p:txBody>
          <a:bodyPr/>
          <a:lstStyle/>
          <a:p>
            <a:fld id="{F25965E0-7062-474C-8671-DB3A3CE669B0}" type="slidenum">
              <a:rPr lang="nl-NL" smtClean="0"/>
              <a:pPr/>
              <a:t>9</a:t>
            </a:fld>
            <a:endParaRPr lang="nl-NL" dirty="0"/>
          </a:p>
        </p:txBody>
      </p:sp>
    </p:spTree>
    <p:extLst>
      <p:ext uri="{BB962C8B-B14F-4D97-AF65-F5344CB8AC3E}">
        <p14:creationId xmlns:p14="http://schemas.microsoft.com/office/powerpoint/2010/main" val="12988981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6055726" cy="335963"/>
          </a:xfrm>
        </p:spPr>
        <p:txBody>
          <a:bodyPr/>
          <a:lstStyle/>
          <a:p>
            <a:r>
              <a:rPr lang="en-GB" dirty="0"/>
              <a:t>Method characteristics: Waste composition analysis</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graphicFrame>
        <p:nvGraphicFramePr>
          <p:cNvPr id="19" name="Table 19">
            <a:extLst>
              <a:ext uri="{FF2B5EF4-FFF2-40B4-BE49-F238E27FC236}">
                <a16:creationId xmlns:a16="http://schemas.microsoft.com/office/drawing/2014/main" id="{AF927F63-891C-3046-39A8-1446772BFE04}"/>
              </a:ext>
            </a:extLst>
          </p:cNvPr>
          <p:cNvGraphicFramePr>
            <a:graphicFrameLocks noGrp="1"/>
          </p:cNvGraphicFramePr>
          <p:nvPr>
            <p:extLst>
              <p:ext uri="{D42A27DB-BD31-4B8C-83A1-F6EECF244321}">
                <p14:modId xmlns:p14="http://schemas.microsoft.com/office/powerpoint/2010/main" val="3710677496"/>
              </p:ext>
            </p:extLst>
          </p:nvPr>
        </p:nvGraphicFramePr>
        <p:xfrm>
          <a:off x="2808288" y="1527175"/>
          <a:ext cx="5655312" cy="2402577"/>
        </p:xfrm>
        <a:graphic>
          <a:graphicData uri="http://schemas.openxmlformats.org/drawingml/2006/table">
            <a:tbl>
              <a:tblPr firstRow="1" bandRow="1">
                <a:tableStyleId>{E8034E78-7F5D-4C2E-B375-FC64B27BC917}</a:tableStyleId>
              </a:tblPr>
              <a:tblGrid>
                <a:gridCol w="4192835">
                  <a:extLst>
                    <a:ext uri="{9D8B030D-6E8A-4147-A177-3AD203B41FA5}">
                      <a16:colId xmlns:a16="http://schemas.microsoft.com/office/drawing/2014/main" val="2436270595"/>
                    </a:ext>
                  </a:extLst>
                </a:gridCol>
                <a:gridCol w="1462477">
                  <a:extLst>
                    <a:ext uri="{9D8B030D-6E8A-4147-A177-3AD203B41FA5}">
                      <a16:colId xmlns:a16="http://schemas.microsoft.com/office/drawing/2014/main" val="2217272462"/>
                    </a:ext>
                  </a:extLst>
                </a:gridCol>
              </a:tblGrid>
              <a:tr h="277911">
                <a:tc>
                  <a:txBody>
                    <a:bodyPr/>
                    <a:lstStyle/>
                    <a:p>
                      <a:r>
                        <a:rPr lang="en-GB" sz="1200" b="1" dirty="0">
                          <a:solidFill>
                            <a:schemeClr val="bg1"/>
                          </a:solidFill>
                        </a:rPr>
                        <a:t>Characteristics</a:t>
                      </a:r>
                      <a:endParaRPr lang="nl-NL" sz="1200" b="1"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GB" sz="1200" b="1" dirty="0">
                          <a:solidFill>
                            <a:schemeClr val="bg1"/>
                          </a:solidFill>
                        </a:rPr>
                        <a:t>Answer</a:t>
                      </a:r>
                      <a:endParaRPr lang="nl-NL" sz="12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56653720"/>
                  </a:ext>
                </a:extLst>
              </a:tr>
              <a:tr h="277911">
                <a:tc>
                  <a:txBody>
                    <a:bodyPr/>
                    <a:lstStyle/>
                    <a:p>
                      <a:r>
                        <a:rPr lang="en-GB" sz="1200" b="0" dirty="0">
                          <a:solidFill>
                            <a:schemeClr val="tx1"/>
                          </a:solidFill>
                        </a:rPr>
                        <a:t>Direct access to FLW needed?</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Yes</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161296"/>
                  </a:ext>
                </a:extLst>
              </a:tr>
              <a:tr h="277911">
                <a:tc>
                  <a:txBody>
                    <a:bodyPr/>
                    <a:lstStyle/>
                    <a:p>
                      <a:r>
                        <a:rPr lang="en-GB" sz="1200" b="0" dirty="0">
                          <a:solidFill>
                            <a:schemeClr val="tx1"/>
                          </a:solidFill>
                        </a:rPr>
                        <a:t>Level of accuracy?</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High</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5840331"/>
                  </a:ext>
                </a:extLst>
              </a:tr>
              <a:tr h="277911">
                <a:tc>
                  <a:txBody>
                    <a:bodyPr/>
                    <a:lstStyle/>
                    <a:p>
                      <a:r>
                        <a:rPr lang="en-GB" sz="1200" b="0" dirty="0">
                          <a:solidFill>
                            <a:schemeClr val="tx1"/>
                          </a:solidFill>
                        </a:rPr>
                        <a:t>Track causes?</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1376161"/>
                  </a:ext>
                </a:extLst>
              </a:tr>
              <a:tr h="277911">
                <a:tc>
                  <a:txBody>
                    <a:bodyPr/>
                    <a:lstStyle/>
                    <a:p>
                      <a:r>
                        <a:rPr lang="en-GB" sz="1200" b="0" dirty="0">
                          <a:solidFill>
                            <a:schemeClr val="tx1"/>
                          </a:solidFill>
                        </a:rPr>
                        <a:t>Required resources</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High</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1459545"/>
                  </a:ext>
                </a:extLst>
              </a:tr>
              <a:tr h="277911">
                <a:tc>
                  <a:txBody>
                    <a:bodyPr/>
                    <a:lstStyle/>
                    <a:p>
                      <a:r>
                        <a:rPr lang="en-GB" sz="1200" b="0" dirty="0">
                          <a:solidFill>
                            <a:schemeClr val="tx1"/>
                          </a:solidFill>
                        </a:rPr>
                        <a:t>Handle mixed FLW?</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Yes</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9059828"/>
                  </a:ext>
                </a:extLst>
              </a:tr>
              <a:tr h="277911">
                <a:tc>
                  <a:txBody>
                    <a:bodyPr/>
                    <a:lstStyle/>
                    <a:p>
                      <a:r>
                        <a:rPr lang="en-GB" sz="1200" b="0" dirty="0">
                          <a:solidFill>
                            <a:schemeClr val="tx1"/>
                          </a:solidFill>
                        </a:rPr>
                        <a:t>Records FLW available?</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6526467"/>
                  </a:ext>
                </a:extLst>
              </a:tr>
              <a:tr h="277911">
                <a:tc>
                  <a:txBody>
                    <a:bodyPr/>
                    <a:lstStyle/>
                    <a:p>
                      <a:r>
                        <a:rPr lang="en-US" sz="1200" b="0" dirty="0">
                          <a:solidFill>
                            <a:schemeClr val="tx1"/>
                          </a:solidFill>
                        </a:rPr>
                        <a:t>Are inputs and outputs recorded that could be used for inferring the amount of FLW? </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3078935"/>
                  </a:ext>
                </a:extLst>
              </a:tr>
            </a:tbl>
          </a:graphicData>
        </a:graphic>
      </p:graphicFrame>
      <p:sp>
        <p:nvSpPr>
          <p:cNvPr id="5" name="TextBox 4">
            <a:hlinkClick r:id="rId8" action="ppaction://hlinksldjump"/>
            <a:extLst>
              <a:ext uri="{FF2B5EF4-FFF2-40B4-BE49-F238E27FC236}">
                <a16:creationId xmlns:a16="http://schemas.microsoft.com/office/drawing/2014/main" id="{F208C024-3C83-28E8-F1A1-297416368223}"/>
              </a:ext>
            </a:extLst>
          </p:cNvPr>
          <p:cNvSpPr txBox="1"/>
          <p:nvPr/>
        </p:nvSpPr>
        <p:spPr>
          <a:xfrm>
            <a:off x="2556150" y="225773"/>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8" name="TextBox 17">
            <a:hlinkClick r:id="rId9" action="ppaction://hlinksldjump"/>
            <a:extLst>
              <a:ext uri="{FF2B5EF4-FFF2-40B4-BE49-F238E27FC236}">
                <a16:creationId xmlns:a16="http://schemas.microsoft.com/office/drawing/2014/main" id="{2F0B55AF-77C1-8C03-A340-749438EB73C0}"/>
              </a:ext>
            </a:extLst>
          </p:cNvPr>
          <p:cNvSpPr txBox="1"/>
          <p:nvPr/>
        </p:nvSpPr>
        <p:spPr>
          <a:xfrm>
            <a:off x="4469726" y="225577"/>
            <a:ext cx="1447037"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1" name="TextBox 20">
            <a:hlinkClick r:id="rId10" action="ppaction://hlinksldjump"/>
            <a:extLst>
              <a:ext uri="{FF2B5EF4-FFF2-40B4-BE49-F238E27FC236}">
                <a16:creationId xmlns:a16="http://schemas.microsoft.com/office/drawing/2014/main" id="{CDF93DA9-0808-9AE0-88EC-35A5A7DA5A1F}"/>
              </a:ext>
            </a:extLst>
          </p:cNvPr>
          <p:cNvSpPr txBox="1"/>
          <p:nvPr/>
        </p:nvSpPr>
        <p:spPr>
          <a:xfrm>
            <a:off x="5942756" y="225577"/>
            <a:ext cx="1723863"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2" name="TextBox 21">
            <a:hlinkClick r:id="rId11" action="ppaction://hlinksldjump"/>
            <a:extLst>
              <a:ext uri="{FF2B5EF4-FFF2-40B4-BE49-F238E27FC236}">
                <a16:creationId xmlns:a16="http://schemas.microsoft.com/office/drawing/2014/main" id="{C27A153E-8475-A0F2-4481-AA3AF77F79BF}"/>
              </a:ext>
            </a:extLst>
          </p:cNvPr>
          <p:cNvSpPr txBox="1"/>
          <p:nvPr/>
        </p:nvSpPr>
        <p:spPr>
          <a:xfrm>
            <a:off x="7692613" y="225576"/>
            <a:ext cx="777126"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4" name="TextBox 3">
            <a:hlinkClick r:id="rId12" action="ppaction://hlinksldjump"/>
            <a:extLst>
              <a:ext uri="{FF2B5EF4-FFF2-40B4-BE49-F238E27FC236}">
                <a16:creationId xmlns:a16="http://schemas.microsoft.com/office/drawing/2014/main" id="{D82EF280-6785-F517-7FD3-D594A241F476}"/>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B45B04C9-1CB0-6839-4E41-2DCC5B875A7B}"/>
              </a:ext>
            </a:extLst>
          </p:cNvPr>
          <p:cNvSpPr>
            <a:spLocks noGrp="1"/>
          </p:cNvSpPr>
          <p:nvPr>
            <p:ph type="sldNum" sz="quarter" idx="11"/>
          </p:nvPr>
        </p:nvSpPr>
        <p:spPr/>
        <p:txBody>
          <a:bodyPr/>
          <a:lstStyle/>
          <a:p>
            <a:fld id="{F25965E0-7062-474C-8671-DB3A3CE669B0}" type="slidenum">
              <a:rPr lang="nl-NL" smtClean="0"/>
              <a:pPr/>
              <a:t>90</a:t>
            </a:fld>
            <a:endParaRPr lang="nl-NL" dirty="0"/>
          </a:p>
        </p:txBody>
      </p:sp>
    </p:spTree>
    <p:extLst>
      <p:ext uri="{BB962C8B-B14F-4D97-AF65-F5344CB8AC3E}">
        <p14:creationId xmlns:p14="http://schemas.microsoft.com/office/powerpoint/2010/main" val="197612687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3A9FABE-2C30-7C9B-6BC9-471E106F16C2}"/>
              </a:ext>
            </a:extLst>
          </p:cNvPr>
          <p:cNvSpPr>
            <a:spLocks noGrp="1"/>
          </p:cNvSpPr>
          <p:nvPr>
            <p:ph type="body" sz="quarter" idx="10"/>
          </p:nvPr>
        </p:nvSpPr>
        <p:spPr/>
        <p:txBody>
          <a:bodyPr/>
          <a:lstStyle/>
          <a:p>
            <a:pPr lvl="1">
              <a:buClr>
                <a:schemeClr val="accent1"/>
              </a:buClr>
            </a:pPr>
            <a:r>
              <a:rPr lang="en-US" dirty="0"/>
              <a:t>The level of detail gives the opportunity to derive data on other environmental indicators like GHG-emission</a:t>
            </a:r>
          </a:p>
          <a:p>
            <a:pPr lvl="1">
              <a:buClr>
                <a:schemeClr val="accent1"/>
              </a:buClr>
            </a:pPr>
            <a:r>
              <a:rPr lang="en-US" dirty="0"/>
              <a:t>In fact, in case of mixed FLW, it is the only reliable way to collect FLW data </a:t>
            </a:r>
            <a:br>
              <a:rPr lang="en-US" dirty="0"/>
            </a:br>
            <a:r>
              <a:rPr lang="en-US" dirty="0"/>
              <a:t>on a deeper level than ‘food total’ or ‘organic total’</a:t>
            </a:r>
          </a:p>
          <a:p>
            <a:pPr lvl="1">
              <a:buClr>
                <a:schemeClr val="accent1"/>
              </a:buClr>
            </a:pPr>
            <a:r>
              <a:rPr lang="en-US" dirty="0"/>
              <a:t>There are technological devices that support this kind of FLW analysis </a:t>
            </a:r>
            <a:br>
              <a:rPr lang="en-US" dirty="0"/>
            </a:br>
            <a:r>
              <a:rPr lang="en-US" dirty="0"/>
              <a:t>(e.g. </a:t>
            </a:r>
            <a:r>
              <a:rPr lang="en-US" dirty="0" err="1"/>
              <a:t>Leanpath</a:t>
            </a:r>
            <a:r>
              <a:rPr lang="en-US" dirty="0"/>
              <a:t>)</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GB" dirty="0"/>
              <a:t>Remarks: Waste composition analysis</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18" name="TextBox 17">
            <a:hlinkClick r:id="rId8" action="ppaction://hlinksldjump"/>
            <a:extLst>
              <a:ext uri="{FF2B5EF4-FFF2-40B4-BE49-F238E27FC236}">
                <a16:creationId xmlns:a16="http://schemas.microsoft.com/office/drawing/2014/main" id="{BBC181C1-3CB9-04D2-8631-F8C0123424F9}"/>
              </a:ext>
            </a:extLst>
          </p:cNvPr>
          <p:cNvSpPr txBox="1"/>
          <p:nvPr/>
        </p:nvSpPr>
        <p:spPr>
          <a:xfrm>
            <a:off x="2557963" y="232194"/>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9" name="TextBox 18">
            <a:hlinkClick r:id="rId9" action="ppaction://hlinksldjump"/>
            <a:extLst>
              <a:ext uri="{FF2B5EF4-FFF2-40B4-BE49-F238E27FC236}">
                <a16:creationId xmlns:a16="http://schemas.microsoft.com/office/drawing/2014/main" id="{9D98FC38-6CB2-DE92-F2F0-07029A2EF006}"/>
              </a:ext>
            </a:extLst>
          </p:cNvPr>
          <p:cNvSpPr txBox="1"/>
          <p:nvPr/>
        </p:nvSpPr>
        <p:spPr>
          <a:xfrm>
            <a:off x="4471539" y="231998"/>
            <a:ext cx="1447037"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0" name="TextBox 19">
            <a:hlinkClick r:id="rId10" action="ppaction://hlinksldjump"/>
            <a:extLst>
              <a:ext uri="{FF2B5EF4-FFF2-40B4-BE49-F238E27FC236}">
                <a16:creationId xmlns:a16="http://schemas.microsoft.com/office/drawing/2014/main" id="{BA1AB33D-A372-7612-9EAC-DEBEA2D1F87F}"/>
              </a:ext>
            </a:extLst>
          </p:cNvPr>
          <p:cNvSpPr txBox="1"/>
          <p:nvPr/>
        </p:nvSpPr>
        <p:spPr>
          <a:xfrm>
            <a:off x="5944569" y="231998"/>
            <a:ext cx="172386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1" name="TextBox 20">
            <a:hlinkClick r:id="rId11" action="ppaction://hlinksldjump"/>
            <a:extLst>
              <a:ext uri="{FF2B5EF4-FFF2-40B4-BE49-F238E27FC236}">
                <a16:creationId xmlns:a16="http://schemas.microsoft.com/office/drawing/2014/main" id="{2950D3D0-9301-C9F0-702E-2BE1C48D34E8}"/>
              </a:ext>
            </a:extLst>
          </p:cNvPr>
          <p:cNvSpPr txBox="1"/>
          <p:nvPr/>
        </p:nvSpPr>
        <p:spPr>
          <a:xfrm>
            <a:off x="7694426" y="231997"/>
            <a:ext cx="777126"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4" name="TextBox 3">
            <a:hlinkClick r:id="rId8" action="ppaction://hlinksldjump"/>
            <a:extLst>
              <a:ext uri="{FF2B5EF4-FFF2-40B4-BE49-F238E27FC236}">
                <a16:creationId xmlns:a16="http://schemas.microsoft.com/office/drawing/2014/main" id="{4D279778-605C-908D-012A-6A883383FEA5}"/>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5" name="TextBox 4">
            <a:hlinkClick r:id="rId12" action="ppaction://hlinksldjump"/>
            <a:extLst>
              <a:ext uri="{FF2B5EF4-FFF2-40B4-BE49-F238E27FC236}">
                <a16:creationId xmlns:a16="http://schemas.microsoft.com/office/drawing/2014/main" id="{933777CD-266F-43BF-E8C5-75E2AC987032}"/>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1" name="Slide Number Placeholder 10">
            <a:extLst>
              <a:ext uri="{FF2B5EF4-FFF2-40B4-BE49-F238E27FC236}">
                <a16:creationId xmlns:a16="http://schemas.microsoft.com/office/drawing/2014/main" id="{2C86BEE7-AD1B-72B1-2EF1-337F11EB26F1}"/>
              </a:ext>
            </a:extLst>
          </p:cNvPr>
          <p:cNvSpPr>
            <a:spLocks noGrp="1"/>
          </p:cNvSpPr>
          <p:nvPr>
            <p:ph type="sldNum" sz="quarter" idx="11"/>
          </p:nvPr>
        </p:nvSpPr>
        <p:spPr/>
        <p:txBody>
          <a:bodyPr/>
          <a:lstStyle/>
          <a:p>
            <a:fld id="{F25965E0-7062-474C-8671-DB3A3CE669B0}" type="slidenum">
              <a:rPr lang="nl-NL" smtClean="0"/>
              <a:pPr/>
              <a:t>91</a:t>
            </a:fld>
            <a:endParaRPr lang="nl-NL" dirty="0"/>
          </a:p>
        </p:txBody>
      </p:sp>
    </p:spTree>
    <p:extLst>
      <p:ext uri="{BB962C8B-B14F-4D97-AF65-F5344CB8AC3E}">
        <p14:creationId xmlns:p14="http://schemas.microsoft.com/office/powerpoint/2010/main" val="143604679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72085C80-A759-3920-E28B-1A3D083D13D8}"/>
              </a:ext>
            </a:extLst>
          </p:cNvPr>
          <p:cNvSpPr>
            <a:spLocks noGrp="1"/>
          </p:cNvSpPr>
          <p:nvPr>
            <p:ph type="body" sz="quarter" idx="10"/>
          </p:nvPr>
        </p:nvSpPr>
        <p:spPr>
          <a:xfrm>
            <a:off x="2707274" y="1983850"/>
            <a:ext cx="5855993" cy="1946928"/>
          </a:xfrm>
        </p:spPr>
        <p:txBody>
          <a:bodyPr/>
          <a:lstStyle/>
          <a:p>
            <a:pPr lvl="1">
              <a:buClr>
                <a:schemeClr val="accent1"/>
              </a:buClr>
            </a:pPr>
            <a:r>
              <a:rPr lang="en-US" dirty="0"/>
              <a:t>Considering all methods on pros and cons (see previous slides)</a:t>
            </a:r>
          </a:p>
          <a:p>
            <a:pPr lvl="1">
              <a:buClr>
                <a:schemeClr val="accent1"/>
              </a:buClr>
            </a:pPr>
            <a:r>
              <a:rPr lang="en-US" dirty="0"/>
              <a:t>Using the practical preferences per SCL as provided from</a:t>
            </a:r>
          </a:p>
          <a:p>
            <a:pPr lvl="1">
              <a:buClr>
                <a:schemeClr val="accent1"/>
              </a:buClr>
            </a:pPr>
            <a:r>
              <a:rPr lang="en-US" dirty="0"/>
              <a:t>Literature and practice</a:t>
            </a:r>
          </a:p>
          <a:p>
            <a:pPr lvl="1">
              <a:buClr>
                <a:schemeClr val="accent1"/>
              </a:buClr>
            </a:pPr>
            <a:r>
              <a:rPr lang="en-US" dirty="0"/>
              <a:t>Using the upgraded WRI decision tool for method selection in</a:t>
            </a:r>
          </a:p>
          <a:p>
            <a:pPr lvl="1">
              <a:buClr>
                <a:schemeClr val="accent1"/>
              </a:buClr>
            </a:pPr>
            <a:r>
              <a:rPr lang="en-US" dirty="0"/>
              <a:t>Relation to your own situation</a:t>
            </a:r>
          </a:p>
          <a:p>
            <a:endParaRPr lang="en-US" dirty="0"/>
          </a:p>
        </p:txBody>
      </p:sp>
      <p:sp>
        <p:nvSpPr>
          <p:cNvPr id="10" name="Title 9">
            <a:extLst>
              <a:ext uri="{FF2B5EF4-FFF2-40B4-BE49-F238E27FC236}">
                <a16:creationId xmlns:a16="http://schemas.microsoft.com/office/drawing/2014/main" id="{3F389312-3D4D-9415-97CF-BD74AE0CA439}"/>
              </a:ext>
            </a:extLst>
          </p:cNvPr>
          <p:cNvSpPr>
            <a:spLocks noGrp="1"/>
          </p:cNvSpPr>
          <p:nvPr>
            <p:ph type="title"/>
          </p:nvPr>
        </p:nvSpPr>
        <p:spPr/>
        <p:txBody>
          <a:bodyPr/>
          <a:lstStyle/>
          <a:p>
            <a:r>
              <a:rPr lang="en-US" dirty="0"/>
              <a:t>e) The method selection can be based on </a:t>
            </a:r>
            <a:br>
              <a:rPr lang="en-US" dirty="0"/>
            </a:br>
            <a:r>
              <a:rPr lang="en-US" dirty="0"/>
              <a:t>three elements:</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27" name="Vrije vorm: vorm 24">
            <a:hlinkClick r:id="rId8" action="ppaction://hlinksldjump"/>
            <a:extLst>
              <a:ext uri="{FF2B5EF4-FFF2-40B4-BE49-F238E27FC236}">
                <a16:creationId xmlns:a16="http://schemas.microsoft.com/office/drawing/2014/main" id="{E6BB36CF-89B5-F63F-5E2A-80223BAAF564}"/>
              </a:ext>
            </a:extLst>
          </p:cNvPr>
          <p:cNvSpPr/>
          <p:nvPr/>
        </p:nvSpPr>
        <p:spPr>
          <a:xfrm>
            <a:off x="4079439" y="241200"/>
            <a:ext cx="2094659"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 What process to quantify?</a:t>
            </a:r>
          </a:p>
        </p:txBody>
      </p:sp>
      <p:sp>
        <p:nvSpPr>
          <p:cNvPr id="28" name="Vrije vorm: vorm 26">
            <a:hlinkClick r:id="rId9" action="ppaction://hlinksldjump"/>
            <a:extLst>
              <a:ext uri="{FF2B5EF4-FFF2-40B4-BE49-F238E27FC236}">
                <a16:creationId xmlns:a16="http://schemas.microsoft.com/office/drawing/2014/main" id="{5267D95D-EB6F-19AC-BD70-72514D41374A}"/>
              </a:ext>
            </a:extLst>
          </p:cNvPr>
          <p:cNvSpPr/>
          <p:nvPr/>
        </p:nvSpPr>
        <p:spPr>
          <a:xfrm>
            <a:off x="6207451" y="241200"/>
            <a:ext cx="2623004"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 Considerations method selection</a:t>
            </a:r>
          </a:p>
        </p:txBody>
      </p:sp>
      <p:sp>
        <p:nvSpPr>
          <p:cNvPr id="29" name="Vrije vorm: vorm 27">
            <a:hlinkClick r:id="rId10" action="ppaction://hlinksldjump"/>
            <a:extLst>
              <a:ext uri="{FF2B5EF4-FFF2-40B4-BE49-F238E27FC236}">
                <a16:creationId xmlns:a16="http://schemas.microsoft.com/office/drawing/2014/main" id="{4B95DAF9-8B9A-7180-75C6-4E7B6E4AC7AD}"/>
              </a:ext>
            </a:extLst>
          </p:cNvPr>
          <p:cNvSpPr/>
          <p:nvPr/>
        </p:nvSpPr>
        <p:spPr>
          <a:xfrm>
            <a:off x="2556000" y="457200"/>
            <a:ext cx="1926830"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 List of methodologies</a:t>
            </a:r>
          </a:p>
        </p:txBody>
      </p:sp>
      <p:sp>
        <p:nvSpPr>
          <p:cNvPr id="30" name="Vrije vorm: vorm 34">
            <a:hlinkClick r:id="rId11" action="ppaction://hlinksldjump"/>
            <a:extLst>
              <a:ext uri="{FF2B5EF4-FFF2-40B4-BE49-F238E27FC236}">
                <a16:creationId xmlns:a16="http://schemas.microsoft.com/office/drawing/2014/main" id="{507539BC-D04E-5F87-1D5C-A654BD477742}"/>
              </a:ext>
            </a:extLst>
          </p:cNvPr>
          <p:cNvSpPr/>
          <p:nvPr/>
        </p:nvSpPr>
        <p:spPr>
          <a:xfrm>
            <a:off x="2556000" y="241200"/>
            <a:ext cx="1490085"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 Process scheme</a:t>
            </a:r>
          </a:p>
        </p:txBody>
      </p:sp>
      <p:sp>
        <p:nvSpPr>
          <p:cNvPr id="31" name="Vrije vorm: vorm 26">
            <a:hlinkClick r:id="rId12" action="ppaction://hlinksldjump"/>
            <a:extLst>
              <a:ext uri="{FF2B5EF4-FFF2-40B4-BE49-F238E27FC236}">
                <a16:creationId xmlns:a16="http://schemas.microsoft.com/office/drawing/2014/main" id="{1D107820-1F5F-F132-C43A-E6A2C4BB55D7}"/>
              </a:ext>
            </a:extLst>
          </p:cNvPr>
          <p:cNvSpPr/>
          <p:nvPr/>
        </p:nvSpPr>
        <p:spPr>
          <a:xfrm>
            <a:off x="4515086" y="457200"/>
            <a:ext cx="2094658"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 Actual method selection</a:t>
            </a:r>
          </a:p>
        </p:txBody>
      </p:sp>
      <p:sp>
        <p:nvSpPr>
          <p:cNvPr id="6" name="TextBox 5">
            <a:hlinkClick r:id="rId10" action="ppaction://hlinksldjump"/>
            <a:extLst>
              <a:ext uri="{FF2B5EF4-FFF2-40B4-BE49-F238E27FC236}">
                <a16:creationId xmlns:a16="http://schemas.microsoft.com/office/drawing/2014/main" id="{71B1632D-B302-8D0C-0C58-AA0CD4D0E5C0}"/>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4" name="Arrow: Right 3">
            <a:hlinkClick r:id="" action="ppaction://hlinkshowjump?jump=nextslide"/>
            <a:extLst>
              <a:ext uri="{FF2B5EF4-FFF2-40B4-BE49-F238E27FC236}">
                <a16:creationId xmlns:a16="http://schemas.microsoft.com/office/drawing/2014/main" id="{9FAB8186-D547-9129-15E5-4A50C8B9E7D1}"/>
              </a:ext>
            </a:extLst>
          </p:cNvPr>
          <p:cNvSpPr/>
          <p:nvPr/>
        </p:nvSpPr>
        <p:spPr>
          <a:xfrm>
            <a:off x="7362613" y="4647600"/>
            <a:ext cx="602827" cy="3600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16" name="Vrije vorm: vorm 26">
            <a:hlinkClick r:id="rId13" action="ppaction://hlinksldjump"/>
            <a:extLst>
              <a:ext uri="{FF2B5EF4-FFF2-40B4-BE49-F238E27FC236}">
                <a16:creationId xmlns:a16="http://schemas.microsoft.com/office/drawing/2014/main" id="{20C3046C-CAB6-D88A-F302-193BB2FCEC83}"/>
              </a:ext>
            </a:extLst>
          </p:cNvPr>
          <p:cNvSpPr/>
          <p:nvPr/>
        </p:nvSpPr>
        <p:spPr>
          <a:xfrm>
            <a:off x="6642000" y="457200"/>
            <a:ext cx="1146829"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 Examples</a:t>
            </a:r>
          </a:p>
        </p:txBody>
      </p:sp>
      <p:sp>
        <p:nvSpPr>
          <p:cNvPr id="17" name="TextBox 16">
            <a:hlinkClick r:id="rId14" action="ppaction://hlinksldjump"/>
            <a:extLst>
              <a:ext uri="{FF2B5EF4-FFF2-40B4-BE49-F238E27FC236}">
                <a16:creationId xmlns:a16="http://schemas.microsoft.com/office/drawing/2014/main" id="{CEAAC0AD-93FD-70B8-75B0-1DBB07C4D82B}"/>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4"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Slide Number Placeholder 4">
            <a:extLst>
              <a:ext uri="{FF2B5EF4-FFF2-40B4-BE49-F238E27FC236}">
                <a16:creationId xmlns:a16="http://schemas.microsoft.com/office/drawing/2014/main" id="{4A0E64A9-6E28-52CC-8BE5-EF80DF27EAAD}"/>
              </a:ext>
            </a:extLst>
          </p:cNvPr>
          <p:cNvSpPr>
            <a:spLocks noGrp="1"/>
          </p:cNvSpPr>
          <p:nvPr>
            <p:ph type="sldNum" sz="quarter" idx="11"/>
          </p:nvPr>
        </p:nvSpPr>
        <p:spPr/>
        <p:txBody>
          <a:bodyPr/>
          <a:lstStyle/>
          <a:p>
            <a:fld id="{F25965E0-7062-474C-8671-DB3A3CE669B0}" type="slidenum">
              <a:rPr lang="nl-NL" smtClean="0"/>
              <a:pPr/>
              <a:t>92</a:t>
            </a:fld>
            <a:endParaRPr lang="nl-NL" dirty="0"/>
          </a:p>
        </p:txBody>
      </p:sp>
    </p:spTree>
    <p:extLst>
      <p:ext uri="{BB962C8B-B14F-4D97-AF65-F5344CB8AC3E}">
        <p14:creationId xmlns:p14="http://schemas.microsoft.com/office/powerpoint/2010/main" val="84022125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6163676" cy="335963"/>
          </a:xfrm>
        </p:spPr>
        <p:txBody>
          <a:bodyPr/>
          <a:lstStyle/>
          <a:p>
            <a:r>
              <a:rPr lang="en-US" dirty="0"/>
              <a:t>e) Which method is suitable/used for what? (see         )</a:t>
            </a:r>
            <a:endParaRPr lang="en-GB" dirty="0"/>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22" name="Rectangle 21">
            <a:extLst>
              <a:ext uri="{FF2B5EF4-FFF2-40B4-BE49-F238E27FC236}">
                <a16:creationId xmlns:a16="http://schemas.microsoft.com/office/drawing/2014/main" id="{EA991992-0D7A-BC6D-9AF0-ACD77C90EBF7}"/>
              </a:ext>
            </a:extLst>
          </p:cNvPr>
          <p:cNvSpPr/>
          <p:nvPr/>
        </p:nvSpPr>
        <p:spPr>
          <a:xfrm>
            <a:off x="2804561" y="4118739"/>
            <a:ext cx="216000" cy="216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23" name="Rectangle 22">
            <a:extLst>
              <a:ext uri="{FF2B5EF4-FFF2-40B4-BE49-F238E27FC236}">
                <a16:creationId xmlns:a16="http://schemas.microsoft.com/office/drawing/2014/main" id="{1E9B6BE9-041A-832A-9DA0-7D69C1B82208}"/>
              </a:ext>
            </a:extLst>
          </p:cNvPr>
          <p:cNvSpPr/>
          <p:nvPr/>
        </p:nvSpPr>
        <p:spPr>
          <a:xfrm>
            <a:off x="4677918" y="4118739"/>
            <a:ext cx="216000" cy="21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25" name="Rectangle 24">
            <a:extLst>
              <a:ext uri="{FF2B5EF4-FFF2-40B4-BE49-F238E27FC236}">
                <a16:creationId xmlns:a16="http://schemas.microsoft.com/office/drawing/2014/main" id="{F7C3970B-D72A-148A-7659-3386782415BA}"/>
              </a:ext>
            </a:extLst>
          </p:cNvPr>
          <p:cNvSpPr/>
          <p:nvPr/>
        </p:nvSpPr>
        <p:spPr>
          <a:xfrm>
            <a:off x="6445050" y="4118739"/>
            <a:ext cx="216000" cy="216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26" name="TextBox 25">
            <a:extLst>
              <a:ext uri="{FF2B5EF4-FFF2-40B4-BE49-F238E27FC236}">
                <a16:creationId xmlns:a16="http://schemas.microsoft.com/office/drawing/2014/main" id="{9BD405BA-C376-5FC8-B37E-9E04F342D604}"/>
              </a:ext>
            </a:extLst>
          </p:cNvPr>
          <p:cNvSpPr txBox="1"/>
          <p:nvPr/>
        </p:nvSpPr>
        <p:spPr>
          <a:xfrm>
            <a:off x="2981458" y="4109752"/>
            <a:ext cx="1544012" cy="233975"/>
          </a:xfrm>
          <a:prstGeom prst="rect">
            <a:avLst/>
          </a:prstGeom>
          <a:noFill/>
        </p:spPr>
        <p:txBody>
          <a:bodyPr wrap="none" rtlCol="0">
            <a:spAutoFit/>
          </a:bodyPr>
          <a:lstStyle/>
          <a:p>
            <a:pPr marL="0" marR="0" lvl="0" indent="0" algn="l" defTabSz="914400" rtl="0" eaLnBrk="1" fontAlgn="base" latinLnBrk="0" hangingPunct="1">
              <a:lnSpc>
                <a:spcPts val="1200"/>
              </a:lnSpc>
              <a:spcBef>
                <a:spcPct val="0"/>
              </a:spcBef>
              <a:spcAft>
                <a:spcPct val="0"/>
              </a:spcAft>
              <a:buClrTx/>
              <a:buSzTx/>
              <a:buFontTx/>
              <a:buNone/>
              <a:tabLst/>
              <a:defRPr/>
            </a:pPr>
            <a:r>
              <a:rPr kumimoji="0" lang="nl-NL" sz="900" b="0" i="0" u="none" strike="noStrike" kern="1200" cap="none" spc="0" normalizeH="0" baseline="0" noProof="0" dirty="0" err="1">
                <a:ln>
                  <a:noFill/>
                </a:ln>
                <a:effectLst/>
                <a:uLnTx/>
                <a:uFillTx/>
                <a:latin typeface="Arial" panose="020B0604020202020204" pitchFamily="34" charset="0"/>
                <a:ea typeface="+mn-ea"/>
                <a:cs typeface="+mn-cs"/>
              </a:rPr>
              <a:t>rarely</a:t>
            </a:r>
            <a:r>
              <a:rPr kumimoji="0" lang="nl-NL" sz="900" b="0" i="0" u="none" strike="noStrike" kern="1200" cap="none" spc="0" normalizeH="0" baseline="0" noProof="0" dirty="0">
                <a:ln>
                  <a:noFill/>
                </a:ln>
                <a:effectLst/>
                <a:uLnTx/>
                <a:uFillTx/>
                <a:latin typeface="Arial" panose="020B0604020202020204" pitchFamily="34" charset="0"/>
                <a:ea typeface="+mn-ea"/>
                <a:cs typeface="+mn-cs"/>
              </a:rPr>
              <a:t> </a:t>
            </a:r>
            <a:r>
              <a:rPr kumimoji="0" lang="nl-NL" sz="900" b="0" i="0" u="none" strike="noStrike" kern="1200" cap="none" spc="0" normalizeH="0" baseline="0" noProof="0" dirty="0" err="1">
                <a:ln>
                  <a:noFill/>
                </a:ln>
                <a:effectLst/>
                <a:uLnTx/>
                <a:uFillTx/>
                <a:latin typeface="Arial" panose="020B0604020202020204" pitchFamily="34" charset="0"/>
                <a:ea typeface="+mn-ea"/>
                <a:cs typeface="+mn-cs"/>
              </a:rPr>
              <a:t>applied</a:t>
            </a:r>
            <a:r>
              <a:rPr kumimoji="0" lang="nl-NL" sz="900" b="0" i="0" u="none" strike="noStrike" kern="1200" cap="none" spc="0" normalizeH="0" baseline="0" noProof="0" dirty="0">
                <a:ln>
                  <a:noFill/>
                </a:ln>
                <a:effectLst/>
                <a:uLnTx/>
                <a:uFillTx/>
                <a:latin typeface="Arial" panose="020B0604020202020204" pitchFamily="34" charset="0"/>
                <a:ea typeface="+mn-ea"/>
                <a:cs typeface="+mn-cs"/>
              </a:rPr>
              <a:t>/</a:t>
            </a:r>
            <a:r>
              <a:rPr kumimoji="0" lang="nl-NL" sz="900" b="0" i="0" u="none" strike="noStrike" kern="1200" cap="none" spc="0" normalizeH="0" baseline="0" noProof="0" dirty="0" err="1">
                <a:ln>
                  <a:noFill/>
                </a:ln>
                <a:effectLst/>
                <a:uLnTx/>
                <a:uFillTx/>
                <a:latin typeface="Arial" panose="020B0604020202020204" pitchFamily="34" charset="0"/>
                <a:ea typeface="+mn-ea"/>
                <a:cs typeface="+mn-cs"/>
              </a:rPr>
              <a:t>less</a:t>
            </a:r>
            <a:r>
              <a:rPr kumimoji="0" lang="nl-NL" sz="900" b="0" i="0" u="none" strike="noStrike" kern="1200" cap="none" spc="0" normalizeH="0" baseline="0" noProof="0" dirty="0">
                <a:ln>
                  <a:noFill/>
                </a:ln>
                <a:effectLst/>
                <a:uLnTx/>
                <a:uFillTx/>
                <a:latin typeface="Arial" panose="020B0604020202020204" pitchFamily="34" charset="0"/>
                <a:ea typeface="+mn-ea"/>
                <a:cs typeface="+mn-cs"/>
              </a:rPr>
              <a:t> </a:t>
            </a:r>
            <a:r>
              <a:rPr kumimoji="0" lang="nl-NL" sz="900" b="0" i="0" u="none" strike="noStrike" kern="1200" cap="none" spc="0" normalizeH="0" baseline="0" noProof="0" dirty="0" err="1">
                <a:ln>
                  <a:noFill/>
                </a:ln>
                <a:effectLst/>
                <a:uLnTx/>
                <a:uFillTx/>
                <a:latin typeface="Arial" panose="020B0604020202020204" pitchFamily="34" charset="0"/>
                <a:ea typeface="+mn-ea"/>
                <a:cs typeface="+mn-cs"/>
              </a:rPr>
              <a:t>suitable</a:t>
            </a:r>
            <a:endParaRPr kumimoji="0" lang="nl-NL" sz="9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27" name="TextBox 26">
            <a:extLst>
              <a:ext uri="{FF2B5EF4-FFF2-40B4-BE49-F238E27FC236}">
                <a16:creationId xmlns:a16="http://schemas.microsoft.com/office/drawing/2014/main" id="{18905666-D1A7-00B6-2773-71346D03B048}"/>
              </a:ext>
            </a:extLst>
          </p:cNvPr>
          <p:cNvSpPr txBox="1"/>
          <p:nvPr/>
        </p:nvSpPr>
        <p:spPr>
          <a:xfrm>
            <a:off x="4846293" y="4111591"/>
            <a:ext cx="1460656" cy="233975"/>
          </a:xfrm>
          <a:prstGeom prst="rect">
            <a:avLst/>
          </a:prstGeom>
          <a:noFill/>
        </p:spPr>
        <p:txBody>
          <a:bodyPr wrap="none" rtlCol="0">
            <a:spAutoFit/>
          </a:bodyPr>
          <a:lstStyle/>
          <a:p>
            <a:pPr marL="0" marR="0" lvl="0" indent="0" algn="l" defTabSz="914400" rtl="0" eaLnBrk="1" fontAlgn="base" latinLnBrk="0" hangingPunct="1">
              <a:lnSpc>
                <a:spcPts val="1200"/>
              </a:lnSpc>
              <a:spcBef>
                <a:spcPct val="0"/>
              </a:spcBef>
              <a:spcAft>
                <a:spcPct val="0"/>
              </a:spcAft>
              <a:buClrTx/>
              <a:buSzTx/>
              <a:buFontTx/>
              <a:buNone/>
              <a:tabLst/>
              <a:defRPr/>
            </a:pPr>
            <a:r>
              <a:rPr kumimoji="0" lang="nl-NL" sz="900" b="0" i="0" u="none" strike="noStrike" kern="1200" cap="none" spc="0" normalizeH="0" baseline="0" noProof="0" dirty="0" err="1">
                <a:ln>
                  <a:noFill/>
                </a:ln>
                <a:effectLst/>
                <a:uLnTx/>
                <a:uFillTx/>
                <a:latin typeface="Arial" panose="020B0604020202020204" pitchFamily="34" charset="0"/>
                <a:ea typeface="+mn-ea"/>
                <a:cs typeface="+mn-cs"/>
              </a:rPr>
              <a:t>applied</a:t>
            </a:r>
            <a:r>
              <a:rPr kumimoji="0" lang="nl-NL" sz="900" b="0" i="0" u="none" strike="noStrike" kern="1200" cap="none" spc="0" normalizeH="0" baseline="0" noProof="0" dirty="0">
                <a:ln>
                  <a:noFill/>
                </a:ln>
                <a:effectLst/>
                <a:uLnTx/>
                <a:uFillTx/>
                <a:latin typeface="Arial" panose="020B0604020202020204" pitchFamily="34" charset="0"/>
                <a:ea typeface="+mn-ea"/>
                <a:cs typeface="+mn-cs"/>
              </a:rPr>
              <a:t> </a:t>
            </a:r>
            <a:r>
              <a:rPr kumimoji="0" lang="nl-NL" sz="900" b="0" i="0" u="none" strike="noStrike" kern="1200" cap="none" spc="0" normalizeH="0" baseline="0" noProof="0" dirty="0" err="1">
                <a:ln>
                  <a:noFill/>
                </a:ln>
                <a:effectLst/>
                <a:uLnTx/>
                <a:uFillTx/>
                <a:latin typeface="Arial" panose="020B0604020202020204" pitchFamily="34" charset="0"/>
                <a:ea typeface="+mn-ea"/>
                <a:cs typeface="+mn-cs"/>
              </a:rPr>
              <a:t>regularly</a:t>
            </a:r>
            <a:r>
              <a:rPr kumimoji="0" lang="nl-NL" sz="900" b="0" i="0" u="none" strike="noStrike" kern="1200" cap="none" spc="0" normalizeH="0" baseline="0" noProof="0" dirty="0">
                <a:ln>
                  <a:noFill/>
                </a:ln>
                <a:effectLst/>
                <a:uLnTx/>
                <a:uFillTx/>
                <a:latin typeface="Arial" panose="020B0604020202020204" pitchFamily="34" charset="0"/>
                <a:ea typeface="+mn-ea"/>
                <a:cs typeface="+mn-cs"/>
              </a:rPr>
              <a:t>/</a:t>
            </a:r>
            <a:r>
              <a:rPr kumimoji="0" lang="nl-NL" sz="900" b="0" i="0" u="none" strike="noStrike" kern="1200" cap="none" spc="0" normalizeH="0" baseline="0" noProof="0" dirty="0" err="1">
                <a:ln>
                  <a:noFill/>
                </a:ln>
                <a:effectLst/>
                <a:uLnTx/>
                <a:uFillTx/>
                <a:latin typeface="Arial" panose="020B0604020202020204" pitchFamily="34" charset="0"/>
                <a:ea typeface="+mn-ea"/>
                <a:cs typeface="+mn-cs"/>
              </a:rPr>
              <a:t>suitable</a:t>
            </a:r>
            <a:endParaRPr kumimoji="0" lang="nl-NL" sz="9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28" name="TextBox 27">
            <a:extLst>
              <a:ext uri="{FF2B5EF4-FFF2-40B4-BE49-F238E27FC236}">
                <a16:creationId xmlns:a16="http://schemas.microsoft.com/office/drawing/2014/main" id="{7F80DFC2-FA7D-54CB-9DA8-CF6FC0B44E09}"/>
              </a:ext>
            </a:extLst>
          </p:cNvPr>
          <p:cNvSpPr txBox="1"/>
          <p:nvPr/>
        </p:nvSpPr>
        <p:spPr>
          <a:xfrm>
            <a:off x="6607071" y="4109752"/>
            <a:ext cx="1422184" cy="233975"/>
          </a:xfrm>
          <a:prstGeom prst="rect">
            <a:avLst/>
          </a:prstGeom>
          <a:noFill/>
        </p:spPr>
        <p:txBody>
          <a:bodyPr wrap="none" rtlCol="0">
            <a:spAutoFit/>
          </a:bodyPr>
          <a:lstStyle/>
          <a:p>
            <a:pPr marL="0" marR="0" lvl="0" indent="0" algn="l" defTabSz="914400" rtl="0" eaLnBrk="1" fontAlgn="base" latinLnBrk="0" hangingPunct="1">
              <a:lnSpc>
                <a:spcPts val="1200"/>
              </a:lnSpc>
              <a:spcBef>
                <a:spcPct val="0"/>
              </a:spcBef>
              <a:spcAft>
                <a:spcPct val="0"/>
              </a:spcAft>
              <a:buClrTx/>
              <a:buSzTx/>
              <a:buFontTx/>
              <a:buNone/>
              <a:tabLst/>
              <a:defRPr/>
            </a:pPr>
            <a:r>
              <a:rPr kumimoji="0" lang="nl-NL" sz="900" b="0" i="0" u="none" strike="noStrike" kern="1200" cap="none" spc="0" normalizeH="0" baseline="0" noProof="0" dirty="0" err="1">
                <a:ln>
                  <a:noFill/>
                </a:ln>
                <a:effectLst/>
                <a:uLnTx/>
                <a:uFillTx/>
                <a:latin typeface="Arial" panose="020B0604020202020204" pitchFamily="34" charset="0"/>
                <a:ea typeface="+mn-ea"/>
                <a:cs typeface="+mn-cs"/>
              </a:rPr>
              <a:t>often</a:t>
            </a:r>
            <a:r>
              <a:rPr kumimoji="0" lang="nl-NL" sz="900" b="0" i="0" u="none" strike="noStrike" kern="1200" cap="none" spc="0" normalizeH="0" baseline="0" noProof="0" dirty="0">
                <a:ln>
                  <a:noFill/>
                </a:ln>
                <a:effectLst/>
                <a:uLnTx/>
                <a:uFillTx/>
                <a:latin typeface="Arial" panose="020B0604020202020204" pitchFamily="34" charset="0"/>
                <a:ea typeface="+mn-ea"/>
                <a:cs typeface="+mn-cs"/>
              </a:rPr>
              <a:t> </a:t>
            </a:r>
            <a:r>
              <a:rPr kumimoji="0" lang="nl-NL" sz="900" b="0" i="0" u="none" strike="noStrike" kern="1200" cap="none" spc="0" normalizeH="0" baseline="0" noProof="0" dirty="0" err="1">
                <a:ln>
                  <a:noFill/>
                </a:ln>
                <a:effectLst/>
                <a:uLnTx/>
                <a:uFillTx/>
                <a:latin typeface="Arial" panose="020B0604020202020204" pitchFamily="34" charset="0"/>
                <a:ea typeface="+mn-ea"/>
                <a:cs typeface="+mn-cs"/>
              </a:rPr>
              <a:t>applied</a:t>
            </a:r>
            <a:r>
              <a:rPr kumimoji="0" lang="nl-NL" sz="900" b="0" i="0" u="none" strike="noStrike" kern="1200" cap="none" spc="0" normalizeH="0" baseline="0" noProof="0" dirty="0">
                <a:ln>
                  <a:noFill/>
                </a:ln>
                <a:effectLst/>
                <a:uLnTx/>
                <a:uFillTx/>
                <a:latin typeface="Arial" panose="020B0604020202020204" pitchFamily="34" charset="0"/>
                <a:ea typeface="+mn-ea"/>
                <a:cs typeface="+mn-cs"/>
              </a:rPr>
              <a:t>/well-</a:t>
            </a:r>
            <a:r>
              <a:rPr kumimoji="0" lang="nl-NL" sz="900" b="0" i="0" u="none" strike="noStrike" kern="1200" cap="none" spc="0" normalizeH="0" baseline="0" noProof="0" dirty="0" err="1">
                <a:ln>
                  <a:noFill/>
                </a:ln>
                <a:effectLst/>
                <a:uLnTx/>
                <a:uFillTx/>
                <a:latin typeface="Arial" panose="020B0604020202020204" pitchFamily="34" charset="0"/>
                <a:ea typeface="+mn-ea"/>
                <a:cs typeface="+mn-cs"/>
              </a:rPr>
              <a:t>suited</a:t>
            </a:r>
            <a:endParaRPr kumimoji="0" lang="nl-NL" sz="9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29" name="TextBox 28">
            <a:extLst>
              <a:ext uri="{FF2B5EF4-FFF2-40B4-BE49-F238E27FC236}">
                <a16:creationId xmlns:a16="http://schemas.microsoft.com/office/drawing/2014/main" id="{EE944F2E-EF33-2DBF-8016-D99C78ED60F5}"/>
              </a:ext>
            </a:extLst>
          </p:cNvPr>
          <p:cNvSpPr txBox="1"/>
          <p:nvPr/>
        </p:nvSpPr>
        <p:spPr>
          <a:xfrm>
            <a:off x="6799251" y="3615235"/>
            <a:ext cx="1529586" cy="288412"/>
          </a:xfrm>
          <a:prstGeom prst="rect">
            <a:avLst/>
          </a:prstGeom>
          <a:noFill/>
        </p:spPr>
        <p:txBody>
          <a:bodyPr wrap="non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800" b="0" i="0" u="none" strike="noStrike" kern="1200" cap="none" spc="0" normalizeH="0" baseline="0" noProof="0" dirty="0">
                <a:ln>
                  <a:noFill/>
                </a:ln>
                <a:effectLst/>
                <a:uLnTx/>
                <a:uFillTx/>
                <a:latin typeface="Arial" panose="020B0604020202020204" pitchFamily="34" charset="0"/>
                <a:ea typeface="+mn-ea"/>
                <a:cs typeface="+mn-cs"/>
              </a:rPr>
              <a:t>Based on reference 1) and 2)</a:t>
            </a:r>
            <a:endParaRPr kumimoji="0" lang="nl-NL" sz="800" b="0" i="0" u="none" strike="noStrike" kern="1200" cap="none" spc="0" normalizeH="0" baseline="0" noProof="0" dirty="0" err="1">
              <a:ln>
                <a:noFill/>
              </a:ln>
              <a:effectLst/>
              <a:uLnTx/>
              <a:uFillTx/>
              <a:latin typeface="Arial" panose="020B0604020202020204" pitchFamily="34" charset="0"/>
              <a:ea typeface="+mn-ea"/>
              <a:cs typeface="+mn-cs"/>
            </a:endParaRPr>
          </a:p>
        </p:txBody>
      </p:sp>
      <p:sp>
        <p:nvSpPr>
          <p:cNvPr id="5" name="TextBox 4">
            <a:hlinkClick r:id="rId4" action="ppaction://hlinksldjump"/>
            <a:extLst>
              <a:ext uri="{FF2B5EF4-FFF2-40B4-BE49-F238E27FC236}">
                <a16:creationId xmlns:a16="http://schemas.microsoft.com/office/drawing/2014/main" id="{5DAECB04-A1F8-7519-C78B-7B8C68C75FC5}"/>
              </a:ext>
            </a:extLst>
          </p:cNvPr>
          <p:cNvSpPr txBox="1"/>
          <p:nvPr/>
        </p:nvSpPr>
        <p:spPr>
          <a:xfrm>
            <a:off x="8328837" y="3699607"/>
            <a:ext cx="165960" cy="246221"/>
          </a:xfrm>
          <a:prstGeom prst="rect">
            <a:avLst/>
          </a:prstGeom>
          <a:solidFill>
            <a:schemeClr val="accent4">
              <a:lumMod val="40000"/>
              <a:lumOff val="60000"/>
            </a:schemeClr>
          </a:solidFill>
          <a:ln w="38100">
            <a:solidFill>
              <a:schemeClr val="accent4">
                <a:lumMod val="75000"/>
              </a:schemeClr>
            </a:solidFill>
          </a:ln>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7900">
                    <a:lumMod val="75000"/>
                  </a:srgbClr>
                </a:solidFill>
                <a:effectLst/>
                <a:uLnTx/>
                <a:uFillTx/>
                <a:latin typeface="Arial" panose="020B0604020202020204" pitchFamily="34" charset="0"/>
                <a:ea typeface="+mn-ea"/>
                <a:cs typeface="+mn-cs"/>
              </a:rPr>
              <a:t>R</a:t>
            </a:r>
            <a:endParaRPr kumimoji="0" lang="nl-NL" sz="1000" b="0" i="0" u="none" strike="noStrike" kern="1200" cap="none" spc="0" normalizeH="0" baseline="0" noProof="0" dirty="0" err="1">
              <a:ln>
                <a:noFill/>
              </a:ln>
              <a:solidFill>
                <a:srgbClr val="FF7900">
                  <a:lumMod val="75000"/>
                </a:srgbClr>
              </a:solidFill>
              <a:effectLst/>
              <a:uLnTx/>
              <a:uFillTx/>
              <a:latin typeface="Arial" panose="020B0604020202020204" pitchFamily="34" charset="0"/>
              <a:ea typeface="+mn-ea"/>
              <a:cs typeface="+mn-cs"/>
            </a:endParaRPr>
          </a:p>
        </p:txBody>
      </p:sp>
      <p:sp>
        <p:nvSpPr>
          <p:cNvPr id="17" name="TextBox 16">
            <a:hlinkClick r:id="rId8" action="ppaction://hlinksldjump"/>
            <a:extLst>
              <a:ext uri="{FF2B5EF4-FFF2-40B4-BE49-F238E27FC236}">
                <a16:creationId xmlns:a16="http://schemas.microsoft.com/office/drawing/2014/main" id="{B14CCBEC-AF60-D3AE-78C4-5819B0440854}"/>
              </a:ext>
            </a:extLst>
          </p:cNvPr>
          <p:cNvSpPr txBox="1"/>
          <p:nvPr/>
        </p:nvSpPr>
        <p:spPr>
          <a:xfrm>
            <a:off x="8103550" y="976060"/>
            <a:ext cx="403111" cy="306302"/>
          </a:xfrm>
          <a:prstGeom prst="rect">
            <a:avLst/>
          </a:prstGeom>
          <a:solidFill>
            <a:schemeClr val="accent1"/>
          </a:solidFill>
          <a:ln>
            <a:no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e1</a:t>
            </a:r>
            <a:endParaRPr kumimoji="0" lang="nl-NL" sz="1400" b="0" i="0" u="none" strike="noStrike" kern="1200" cap="none" spc="0" normalizeH="0" baseline="0" noProof="0" dirty="0" err="1">
              <a:ln>
                <a:noFill/>
              </a:ln>
              <a:solidFill>
                <a:schemeClr val="bg1"/>
              </a:solidFill>
              <a:effectLst/>
              <a:uLnTx/>
              <a:uFillTx/>
              <a:latin typeface="Arial" panose="020B0604020202020204" pitchFamily="34" charset="0"/>
              <a:ea typeface="+mn-ea"/>
              <a:cs typeface="+mn-cs"/>
            </a:endParaRPr>
          </a:p>
        </p:txBody>
      </p:sp>
      <p:sp>
        <p:nvSpPr>
          <p:cNvPr id="4" name="Vrije vorm: vorm 24">
            <a:hlinkClick r:id="rId9" action="ppaction://hlinksldjump"/>
            <a:extLst>
              <a:ext uri="{FF2B5EF4-FFF2-40B4-BE49-F238E27FC236}">
                <a16:creationId xmlns:a16="http://schemas.microsoft.com/office/drawing/2014/main" id="{45314624-BFF1-C956-458E-DE4C012A80FA}"/>
              </a:ext>
            </a:extLst>
          </p:cNvPr>
          <p:cNvSpPr/>
          <p:nvPr/>
        </p:nvSpPr>
        <p:spPr>
          <a:xfrm>
            <a:off x="4079439" y="241200"/>
            <a:ext cx="2094659"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 What process to quantify?</a:t>
            </a:r>
          </a:p>
        </p:txBody>
      </p:sp>
      <p:sp>
        <p:nvSpPr>
          <p:cNvPr id="18" name="Vrije vorm: vorm 26">
            <a:hlinkClick r:id="rId10" action="ppaction://hlinksldjump"/>
            <a:extLst>
              <a:ext uri="{FF2B5EF4-FFF2-40B4-BE49-F238E27FC236}">
                <a16:creationId xmlns:a16="http://schemas.microsoft.com/office/drawing/2014/main" id="{D34575D4-64F0-23E1-090A-A082E7C794CA}"/>
              </a:ext>
            </a:extLst>
          </p:cNvPr>
          <p:cNvSpPr/>
          <p:nvPr/>
        </p:nvSpPr>
        <p:spPr>
          <a:xfrm>
            <a:off x="6207451" y="241200"/>
            <a:ext cx="2623004"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 Considerations method selection</a:t>
            </a:r>
          </a:p>
        </p:txBody>
      </p:sp>
      <p:sp>
        <p:nvSpPr>
          <p:cNvPr id="19" name="Vrije vorm: vorm 27">
            <a:hlinkClick r:id="rId11" action="ppaction://hlinksldjump"/>
            <a:extLst>
              <a:ext uri="{FF2B5EF4-FFF2-40B4-BE49-F238E27FC236}">
                <a16:creationId xmlns:a16="http://schemas.microsoft.com/office/drawing/2014/main" id="{9274901D-9A56-499A-70C7-3A64D04F83E3}"/>
              </a:ext>
            </a:extLst>
          </p:cNvPr>
          <p:cNvSpPr/>
          <p:nvPr/>
        </p:nvSpPr>
        <p:spPr>
          <a:xfrm>
            <a:off x="2556000" y="457200"/>
            <a:ext cx="1926830"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 List of methodologies</a:t>
            </a:r>
          </a:p>
        </p:txBody>
      </p:sp>
      <p:sp>
        <p:nvSpPr>
          <p:cNvPr id="20" name="Vrije vorm: vorm 34">
            <a:hlinkClick r:id="rId12" action="ppaction://hlinksldjump"/>
            <a:extLst>
              <a:ext uri="{FF2B5EF4-FFF2-40B4-BE49-F238E27FC236}">
                <a16:creationId xmlns:a16="http://schemas.microsoft.com/office/drawing/2014/main" id="{FB69D657-AE29-178D-B30A-69F60A458878}"/>
              </a:ext>
            </a:extLst>
          </p:cNvPr>
          <p:cNvSpPr/>
          <p:nvPr/>
        </p:nvSpPr>
        <p:spPr>
          <a:xfrm>
            <a:off x="2556000" y="241200"/>
            <a:ext cx="1490085"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 Process scheme</a:t>
            </a:r>
          </a:p>
        </p:txBody>
      </p:sp>
      <p:sp>
        <p:nvSpPr>
          <p:cNvPr id="21" name="Vrije vorm: vorm 26">
            <a:hlinkClick r:id="rId13" action="ppaction://hlinksldjump"/>
            <a:extLst>
              <a:ext uri="{FF2B5EF4-FFF2-40B4-BE49-F238E27FC236}">
                <a16:creationId xmlns:a16="http://schemas.microsoft.com/office/drawing/2014/main" id="{AD88F1C2-044F-EFC4-4B6E-FBB73EC4F696}"/>
              </a:ext>
            </a:extLst>
          </p:cNvPr>
          <p:cNvSpPr/>
          <p:nvPr/>
        </p:nvSpPr>
        <p:spPr>
          <a:xfrm>
            <a:off x="4515086" y="457200"/>
            <a:ext cx="2094658"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 Actual method selection</a:t>
            </a:r>
          </a:p>
        </p:txBody>
      </p:sp>
      <p:sp>
        <p:nvSpPr>
          <p:cNvPr id="24" name="Arrow: Right 23">
            <a:hlinkClick r:id="" action="ppaction://hlinkshowjump?jump=nextslide"/>
            <a:extLst>
              <a:ext uri="{FF2B5EF4-FFF2-40B4-BE49-F238E27FC236}">
                <a16:creationId xmlns:a16="http://schemas.microsoft.com/office/drawing/2014/main" id="{F162B84C-678F-A6AB-B98D-17D17A6D2018}"/>
              </a:ext>
            </a:extLst>
          </p:cNvPr>
          <p:cNvSpPr/>
          <p:nvPr/>
        </p:nvSpPr>
        <p:spPr>
          <a:xfrm>
            <a:off x="7365788" y="4647600"/>
            <a:ext cx="602827" cy="3600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30" name="Vrije vorm: vorm 26">
            <a:hlinkClick r:id="rId14" action="ppaction://hlinksldjump"/>
            <a:extLst>
              <a:ext uri="{FF2B5EF4-FFF2-40B4-BE49-F238E27FC236}">
                <a16:creationId xmlns:a16="http://schemas.microsoft.com/office/drawing/2014/main" id="{F8AB3A48-0F81-EAEB-4FB3-D35C9B45FACF}"/>
              </a:ext>
            </a:extLst>
          </p:cNvPr>
          <p:cNvSpPr/>
          <p:nvPr/>
        </p:nvSpPr>
        <p:spPr>
          <a:xfrm>
            <a:off x="6642000" y="457200"/>
            <a:ext cx="1146829"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 Examples</a:t>
            </a:r>
          </a:p>
        </p:txBody>
      </p:sp>
      <p:pic>
        <p:nvPicPr>
          <p:cNvPr id="31" name="Picture 30">
            <a:extLst>
              <a:ext uri="{FF2B5EF4-FFF2-40B4-BE49-F238E27FC236}">
                <a16:creationId xmlns:a16="http://schemas.microsoft.com/office/drawing/2014/main" id="{AD1BFEE3-317A-780A-BA0D-D01C4107654C}"/>
              </a:ext>
            </a:extLst>
          </p:cNvPr>
          <p:cNvPicPr>
            <a:picLocks noChangeAspect="1"/>
          </p:cNvPicPr>
          <p:nvPr/>
        </p:nvPicPr>
        <p:blipFill>
          <a:blip r:embed="rId15"/>
          <a:stretch>
            <a:fillRect/>
          </a:stretch>
        </p:blipFill>
        <p:spPr>
          <a:xfrm>
            <a:off x="2808288" y="1399889"/>
            <a:ext cx="5698373" cy="2246026"/>
          </a:xfrm>
          <a:prstGeom prst="rect">
            <a:avLst/>
          </a:prstGeom>
          <a:ln w="12700">
            <a:solidFill>
              <a:schemeClr val="accent6"/>
            </a:solidFill>
          </a:ln>
        </p:spPr>
      </p:pic>
      <p:sp>
        <p:nvSpPr>
          <p:cNvPr id="16" name="TextBox 15">
            <a:hlinkClick r:id="rId16" action="ppaction://hlinksldjump"/>
            <a:extLst>
              <a:ext uri="{FF2B5EF4-FFF2-40B4-BE49-F238E27FC236}">
                <a16:creationId xmlns:a16="http://schemas.microsoft.com/office/drawing/2014/main" id="{A9C75937-EFD4-7CC5-B61D-BBC7882AEFDB}"/>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6"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48A63CE5-1D7B-E755-6CCE-60FFE6AA36DB}"/>
              </a:ext>
            </a:extLst>
          </p:cNvPr>
          <p:cNvSpPr>
            <a:spLocks noGrp="1"/>
          </p:cNvSpPr>
          <p:nvPr>
            <p:ph type="sldNum" sz="quarter" idx="11"/>
          </p:nvPr>
        </p:nvSpPr>
        <p:spPr/>
        <p:txBody>
          <a:bodyPr/>
          <a:lstStyle/>
          <a:p>
            <a:fld id="{F25965E0-7062-474C-8671-DB3A3CE669B0}" type="slidenum">
              <a:rPr lang="nl-NL" smtClean="0"/>
              <a:pPr/>
              <a:t>93</a:t>
            </a:fld>
            <a:endParaRPr lang="nl-NL" dirty="0"/>
          </a:p>
        </p:txBody>
      </p:sp>
    </p:spTree>
    <p:extLst>
      <p:ext uri="{BB962C8B-B14F-4D97-AF65-F5344CB8AC3E}">
        <p14:creationId xmlns:p14="http://schemas.microsoft.com/office/powerpoint/2010/main" val="67804715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4E2F895-C7AF-95D6-2CD7-3B96C9151282}"/>
              </a:ext>
            </a:extLst>
          </p:cNvPr>
          <p:cNvSpPr>
            <a:spLocks noGrp="1"/>
          </p:cNvSpPr>
          <p:nvPr>
            <p:ph type="body" sz="quarter" idx="10"/>
          </p:nvPr>
        </p:nvSpPr>
        <p:spPr>
          <a:xfrm>
            <a:off x="2707274" y="1459473"/>
            <a:ext cx="5855993" cy="2471305"/>
          </a:xfrm>
        </p:spPr>
        <p:txBody>
          <a:bodyPr/>
          <a:lstStyle/>
          <a:p>
            <a:r>
              <a:rPr lang="en-US" dirty="0"/>
              <a:t>By clicking the icon, a tool, developed by WRI ( a little adjusted by WFBR) provides an option to determine the best suitable methodology according to some user preferences</a:t>
            </a:r>
          </a:p>
          <a:p>
            <a:pPr lvl="0"/>
            <a:r>
              <a:rPr lang="en-GB" noProof="0" dirty="0"/>
              <a:t>Decide on what criteria are relevant for you as a user and either check on all the methodologies or click on the </a:t>
            </a:r>
            <a:r>
              <a:rPr lang="en-GB" noProof="0" dirty="0">
                <a:solidFill>
                  <a:schemeClr val="accent1"/>
                </a:solidFill>
                <a:hlinkClick r:id="rId2" action="ppaction://hlinkfile">
                  <a:extLst>
                    <a:ext uri="{A12FA001-AC4F-418D-AE19-62706E023703}">
                      <ahyp:hlinkClr xmlns:ahyp="http://schemas.microsoft.com/office/drawing/2018/hyperlinkcolor" val="tx"/>
                    </a:ext>
                  </a:extLst>
                </a:hlinkClick>
              </a:rPr>
              <a:t>Methodology evaluation tool</a:t>
            </a:r>
            <a:endParaRPr lang="nl-NL" noProof="0" dirty="0">
              <a:solidFill>
                <a:schemeClr val="accent1"/>
              </a:solidFill>
            </a:endParaRPr>
          </a:p>
          <a:p>
            <a:endParaRPr lang="en-US" dirty="0"/>
          </a:p>
        </p:txBody>
      </p:sp>
      <p:sp>
        <p:nvSpPr>
          <p:cNvPr id="10" name="Title 9">
            <a:extLst>
              <a:ext uri="{FF2B5EF4-FFF2-40B4-BE49-F238E27FC236}">
                <a16:creationId xmlns:a16="http://schemas.microsoft.com/office/drawing/2014/main" id="{A3ADB64F-9B57-F29B-31FD-B9D4CD3179B4}"/>
              </a:ext>
            </a:extLst>
          </p:cNvPr>
          <p:cNvSpPr>
            <a:spLocks noGrp="1"/>
          </p:cNvSpPr>
          <p:nvPr>
            <p:ph type="title"/>
          </p:nvPr>
        </p:nvSpPr>
        <p:spPr>
          <a:xfrm>
            <a:off x="2706688" y="950913"/>
            <a:ext cx="6272212" cy="334962"/>
          </a:xfrm>
        </p:spPr>
        <p:txBody>
          <a:bodyPr/>
          <a:lstStyle/>
          <a:p>
            <a:r>
              <a:rPr lang="en-US" dirty="0"/>
              <a:t>e) Which method matches user preferences? (see         )</a:t>
            </a:r>
          </a:p>
        </p:txBody>
      </p:sp>
      <p:sp>
        <p:nvSpPr>
          <p:cNvPr id="8" name="Pijl: vijfhoek 7">
            <a:hlinkClick r:id="rId3"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4"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5"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6"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7"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8"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22" name="TextBox 21">
            <a:hlinkClick r:id="rId9" action="ppaction://hlinksldjump"/>
            <a:extLst>
              <a:ext uri="{FF2B5EF4-FFF2-40B4-BE49-F238E27FC236}">
                <a16:creationId xmlns:a16="http://schemas.microsoft.com/office/drawing/2014/main" id="{8D426F95-EA01-421E-782B-749579AFFA5F}"/>
              </a:ext>
            </a:extLst>
          </p:cNvPr>
          <p:cNvSpPr txBox="1"/>
          <p:nvPr/>
        </p:nvSpPr>
        <p:spPr>
          <a:xfrm>
            <a:off x="8302624" y="961320"/>
            <a:ext cx="394975" cy="306302"/>
          </a:xfrm>
          <a:prstGeom prst="rect">
            <a:avLst/>
          </a:prstGeom>
          <a:solidFill>
            <a:schemeClr val="accent1"/>
          </a:solidFill>
          <a:ln>
            <a:no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e2</a:t>
            </a:r>
            <a:endParaRPr kumimoji="0" lang="nl-NL" sz="1400" b="0" i="0" u="none" strike="noStrike" kern="1200" cap="none" spc="0" normalizeH="0" baseline="0" noProof="0" dirty="0" err="1">
              <a:ln>
                <a:noFill/>
              </a:ln>
              <a:solidFill>
                <a:schemeClr val="bg1"/>
              </a:solidFill>
              <a:effectLst/>
              <a:uLnTx/>
              <a:uFillTx/>
              <a:latin typeface="Arial" panose="020B0604020202020204" pitchFamily="34" charset="0"/>
              <a:ea typeface="+mn-ea"/>
              <a:cs typeface="+mn-cs"/>
            </a:endParaRPr>
          </a:p>
        </p:txBody>
      </p:sp>
      <p:sp>
        <p:nvSpPr>
          <p:cNvPr id="27" name="Vrije vorm: vorm 24">
            <a:hlinkClick r:id="rId10" action="ppaction://hlinksldjump"/>
            <a:extLst>
              <a:ext uri="{FF2B5EF4-FFF2-40B4-BE49-F238E27FC236}">
                <a16:creationId xmlns:a16="http://schemas.microsoft.com/office/drawing/2014/main" id="{E6BB36CF-89B5-F63F-5E2A-80223BAAF564}"/>
              </a:ext>
            </a:extLst>
          </p:cNvPr>
          <p:cNvSpPr/>
          <p:nvPr/>
        </p:nvSpPr>
        <p:spPr>
          <a:xfrm>
            <a:off x="4079439" y="241200"/>
            <a:ext cx="2094659"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 What process to quantify?</a:t>
            </a:r>
          </a:p>
        </p:txBody>
      </p:sp>
      <p:sp>
        <p:nvSpPr>
          <p:cNvPr id="28" name="Vrije vorm: vorm 26">
            <a:hlinkClick r:id="rId11" action="ppaction://hlinksldjump"/>
            <a:extLst>
              <a:ext uri="{FF2B5EF4-FFF2-40B4-BE49-F238E27FC236}">
                <a16:creationId xmlns:a16="http://schemas.microsoft.com/office/drawing/2014/main" id="{5267D95D-EB6F-19AC-BD70-72514D41374A}"/>
              </a:ext>
            </a:extLst>
          </p:cNvPr>
          <p:cNvSpPr/>
          <p:nvPr/>
        </p:nvSpPr>
        <p:spPr>
          <a:xfrm>
            <a:off x="6207451" y="241200"/>
            <a:ext cx="2623004"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 Considerations method selection</a:t>
            </a:r>
          </a:p>
        </p:txBody>
      </p:sp>
      <p:sp>
        <p:nvSpPr>
          <p:cNvPr id="29" name="Vrije vorm: vorm 27">
            <a:hlinkClick r:id="rId12" action="ppaction://hlinksldjump"/>
            <a:extLst>
              <a:ext uri="{FF2B5EF4-FFF2-40B4-BE49-F238E27FC236}">
                <a16:creationId xmlns:a16="http://schemas.microsoft.com/office/drawing/2014/main" id="{4B95DAF9-8B9A-7180-75C6-4E7B6E4AC7AD}"/>
              </a:ext>
            </a:extLst>
          </p:cNvPr>
          <p:cNvSpPr/>
          <p:nvPr/>
        </p:nvSpPr>
        <p:spPr>
          <a:xfrm>
            <a:off x="2556000" y="457200"/>
            <a:ext cx="1926830"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 List of methodologies</a:t>
            </a:r>
          </a:p>
        </p:txBody>
      </p:sp>
      <p:sp>
        <p:nvSpPr>
          <p:cNvPr id="30" name="Vrije vorm: vorm 34">
            <a:hlinkClick r:id="rId13" action="ppaction://hlinksldjump"/>
            <a:extLst>
              <a:ext uri="{FF2B5EF4-FFF2-40B4-BE49-F238E27FC236}">
                <a16:creationId xmlns:a16="http://schemas.microsoft.com/office/drawing/2014/main" id="{507539BC-D04E-5F87-1D5C-A654BD477742}"/>
              </a:ext>
            </a:extLst>
          </p:cNvPr>
          <p:cNvSpPr/>
          <p:nvPr/>
        </p:nvSpPr>
        <p:spPr>
          <a:xfrm>
            <a:off x="2556000" y="241200"/>
            <a:ext cx="1490085"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 Process scheme</a:t>
            </a:r>
          </a:p>
        </p:txBody>
      </p:sp>
      <p:sp>
        <p:nvSpPr>
          <p:cNvPr id="31" name="Vrije vorm: vorm 26">
            <a:hlinkClick r:id="rId14" action="ppaction://hlinksldjump"/>
            <a:extLst>
              <a:ext uri="{FF2B5EF4-FFF2-40B4-BE49-F238E27FC236}">
                <a16:creationId xmlns:a16="http://schemas.microsoft.com/office/drawing/2014/main" id="{1D107820-1F5F-F132-C43A-E6A2C4BB55D7}"/>
              </a:ext>
            </a:extLst>
          </p:cNvPr>
          <p:cNvSpPr/>
          <p:nvPr/>
        </p:nvSpPr>
        <p:spPr>
          <a:xfrm>
            <a:off x="4515086" y="457200"/>
            <a:ext cx="2094658"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 Actual method selection</a:t>
            </a:r>
          </a:p>
        </p:txBody>
      </p:sp>
      <p:sp>
        <p:nvSpPr>
          <p:cNvPr id="6" name="Vrije vorm: vorm 26">
            <a:hlinkClick r:id="rId15" action="ppaction://hlinksldjump"/>
            <a:extLst>
              <a:ext uri="{FF2B5EF4-FFF2-40B4-BE49-F238E27FC236}">
                <a16:creationId xmlns:a16="http://schemas.microsoft.com/office/drawing/2014/main" id="{9F6A7D56-6B4E-81F8-3E28-C5DE0093AF5D}"/>
              </a:ext>
            </a:extLst>
          </p:cNvPr>
          <p:cNvSpPr/>
          <p:nvPr/>
        </p:nvSpPr>
        <p:spPr>
          <a:xfrm>
            <a:off x="6642000" y="457200"/>
            <a:ext cx="1146829"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 Examples</a:t>
            </a:r>
          </a:p>
        </p:txBody>
      </p:sp>
      <p:sp>
        <p:nvSpPr>
          <p:cNvPr id="17" name="TextBox 16">
            <a:hlinkClick r:id="rId16" action="ppaction://hlinksldjump"/>
            <a:extLst>
              <a:ext uri="{FF2B5EF4-FFF2-40B4-BE49-F238E27FC236}">
                <a16:creationId xmlns:a16="http://schemas.microsoft.com/office/drawing/2014/main" id="{29115EA2-B1D4-9D2A-7CDA-09F82020E30B}"/>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6"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4" name="Slide Number Placeholder 3">
            <a:extLst>
              <a:ext uri="{FF2B5EF4-FFF2-40B4-BE49-F238E27FC236}">
                <a16:creationId xmlns:a16="http://schemas.microsoft.com/office/drawing/2014/main" id="{16F40FD7-9204-F76D-F8F1-1A9A2D9590B1}"/>
              </a:ext>
            </a:extLst>
          </p:cNvPr>
          <p:cNvSpPr>
            <a:spLocks noGrp="1"/>
          </p:cNvSpPr>
          <p:nvPr>
            <p:ph type="sldNum" sz="quarter" idx="11"/>
          </p:nvPr>
        </p:nvSpPr>
        <p:spPr/>
        <p:txBody>
          <a:bodyPr/>
          <a:lstStyle/>
          <a:p>
            <a:fld id="{F25965E0-7062-474C-8671-DB3A3CE669B0}" type="slidenum">
              <a:rPr lang="nl-NL" smtClean="0"/>
              <a:pPr/>
              <a:t>94</a:t>
            </a:fld>
            <a:endParaRPr lang="nl-NL" dirty="0"/>
          </a:p>
        </p:txBody>
      </p:sp>
    </p:spTree>
    <p:extLst>
      <p:ext uri="{BB962C8B-B14F-4D97-AF65-F5344CB8AC3E}">
        <p14:creationId xmlns:p14="http://schemas.microsoft.com/office/powerpoint/2010/main" val="63251140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F6A4B03-A861-BC95-69E1-3A251E0A6EAD}"/>
              </a:ext>
            </a:extLst>
          </p:cNvPr>
          <p:cNvSpPr>
            <a:spLocks noGrp="1"/>
          </p:cNvSpPr>
          <p:nvPr>
            <p:ph type="title"/>
          </p:nvPr>
        </p:nvSpPr>
        <p:spPr/>
        <p:txBody>
          <a:bodyPr/>
          <a:lstStyle/>
          <a:p>
            <a:r>
              <a:rPr lang="en-US" dirty="0"/>
              <a:t>f) Examples </a:t>
            </a:r>
            <a:r>
              <a:rPr lang="en-US" dirty="0">
                <a:solidFill>
                  <a:schemeClr val="accent1"/>
                </a:solidFill>
              </a:rPr>
              <a:t>Fruits and vegetables</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27" name="Vrije vorm: vorm 24">
            <a:hlinkClick r:id="rId8" action="ppaction://hlinksldjump"/>
            <a:extLst>
              <a:ext uri="{FF2B5EF4-FFF2-40B4-BE49-F238E27FC236}">
                <a16:creationId xmlns:a16="http://schemas.microsoft.com/office/drawing/2014/main" id="{E6BB36CF-89B5-F63F-5E2A-80223BAAF564}"/>
              </a:ext>
            </a:extLst>
          </p:cNvPr>
          <p:cNvSpPr/>
          <p:nvPr/>
        </p:nvSpPr>
        <p:spPr>
          <a:xfrm>
            <a:off x="4079439" y="241200"/>
            <a:ext cx="2094659"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 What process to quantify?</a:t>
            </a:r>
          </a:p>
        </p:txBody>
      </p:sp>
      <p:sp>
        <p:nvSpPr>
          <p:cNvPr id="28" name="Vrije vorm: vorm 26">
            <a:hlinkClick r:id="rId9" action="ppaction://hlinksldjump"/>
            <a:extLst>
              <a:ext uri="{FF2B5EF4-FFF2-40B4-BE49-F238E27FC236}">
                <a16:creationId xmlns:a16="http://schemas.microsoft.com/office/drawing/2014/main" id="{5267D95D-EB6F-19AC-BD70-72514D41374A}"/>
              </a:ext>
            </a:extLst>
          </p:cNvPr>
          <p:cNvSpPr/>
          <p:nvPr/>
        </p:nvSpPr>
        <p:spPr>
          <a:xfrm>
            <a:off x="6207451" y="241200"/>
            <a:ext cx="2623004"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 Considerations method selection</a:t>
            </a:r>
          </a:p>
        </p:txBody>
      </p:sp>
      <p:sp>
        <p:nvSpPr>
          <p:cNvPr id="29" name="Vrije vorm: vorm 27">
            <a:hlinkClick r:id="rId10" action="ppaction://hlinksldjump"/>
            <a:extLst>
              <a:ext uri="{FF2B5EF4-FFF2-40B4-BE49-F238E27FC236}">
                <a16:creationId xmlns:a16="http://schemas.microsoft.com/office/drawing/2014/main" id="{4B95DAF9-8B9A-7180-75C6-4E7B6E4AC7AD}"/>
              </a:ext>
            </a:extLst>
          </p:cNvPr>
          <p:cNvSpPr/>
          <p:nvPr/>
        </p:nvSpPr>
        <p:spPr>
          <a:xfrm>
            <a:off x="2556000" y="457200"/>
            <a:ext cx="1926830"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 List of methodologies</a:t>
            </a:r>
          </a:p>
        </p:txBody>
      </p:sp>
      <p:sp>
        <p:nvSpPr>
          <p:cNvPr id="30" name="Vrije vorm: vorm 34">
            <a:hlinkClick r:id="rId11" action="ppaction://hlinksldjump"/>
            <a:extLst>
              <a:ext uri="{FF2B5EF4-FFF2-40B4-BE49-F238E27FC236}">
                <a16:creationId xmlns:a16="http://schemas.microsoft.com/office/drawing/2014/main" id="{507539BC-D04E-5F87-1D5C-A654BD477742}"/>
              </a:ext>
            </a:extLst>
          </p:cNvPr>
          <p:cNvSpPr/>
          <p:nvPr/>
        </p:nvSpPr>
        <p:spPr>
          <a:xfrm>
            <a:off x="2556000" y="241200"/>
            <a:ext cx="1490085"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 Process scheme</a:t>
            </a:r>
          </a:p>
        </p:txBody>
      </p:sp>
      <p:sp>
        <p:nvSpPr>
          <p:cNvPr id="31" name="Vrije vorm: vorm 26">
            <a:hlinkClick r:id="rId12" action="ppaction://hlinksldjump"/>
            <a:extLst>
              <a:ext uri="{FF2B5EF4-FFF2-40B4-BE49-F238E27FC236}">
                <a16:creationId xmlns:a16="http://schemas.microsoft.com/office/drawing/2014/main" id="{1D107820-1F5F-F132-C43A-E6A2C4BB55D7}"/>
              </a:ext>
            </a:extLst>
          </p:cNvPr>
          <p:cNvSpPr/>
          <p:nvPr/>
        </p:nvSpPr>
        <p:spPr>
          <a:xfrm>
            <a:off x="4515086" y="457200"/>
            <a:ext cx="2094658"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 Actual method selection</a:t>
            </a:r>
          </a:p>
        </p:txBody>
      </p:sp>
      <p:sp>
        <p:nvSpPr>
          <p:cNvPr id="6" name="Vrije vorm: vorm 26">
            <a:hlinkClick r:id="rId13" action="ppaction://hlinksldjump"/>
            <a:extLst>
              <a:ext uri="{FF2B5EF4-FFF2-40B4-BE49-F238E27FC236}">
                <a16:creationId xmlns:a16="http://schemas.microsoft.com/office/drawing/2014/main" id="{85A77430-603A-5BFE-7950-21A9BE652B30}"/>
              </a:ext>
            </a:extLst>
          </p:cNvPr>
          <p:cNvSpPr/>
          <p:nvPr/>
        </p:nvSpPr>
        <p:spPr>
          <a:xfrm>
            <a:off x="6642000" y="457200"/>
            <a:ext cx="1146829"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 Examples</a:t>
            </a:r>
          </a:p>
        </p:txBody>
      </p:sp>
      <p:graphicFrame>
        <p:nvGraphicFramePr>
          <p:cNvPr id="19" name="Table 19">
            <a:extLst>
              <a:ext uri="{FF2B5EF4-FFF2-40B4-BE49-F238E27FC236}">
                <a16:creationId xmlns:a16="http://schemas.microsoft.com/office/drawing/2014/main" id="{BEB745F6-A946-F3B3-3F1F-10ABC933B53B}"/>
              </a:ext>
            </a:extLst>
          </p:cNvPr>
          <p:cNvGraphicFramePr>
            <a:graphicFrameLocks noGrp="1"/>
          </p:cNvGraphicFramePr>
          <p:nvPr>
            <p:extLst>
              <p:ext uri="{D42A27DB-BD31-4B8C-83A1-F6EECF244321}">
                <p14:modId xmlns:p14="http://schemas.microsoft.com/office/powerpoint/2010/main" val="4088957881"/>
              </p:ext>
            </p:extLst>
          </p:nvPr>
        </p:nvGraphicFramePr>
        <p:xfrm>
          <a:off x="2806004" y="1537735"/>
          <a:ext cx="5650596" cy="2254115"/>
        </p:xfrm>
        <a:graphic>
          <a:graphicData uri="http://schemas.openxmlformats.org/drawingml/2006/table">
            <a:tbl>
              <a:tblPr firstRow="1" bandRow="1">
                <a:tableStyleId>{E8034E78-7F5D-4C2E-B375-FC64B27BC917}</a:tableStyleId>
              </a:tblPr>
              <a:tblGrid>
                <a:gridCol w="1085466">
                  <a:extLst>
                    <a:ext uri="{9D8B030D-6E8A-4147-A177-3AD203B41FA5}">
                      <a16:colId xmlns:a16="http://schemas.microsoft.com/office/drawing/2014/main" val="1256668932"/>
                    </a:ext>
                  </a:extLst>
                </a:gridCol>
                <a:gridCol w="1535484">
                  <a:extLst>
                    <a:ext uri="{9D8B030D-6E8A-4147-A177-3AD203B41FA5}">
                      <a16:colId xmlns:a16="http://schemas.microsoft.com/office/drawing/2014/main" val="7678516"/>
                    </a:ext>
                  </a:extLst>
                </a:gridCol>
                <a:gridCol w="1063413">
                  <a:extLst>
                    <a:ext uri="{9D8B030D-6E8A-4147-A177-3AD203B41FA5}">
                      <a16:colId xmlns:a16="http://schemas.microsoft.com/office/drawing/2014/main" val="3535778433"/>
                    </a:ext>
                  </a:extLst>
                </a:gridCol>
                <a:gridCol w="850233">
                  <a:extLst>
                    <a:ext uri="{9D8B030D-6E8A-4147-A177-3AD203B41FA5}">
                      <a16:colId xmlns:a16="http://schemas.microsoft.com/office/drawing/2014/main" val="3897696484"/>
                    </a:ext>
                  </a:extLst>
                </a:gridCol>
                <a:gridCol w="1116000">
                  <a:extLst>
                    <a:ext uri="{9D8B030D-6E8A-4147-A177-3AD203B41FA5}">
                      <a16:colId xmlns:a16="http://schemas.microsoft.com/office/drawing/2014/main" val="3860945744"/>
                    </a:ext>
                  </a:extLst>
                </a:gridCol>
              </a:tblGrid>
              <a:tr h="310115">
                <a:tc>
                  <a:txBody>
                    <a:bodyPr/>
                    <a:lstStyle/>
                    <a:p>
                      <a:r>
                        <a:rPr lang="en-GB" sz="1200" b="1" dirty="0">
                          <a:solidFill>
                            <a:schemeClr val="bg1"/>
                          </a:solidFill>
                        </a:rPr>
                        <a:t>SC link</a:t>
                      </a:r>
                      <a:endParaRPr lang="nl-NL" sz="1200" b="1" dirty="0">
                        <a:solidFill>
                          <a:schemeClr val="bg1"/>
                        </a:solidFill>
                      </a:endParaRPr>
                    </a:p>
                  </a:txBody>
                  <a:tcPr marL="12600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GB" sz="1200" b="1" dirty="0">
                          <a:solidFill>
                            <a:schemeClr val="bg1"/>
                          </a:solidFill>
                        </a:rPr>
                        <a:t>Direct weighing</a:t>
                      </a:r>
                      <a:endParaRPr lang="nl-NL" sz="1200" b="1" dirty="0">
                        <a:solidFill>
                          <a:schemeClr val="bg1"/>
                        </a:solidFill>
                      </a:endParaRPr>
                    </a:p>
                  </a:txBody>
                  <a:tcPr marL="12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GB" sz="1200" b="1" dirty="0">
                          <a:solidFill>
                            <a:schemeClr val="bg1"/>
                          </a:solidFill>
                        </a:rPr>
                        <a:t>Survey</a:t>
                      </a:r>
                      <a:endParaRPr lang="nl-NL" sz="1200" b="1" dirty="0">
                        <a:solidFill>
                          <a:schemeClr val="bg1"/>
                        </a:solidFill>
                      </a:endParaRPr>
                    </a:p>
                  </a:txBody>
                  <a:tcPr marL="12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GB" sz="1200" b="1" dirty="0">
                          <a:solidFill>
                            <a:schemeClr val="bg1"/>
                          </a:solidFill>
                        </a:rPr>
                        <a:t>Expert</a:t>
                      </a:r>
                      <a:endParaRPr lang="nl-NL" sz="1200" b="1" dirty="0">
                        <a:solidFill>
                          <a:schemeClr val="bg1"/>
                        </a:solidFill>
                      </a:endParaRPr>
                    </a:p>
                  </a:txBody>
                  <a:tcPr marL="12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GB" sz="1200" b="1" dirty="0">
                          <a:solidFill>
                            <a:schemeClr val="bg1"/>
                          </a:solidFill>
                        </a:rPr>
                        <a:t>Literature</a:t>
                      </a:r>
                      <a:endParaRPr lang="nl-NL" sz="1200" b="1" dirty="0">
                        <a:solidFill>
                          <a:schemeClr val="bg1"/>
                        </a:solidFill>
                      </a:endParaRPr>
                    </a:p>
                  </a:txBody>
                  <a:tcPr marL="12600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928637201"/>
                  </a:ext>
                </a:extLst>
              </a:tr>
              <a:tr h="648000">
                <a:tc>
                  <a:txBody>
                    <a:bodyPr/>
                    <a:lstStyle/>
                    <a:p>
                      <a:r>
                        <a:rPr lang="en-GB" sz="1200" dirty="0">
                          <a:solidFill>
                            <a:schemeClr val="tx1"/>
                          </a:solidFill>
                        </a:rPr>
                        <a:t>Farmer</a:t>
                      </a:r>
                      <a:endParaRPr lang="nl-NL" sz="1200" dirty="0">
                        <a:solidFill>
                          <a:schemeClr val="tx1"/>
                        </a:solidFill>
                      </a:endParaRPr>
                    </a:p>
                  </a:txBody>
                  <a:tcPr marL="126000" marT="144000">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200" dirty="0">
                        <a:solidFill>
                          <a:schemeClr val="tx1"/>
                        </a:solidFill>
                      </a:endParaRPr>
                    </a:p>
                  </a:txBody>
                  <a:tcPr marL="126000" marT="144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200">
                        <a:solidFill>
                          <a:schemeClr val="tx1"/>
                        </a:solidFill>
                      </a:endParaRPr>
                    </a:p>
                  </a:txBody>
                  <a:tcPr marL="126000" marT="144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200" dirty="0">
                        <a:solidFill>
                          <a:schemeClr val="tx1"/>
                        </a:solidFill>
                      </a:endParaRPr>
                    </a:p>
                  </a:txBody>
                  <a:tcPr marL="126000" marT="144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200" dirty="0">
                        <a:solidFill>
                          <a:schemeClr val="tx1"/>
                        </a:solidFill>
                      </a:endParaRPr>
                    </a:p>
                  </a:txBody>
                  <a:tcPr marL="126000" marT="14400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9644736"/>
                  </a:ext>
                </a:extLst>
              </a:tr>
              <a:tr h="648000">
                <a:tc>
                  <a:txBody>
                    <a:bodyPr/>
                    <a:lstStyle/>
                    <a:p>
                      <a:r>
                        <a:rPr lang="en-GB" sz="1200" dirty="0">
                          <a:solidFill>
                            <a:schemeClr val="tx1"/>
                          </a:solidFill>
                        </a:rPr>
                        <a:t>Exporter</a:t>
                      </a:r>
                      <a:endParaRPr lang="nl-NL" sz="1200" dirty="0">
                        <a:solidFill>
                          <a:schemeClr val="tx1"/>
                        </a:solidFill>
                      </a:endParaRPr>
                    </a:p>
                  </a:txBody>
                  <a:tcPr marL="126000" marT="144000">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200" dirty="0">
                        <a:solidFill>
                          <a:schemeClr val="tx1"/>
                        </a:solidFill>
                      </a:endParaRPr>
                    </a:p>
                  </a:txBody>
                  <a:tcPr marL="126000" marT="144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200" dirty="0">
                        <a:solidFill>
                          <a:schemeClr val="tx1"/>
                        </a:solidFill>
                      </a:endParaRPr>
                    </a:p>
                  </a:txBody>
                  <a:tcPr marL="126000" marT="144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200" dirty="0">
                        <a:solidFill>
                          <a:schemeClr val="tx1"/>
                        </a:solidFill>
                      </a:endParaRPr>
                    </a:p>
                  </a:txBody>
                  <a:tcPr marL="126000" marT="144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200" dirty="0">
                        <a:solidFill>
                          <a:schemeClr val="tx1"/>
                        </a:solidFill>
                      </a:endParaRPr>
                    </a:p>
                  </a:txBody>
                  <a:tcPr marL="126000" marT="14400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3742049"/>
                  </a:ext>
                </a:extLst>
              </a:tr>
              <a:tr h="648000">
                <a:tc>
                  <a:txBody>
                    <a:bodyPr/>
                    <a:lstStyle/>
                    <a:p>
                      <a:r>
                        <a:rPr lang="en-GB" sz="1200" dirty="0">
                          <a:solidFill>
                            <a:schemeClr val="tx1"/>
                          </a:solidFill>
                        </a:rPr>
                        <a:t>Wholesaler</a:t>
                      </a:r>
                      <a:endParaRPr lang="nl-NL" sz="1200" dirty="0">
                        <a:solidFill>
                          <a:schemeClr val="tx1"/>
                        </a:solidFill>
                      </a:endParaRPr>
                    </a:p>
                  </a:txBody>
                  <a:tcPr marL="126000" marT="144000">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200" dirty="0">
                        <a:solidFill>
                          <a:schemeClr val="tx1"/>
                        </a:solidFill>
                      </a:endParaRPr>
                    </a:p>
                  </a:txBody>
                  <a:tcPr marL="126000" marT="144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200" dirty="0">
                        <a:solidFill>
                          <a:schemeClr val="tx1"/>
                        </a:solidFill>
                      </a:endParaRPr>
                    </a:p>
                  </a:txBody>
                  <a:tcPr marL="126000" marT="144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200" dirty="0">
                        <a:solidFill>
                          <a:schemeClr val="tx1"/>
                        </a:solidFill>
                      </a:endParaRPr>
                    </a:p>
                  </a:txBody>
                  <a:tcPr marL="126000" marT="144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200" dirty="0">
                        <a:solidFill>
                          <a:schemeClr val="tx1"/>
                        </a:solidFill>
                      </a:endParaRPr>
                    </a:p>
                  </a:txBody>
                  <a:tcPr marL="126000" marT="14400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7511661"/>
                  </a:ext>
                </a:extLst>
              </a:tr>
            </a:tbl>
          </a:graphicData>
        </a:graphic>
      </p:graphicFrame>
      <p:sp>
        <p:nvSpPr>
          <p:cNvPr id="4" name="TextBox 3">
            <a:hlinkClick r:id="rId14" action="ppaction://hlinksldjump"/>
            <a:extLst>
              <a:ext uri="{FF2B5EF4-FFF2-40B4-BE49-F238E27FC236}">
                <a16:creationId xmlns:a16="http://schemas.microsoft.com/office/drawing/2014/main" id="{A708D36B-D4CB-C6B2-E660-0591054AC60E}"/>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4"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40" name="Gelijkbenige driehoek 34">
            <a:hlinkClick r:id="rId15" action="ppaction://hlinkfile"/>
            <a:extLst>
              <a:ext uri="{FF2B5EF4-FFF2-40B4-BE49-F238E27FC236}">
                <a16:creationId xmlns:a16="http://schemas.microsoft.com/office/drawing/2014/main" id="{51A7F433-00F2-8AFC-E8AC-4046CC05A0BE}"/>
              </a:ext>
            </a:extLst>
          </p:cNvPr>
          <p:cNvSpPr/>
          <p:nvPr/>
        </p:nvSpPr>
        <p:spPr>
          <a:xfrm rot="5400000">
            <a:off x="4022569" y="2020246"/>
            <a:ext cx="252000" cy="216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algn="ctr"/>
            <a:endParaRPr lang="nl-NL" sz="1400" dirty="0">
              <a:solidFill>
                <a:schemeClr val="tx1"/>
              </a:solidFill>
            </a:endParaRPr>
          </a:p>
        </p:txBody>
      </p:sp>
      <p:sp>
        <p:nvSpPr>
          <p:cNvPr id="41" name="Gelijkbenige driehoek 34">
            <a:hlinkClick r:id="rId16" action="ppaction://hlinkfile"/>
            <a:extLst>
              <a:ext uri="{FF2B5EF4-FFF2-40B4-BE49-F238E27FC236}">
                <a16:creationId xmlns:a16="http://schemas.microsoft.com/office/drawing/2014/main" id="{B059AF77-FF3C-7E92-4710-69A25EEF4D11}"/>
              </a:ext>
            </a:extLst>
          </p:cNvPr>
          <p:cNvSpPr/>
          <p:nvPr/>
        </p:nvSpPr>
        <p:spPr>
          <a:xfrm rot="5400000">
            <a:off x="4345692" y="2020246"/>
            <a:ext cx="252000" cy="216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algn="ctr"/>
            <a:endParaRPr lang="nl-NL" sz="1400" dirty="0">
              <a:solidFill>
                <a:schemeClr val="tx1"/>
              </a:solidFill>
            </a:endParaRPr>
          </a:p>
        </p:txBody>
      </p:sp>
      <p:sp>
        <p:nvSpPr>
          <p:cNvPr id="42" name="Gelijkbenige driehoek 34">
            <a:hlinkClick r:id="rId17" action="ppaction://hlinkfile"/>
            <a:extLst>
              <a:ext uri="{FF2B5EF4-FFF2-40B4-BE49-F238E27FC236}">
                <a16:creationId xmlns:a16="http://schemas.microsoft.com/office/drawing/2014/main" id="{7F34B89F-B0BD-5BB0-06BC-6A75CAE68C22}"/>
              </a:ext>
            </a:extLst>
          </p:cNvPr>
          <p:cNvSpPr/>
          <p:nvPr/>
        </p:nvSpPr>
        <p:spPr>
          <a:xfrm rot="5400000">
            <a:off x="4668815" y="2020246"/>
            <a:ext cx="252000" cy="216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algn="ctr"/>
            <a:endParaRPr lang="nl-NL" sz="1400" dirty="0">
              <a:solidFill>
                <a:schemeClr val="tx1"/>
              </a:solidFill>
            </a:endParaRPr>
          </a:p>
        </p:txBody>
      </p:sp>
      <p:sp>
        <p:nvSpPr>
          <p:cNvPr id="43" name="Gelijkbenige driehoek 34">
            <a:hlinkClick r:id="rId18" action="ppaction://hlinkfile"/>
            <a:extLst>
              <a:ext uri="{FF2B5EF4-FFF2-40B4-BE49-F238E27FC236}">
                <a16:creationId xmlns:a16="http://schemas.microsoft.com/office/drawing/2014/main" id="{74CDC0FB-165C-DBC4-6567-6EB01E4BA85E}"/>
              </a:ext>
            </a:extLst>
          </p:cNvPr>
          <p:cNvSpPr/>
          <p:nvPr/>
        </p:nvSpPr>
        <p:spPr>
          <a:xfrm rot="5400000">
            <a:off x="4991937" y="2020246"/>
            <a:ext cx="252000" cy="216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algn="ctr"/>
            <a:endParaRPr lang="nl-NL" sz="1400" dirty="0">
              <a:solidFill>
                <a:schemeClr val="tx1"/>
              </a:solidFill>
            </a:endParaRPr>
          </a:p>
        </p:txBody>
      </p:sp>
      <p:sp>
        <p:nvSpPr>
          <p:cNvPr id="44" name="Gelijkbenige driehoek 34">
            <a:hlinkClick r:id="rId19" action="ppaction://hlinkfile"/>
            <a:extLst>
              <a:ext uri="{FF2B5EF4-FFF2-40B4-BE49-F238E27FC236}">
                <a16:creationId xmlns:a16="http://schemas.microsoft.com/office/drawing/2014/main" id="{AB9F49F6-6EF0-3D04-4912-68F228A54ED5}"/>
              </a:ext>
            </a:extLst>
          </p:cNvPr>
          <p:cNvSpPr/>
          <p:nvPr/>
        </p:nvSpPr>
        <p:spPr>
          <a:xfrm rot="5400000">
            <a:off x="5841479" y="2020246"/>
            <a:ext cx="252000" cy="216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algn="ctr"/>
            <a:endParaRPr lang="nl-NL" sz="1400" dirty="0">
              <a:solidFill>
                <a:schemeClr val="tx1"/>
              </a:solidFill>
            </a:endParaRPr>
          </a:p>
        </p:txBody>
      </p:sp>
      <p:sp>
        <p:nvSpPr>
          <p:cNvPr id="45" name="Gelijkbenige driehoek 34">
            <a:hlinkClick r:id="rId20" action="ppaction://hlinkfile"/>
            <a:extLst>
              <a:ext uri="{FF2B5EF4-FFF2-40B4-BE49-F238E27FC236}">
                <a16:creationId xmlns:a16="http://schemas.microsoft.com/office/drawing/2014/main" id="{487223FC-1682-1EF9-B6B1-EF5772A300F8}"/>
              </a:ext>
            </a:extLst>
          </p:cNvPr>
          <p:cNvSpPr/>
          <p:nvPr/>
        </p:nvSpPr>
        <p:spPr>
          <a:xfrm rot="5400000">
            <a:off x="7751779" y="2020246"/>
            <a:ext cx="252000" cy="216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algn="ctr"/>
            <a:endParaRPr lang="nl-NL" sz="1400" dirty="0">
              <a:solidFill>
                <a:schemeClr val="tx1"/>
              </a:solidFill>
            </a:endParaRPr>
          </a:p>
        </p:txBody>
      </p:sp>
      <p:sp>
        <p:nvSpPr>
          <p:cNvPr id="46" name="Gelijkbenige driehoek 34">
            <a:hlinkClick r:id="rId21" action="ppaction://hlinkfile"/>
            <a:extLst>
              <a:ext uri="{FF2B5EF4-FFF2-40B4-BE49-F238E27FC236}">
                <a16:creationId xmlns:a16="http://schemas.microsoft.com/office/drawing/2014/main" id="{DC640716-9176-2862-C03E-408083E384EB}"/>
              </a:ext>
            </a:extLst>
          </p:cNvPr>
          <p:cNvSpPr/>
          <p:nvPr/>
        </p:nvSpPr>
        <p:spPr>
          <a:xfrm rot="5400000">
            <a:off x="6795913" y="2739208"/>
            <a:ext cx="252000" cy="216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algn="ctr"/>
            <a:endParaRPr lang="nl-NL" sz="1400" dirty="0">
              <a:solidFill>
                <a:schemeClr val="tx1"/>
              </a:solidFill>
            </a:endParaRPr>
          </a:p>
        </p:txBody>
      </p:sp>
      <p:sp>
        <p:nvSpPr>
          <p:cNvPr id="47" name="Gelijkbenige driehoek 34">
            <a:hlinkClick r:id="rId22" action="ppaction://hlinkfile"/>
            <a:extLst>
              <a:ext uri="{FF2B5EF4-FFF2-40B4-BE49-F238E27FC236}">
                <a16:creationId xmlns:a16="http://schemas.microsoft.com/office/drawing/2014/main" id="{F9001605-4DCE-3D89-49F1-8A0784F97B2D}"/>
              </a:ext>
            </a:extLst>
          </p:cNvPr>
          <p:cNvSpPr/>
          <p:nvPr/>
        </p:nvSpPr>
        <p:spPr>
          <a:xfrm rot="5400000">
            <a:off x="5625479" y="3296962"/>
            <a:ext cx="252000" cy="216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algn="ctr"/>
            <a:endParaRPr lang="nl-NL" sz="1400" dirty="0">
              <a:solidFill>
                <a:schemeClr val="tx1"/>
              </a:solidFill>
            </a:endParaRPr>
          </a:p>
        </p:txBody>
      </p:sp>
      <p:sp>
        <p:nvSpPr>
          <p:cNvPr id="48" name="Gelijkbenige driehoek 34">
            <a:hlinkClick r:id="rId23" action="ppaction://hlinkfile"/>
            <a:extLst>
              <a:ext uri="{FF2B5EF4-FFF2-40B4-BE49-F238E27FC236}">
                <a16:creationId xmlns:a16="http://schemas.microsoft.com/office/drawing/2014/main" id="{52C0CC15-5E76-4DDA-611C-76B673AD8C2A}"/>
              </a:ext>
            </a:extLst>
          </p:cNvPr>
          <p:cNvSpPr/>
          <p:nvPr/>
        </p:nvSpPr>
        <p:spPr>
          <a:xfrm rot="5400000">
            <a:off x="6029048" y="3296962"/>
            <a:ext cx="252000" cy="216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algn="ctr"/>
            <a:endParaRPr lang="nl-NL" sz="1400" dirty="0">
              <a:solidFill>
                <a:schemeClr val="tx1"/>
              </a:solidFill>
            </a:endParaRPr>
          </a:p>
        </p:txBody>
      </p:sp>
      <p:sp>
        <p:nvSpPr>
          <p:cNvPr id="5" name="Slide Number Placeholder 4">
            <a:extLst>
              <a:ext uri="{FF2B5EF4-FFF2-40B4-BE49-F238E27FC236}">
                <a16:creationId xmlns:a16="http://schemas.microsoft.com/office/drawing/2014/main" id="{4745E38D-0BA6-9BD3-5D54-568C86EA71CA}"/>
              </a:ext>
            </a:extLst>
          </p:cNvPr>
          <p:cNvSpPr>
            <a:spLocks noGrp="1"/>
          </p:cNvSpPr>
          <p:nvPr>
            <p:ph type="sldNum" sz="quarter" idx="11"/>
          </p:nvPr>
        </p:nvSpPr>
        <p:spPr/>
        <p:txBody>
          <a:bodyPr/>
          <a:lstStyle/>
          <a:p>
            <a:fld id="{F25965E0-7062-474C-8671-DB3A3CE669B0}" type="slidenum">
              <a:rPr lang="nl-NL" smtClean="0"/>
              <a:pPr/>
              <a:t>95</a:t>
            </a:fld>
            <a:endParaRPr lang="nl-NL" dirty="0"/>
          </a:p>
        </p:txBody>
      </p:sp>
    </p:spTree>
    <p:extLst>
      <p:ext uri="{BB962C8B-B14F-4D97-AF65-F5344CB8AC3E}">
        <p14:creationId xmlns:p14="http://schemas.microsoft.com/office/powerpoint/2010/main" val="51131276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2707274" y="1459473"/>
            <a:ext cx="5855993" cy="2471305"/>
          </a:xfrm>
        </p:spPr>
        <p:txBody>
          <a:bodyPr/>
          <a:lstStyle/>
          <a:p>
            <a:r>
              <a:rPr lang="en-GB" dirty="0"/>
              <a:t>Once the data are collected, some additional steps are required to finalize the result. This depends very much on the focus. One of the issues is if upscaling is required:</a:t>
            </a:r>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US" dirty="0"/>
              <a:t>Step 5: Remarks on data analysis</a:t>
            </a:r>
          </a:p>
        </p:txBody>
      </p:sp>
      <p:sp>
        <p:nvSpPr>
          <p:cNvPr id="8" name="Rechthoek 7">
            <a:hlinkClick r:id="rId2" action="ppaction://hlinksldjump"/>
            <a:extLst>
              <a:ext uri="{FF2B5EF4-FFF2-40B4-BE49-F238E27FC236}">
                <a16:creationId xmlns:a16="http://schemas.microsoft.com/office/drawing/2014/main" id="{FB10AA20-B62D-7274-7D9F-97E82375622C}"/>
              </a:ext>
            </a:extLst>
          </p:cNvPr>
          <p:cNvSpPr/>
          <p:nvPr/>
        </p:nvSpPr>
        <p:spPr>
          <a:xfrm>
            <a:off x="381000" y="164862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Pijl: vijfhoek 8">
            <a:hlinkClick r:id="rId3" action="ppaction://hlinksldjump"/>
            <a:extLst>
              <a:ext uri="{FF2B5EF4-FFF2-40B4-BE49-F238E27FC236}">
                <a16:creationId xmlns:a16="http://schemas.microsoft.com/office/drawing/2014/main" id="{404C75D4-7EAF-599A-5FA3-FE5BB6CFC940}"/>
              </a:ext>
            </a:extLst>
          </p:cNvPr>
          <p:cNvSpPr/>
          <p:nvPr/>
        </p:nvSpPr>
        <p:spPr>
          <a:xfrm>
            <a:off x="381000" y="2141419"/>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4A9A90E9-714F-A0E9-0E34-FA803F40A999}"/>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A544AD56-77DC-531A-B846-CEFE6FDEDF9F}"/>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45522E3D-6D5F-C286-4521-1328C0A911B8}"/>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85D622C9-3663-6226-FCC0-67DE5DF38AB8}"/>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08901306-9C54-6737-2C88-A468E8DD7AB6}"/>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4" name="TextBox 3">
            <a:hlinkClick r:id="rId8" action="ppaction://hlinksldjump"/>
            <a:extLst>
              <a:ext uri="{FF2B5EF4-FFF2-40B4-BE49-F238E27FC236}">
                <a16:creationId xmlns:a16="http://schemas.microsoft.com/office/drawing/2014/main" id="{0619D017-6121-FBE8-6C85-1839C1449C4F}"/>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8"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053751CB-9A11-F788-E613-25EEC19654A8}"/>
              </a:ext>
            </a:extLst>
          </p:cNvPr>
          <p:cNvSpPr txBox="1"/>
          <p:nvPr/>
        </p:nvSpPr>
        <p:spPr>
          <a:xfrm>
            <a:off x="4874254" y="2526534"/>
            <a:ext cx="1196038" cy="324000"/>
          </a:xfrm>
          <a:prstGeom prst="rect">
            <a:avLst/>
          </a:prstGeom>
          <a:noFill/>
          <a:ln w="19050">
            <a:solidFill>
              <a:schemeClr val="accent2"/>
            </a:solidFill>
          </a:ln>
        </p:spPr>
        <p:txBody>
          <a:bodyPr wrap="none" rtlCol="0">
            <a:noAutofit/>
          </a:bodyPr>
          <a:lstStyle/>
          <a:p>
            <a:pPr marL="0" marR="0" lvl="0" indent="0" algn="ctr" defTabSz="914400" rtl="0" eaLnBrk="1" fontAlgn="base" latinLnBrk="0" hangingPunct="1">
              <a:lnSpc>
                <a:spcPts val="1800"/>
              </a:lnSpc>
              <a:spcBef>
                <a:spcPct val="0"/>
              </a:spcBef>
              <a:spcAft>
                <a:spcPct val="0"/>
              </a:spcAft>
              <a:buClrTx/>
              <a:buSzTx/>
              <a:buFontTx/>
              <a:buNone/>
              <a:tabLst/>
              <a:defRPr/>
            </a:pPr>
            <a:r>
              <a:rPr lang="en-GB" sz="1200" dirty="0">
                <a:latin typeface="Arial" panose="020B0604020202020204" pitchFamily="34" charset="0"/>
              </a:rPr>
              <a:t>Q</a:t>
            </a:r>
            <a:r>
              <a:rPr kumimoji="0" lang="en-GB" sz="1200" b="0" i="0" u="none" strike="noStrike" kern="1200" cap="none" spc="0" normalizeH="0" baseline="0" noProof="0" dirty="0" err="1">
                <a:ln>
                  <a:noFill/>
                </a:ln>
                <a:effectLst/>
                <a:uLnTx/>
                <a:uFillTx/>
                <a:latin typeface="Arial" panose="020B0604020202020204" pitchFamily="34" charset="0"/>
                <a:ea typeface="+mn-ea"/>
                <a:cs typeface="+mn-cs"/>
              </a:rPr>
              <a:t>uantification</a:t>
            </a:r>
            <a:endParaRPr kumimoji="0" lang="nl-NL" sz="1200" b="0" i="0" u="none" strike="noStrike" kern="1200" cap="none" spc="0" normalizeH="0" baseline="0" noProof="0" dirty="0" err="1">
              <a:ln>
                <a:noFill/>
              </a:ln>
              <a:effectLst/>
              <a:uLnTx/>
              <a:uFillTx/>
              <a:latin typeface="Arial" panose="020B0604020202020204" pitchFamily="34" charset="0"/>
              <a:ea typeface="+mn-ea"/>
              <a:cs typeface="+mn-cs"/>
            </a:endParaRPr>
          </a:p>
        </p:txBody>
      </p:sp>
      <p:sp>
        <p:nvSpPr>
          <p:cNvPr id="12" name="TextBox 11">
            <a:extLst>
              <a:ext uri="{FF2B5EF4-FFF2-40B4-BE49-F238E27FC236}">
                <a16:creationId xmlns:a16="http://schemas.microsoft.com/office/drawing/2014/main" id="{30FD7A1B-130A-A887-9893-2F4F4ACB96CA}"/>
              </a:ext>
            </a:extLst>
          </p:cNvPr>
          <p:cNvSpPr txBox="1"/>
          <p:nvPr/>
        </p:nvSpPr>
        <p:spPr>
          <a:xfrm>
            <a:off x="2808288" y="3133483"/>
            <a:ext cx="2821918" cy="324000"/>
          </a:xfrm>
          <a:prstGeom prst="rect">
            <a:avLst/>
          </a:prstGeom>
          <a:noFill/>
          <a:ln w="19050">
            <a:solidFill>
              <a:schemeClr val="accent2"/>
            </a:solidFill>
          </a:ln>
        </p:spPr>
        <p:txBody>
          <a:bodyPr wrap="square" rtlCol="0">
            <a:noAutofit/>
          </a:bodyPr>
          <a:lstStyle/>
          <a:p>
            <a:pPr marL="0" marR="0" lvl="0" indent="0" algn="ctr" defTabSz="914400" rtl="0" eaLnBrk="1" fontAlgn="base" latinLnBrk="0" hangingPunct="1">
              <a:lnSpc>
                <a:spcPts val="1800"/>
              </a:lnSpc>
              <a:spcBef>
                <a:spcPct val="0"/>
              </a:spcBef>
              <a:spcAft>
                <a:spcPct val="0"/>
              </a:spcAft>
              <a:buClrTx/>
              <a:buSzTx/>
              <a:buFontTx/>
              <a:buNone/>
              <a:tabLst/>
              <a:defRPr/>
            </a:pPr>
            <a:r>
              <a:rPr kumimoji="0" lang="en-GB" sz="1200" b="0" i="0" u="none" strike="noStrike" kern="1200" cap="none" spc="0" normalizeH="0" baseline="0" noProof="0" dirty="0">
                <a:ln>
                  <a:noFill/>
                </a:ln>
                <a:effectLst/>
                <a:uLnTx/>
                <a:uFillTx/>
                <a:latin typeface="Arial" panose="020B0604020202020204" pitchFamily="34" charset="0"/>
                <a:ea typeface="+mn-ea"/>
                <a:cs typeface="+mn-cs"/>
              </a:rPr>
              <a:t>Upscaling required</a:t>
            </a:r>
            <a:endParaRPr kumimoji="0" lang="nl-NL" sz="1200" b="0" i="0" u="none" strike="noStrike" kern="1200" cap="none" spc="0" normalizeH="0" baseline="0" noProof="0" dirty="0" err="1">
              <a:ln>
                <a:noFill/>
              </a:ln>
              <a:effectLst/>
              <a:uLnTx/>
              <a:uFillTx/>
              <a:latin typeface="Arial" panose="020B0604020202020204" pitchFamily="34" charset="0"/>
              <a:ea typeface="+mn-ea"/>
              <a:cs typeface="+mn-cs"/>
            </a:endParaRPr>
          </a:p>
        </p:txBody>
      </p:sp>
      <p:sp>
        <p:nvSpPr>
          <p:cNvPr id="16" name="TextBox 15">
            <a:extLst>
              <a:ext uri="{FF2B5EF4-FFF2-40B4-BE49-F238E27FC236}">
                <a16:creationId xmlns:a16="http://schemas.microsoft.com/office/drawing/2014/main" id="{E06A839C-5B4C-1B36-9E51-059EB08C109E}"/>
              </a:ext>
            </a:extLst>
          </p:cNvPr>
          <p:cNvSpPr txBox="1"/>
          <p:nvPr/>
        </p:nvSpPr>
        <p:spPr>
          <a:xfrm>
            <a:off x="6520214" y="3133483"/>
            <a:ext cx="1942749" cy="324000"/>
          </a:xfrm>
          <a:prstGeom prst="rect">
            <a:avLst/>
          </a:prstGeom>
          <a:noFill/>
          <a:ln w="19050">
            <a:solidFill>
              <a:schemeClr val="accent2"/>
            </a:solidFill>
          </a:ln>
        </p:spPr>
        <p:txBody>
          <a:bodyPr wrap="square" rtlCol="0">
            <a:noAutofit/>
          </a:bodyPr>
          <a:lstStyle/>
          <a:p>
            <a:pPr marL="0" marR="0" lvl="0" indent="0" algn="ctr" defTabSz="914400" rtl="0" eaLnBrk="1" fontAlgn="base" latinLnBrk="0" hangingPunct="1">
              <a:lnSpc>
                <a:spcPts val="1800"/>
              </a:lnSpc>
              <a:spcBef>
                <a:spcPct val="0"/>
              </a:spcBef>
              <a:spcAft>
                <a:spcPct val="0"/>
              </a:spcAft>
              <a:buClrTx/>
              <a:buSzTx/>
              <a:buFontTx/>
              <a:buNone/>
              <a:tabLst/>
              <a:defRPr/>
            </a:pPr>
            <a:r>
              <a:rPr kumimoji="0" lang="en-GB" sz="1200" b="0" i="0" u="none" strike="noStrike" kern="1200" cap="none" spc="0" normalizeH="0" baseline="0" noProof="0" dirty="0">
                <a:ln>
                  <a:noFill/>
                </a:ln>
                <a:effectLst/>
                <a:uLnTx/>
                <a:uFillTx/>
                <a:latin typeface="Arial" panose="020B0604020202020204" pitchFamily="34" charset="0"/>
                <a:ea typeface="+mn-ea"/>
                <a:cs typeface="+mn-cs"/>
              </a:rPr>
              <a:t>No upscaling required</a:t>
            </a:r>
            <a:endParaRPr kumimoji="0" lang="nl-NL" sz="1200" b="0" i="0" u="none" strike="noStrike" kern="1200" cap="none" spc="0" normalizeH="0" baseline="0" noProof="0" dirty="0" err="1">
              <a:ln>
                <a:noFill/>
              </a:ln>
              <a:effectLst/>
              <a:uLnTx/>
              <a:uFillTx/>
              <a:latin typeface="Arial" panose="020B0604020202020204" pitchFamily="34" charset="0"/>
              <a:ea typeface="+mn-ea"/>
              <a:cs typeface="+mn-cs"/>
            </a:endParaRPr>
          </a:p>
        </p:txBody>
      </p:sp>
      <p:cxnSp>
        <p:nvCxnSpPr>
          <p:cNvPr id="17" name="Connector: Elbow 16">
            <a:extLst>
              <a:ext uri="{FF2B5EF4-FFF2-40B4-BE49-F238E27FC236}">
                <a16:creationId xmlns:a16="http://schemas.microsoft.com/office/drawing/2014/main" id="{56CC7F8C-7DB3-B629-041C-C2DC5CA9F87E}"/>
              </a:ext>
            </a:extLst>
          </p:cNvPr>
          <p:cNvCxnSpPr>
            <a:cxnSpLocks/>
            <a:stCxn id="10" idx="3"/>
            <a:endCxn id="16" idx="0"/>
          </p:cNvCxnSpPr>
          <p:nvPr/>
        </p:nvCxnSpPr>
        <p:spPr>
          <a:xfrm>
            <a:off x="6070292" y="2688534"/>
            <a:ext cx="1421297" cy="444949"/>
          </a:xfrm>
          <a:prstGeom prst="bentConnector2">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47C03B43-7192-2951-D62C-70A4210B1A2B}"/>
              </a:ext>
            </a:extLst>
          </p:cNvPr>
          <p:cNvCxnSpPr>
            <a:cxnSpLocks/>
          </p:cNvCxnSpPr>
          <p:nvPr/>
        </p:nvCxnSpPr>
        <p:spPr>
          <a:xfrm rot="10800000" flipV="1">
            <a:off x="4219248" y="2688534"/>
            <a:ext cx="655007" cy="360000"/>
          </a:xfrm>
          <a:prstGeom prst="bentConnector2">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EF7467F-7A91-833A-2CB4-8E74BA13CF01}"/>
              </a:ext>
            </a:extLst>
          </p:cNvPr>
          <p:cNvSpPr txBox="1"/>
          <p:nvPr/>
        </p:nvSpPr>
        <p:spPr>
          <a:xfrm>
            <a:off x="2808288" y="3812139"/>
            <a:ext cx="825676" cy="324000"/>
          </a:xfrm>
          <a:prstGeom prst="rect">
            <a:avLst/>
          </a:prstGeom>
          <a:noFill/>
          <a:ln w="19050">
            <a:solidFill>
              <a:schemeClr val="accent2"/>
            </a:solidFill>
          </a:ln>
        </p:spPr>
        <p:txBody>
          <a:bodyPr wrap="square" rtlCol="0">
            <a:noAutofit/>
          </a:bodyPr>
          <a:lstStyle/>
          <a:p>
            <a:pPr marL="0" marR="0" lvl="0" indent="0" algn="ctr" defTabSz="914400" rtl="0" eaLnBrk="1" fontAlgn="base" latinLnBrk="0" hangingPunct="1">
              <a:lnSpc>
                <a:spcPts val="1800"/>
              </a:lnSpc>
              <a:spcBef>
                <a:spcPct val="0"/>
              </a:spcBef>
              <a:spcAft>
                <a:spcPct val="0"/>
              </a:spcAft>
              <a:buClrTx/>
              <a:buSzTx/>
              <a:buFontTx/>
              <a:buNone/>
              <a:tabLst/>
              <a:defRPr/>
            </a:pPr>
            <a:r>
              <a:rPr kumimoji="0" lang="en-GB" sz="1200" b="0" i="0" u="none" strike="noStrike" kern="1200" cap="none" spc="0" normalizeH="0" baseline="0" noProof="0" dirty="0">
                <a:ln>
                  <a:noFill/>
                </a:ln>
                <a:effectLst/>
                <a:uLnTx/>
                <a:uFillTx/>
                <a:latin typeface="Arial" panose="020B0604020202020204" pitchFamily="34" charset="0"/>
                <a:ea typeface="+mn-ea"/>
                <a:cs typeface="+mn-cs"/>
              </a:rPr>
              <a:t>In time</a:t>
            </a:r>
            <a:endParaRPr kumimoji="0" lang="nl-NL" sz="1200" b="0" i="0" u="none" strike="noStrike" kern="1200" cap="none" spc="0" normalizeH="0" baseline="0" noProof="0" dirty="0" err="1">
              <a:ln>
                <a:noFill/>
              </a:ln>
              <a:effectLst/>
              <a:uLnTx/>
              <a:uFillTx/>
              <a:latin typeface="Arial" panose="020B0604020202020204" pitchFamily="34" charset="0"/>
              <a:ea typeface="+mn-ea"/>
              <a:cs typeface="+mn-cs"/>
            </a:endParaRPr>
          </a:p>
        </p:txBody>
      </p:sp>
      <p:sp>
        <p:nvSpPr>
          <p:cNvPr id="20" name="TextBox 19">
            <a:extLst>
              <a:ext uri="{FF2B5EF4-FFF2-40B4-BE49-F238E27FC236}">
                <a16:creationId xmlns:a16="http://schemas.microsoft.com/office/drawing/2014/main" id="{67A39AEA-8257-3C21-4003-DDADA607FF97}"/>
              </a:ext>
            </a:extLst>
          </p:cNvPr>
          <p:cNvSpPr txBox="1"/>
          <p:nvPr/>
        </p:nvSpPr>
        <p:spPr>
          <a:xfrm>
            <a:off x="4728242" y="3806564"/>
            <a:ext cx="901964" cy="324000"/>
          </a:xfrm>
          <a:prstGeom prst="rect">
            <a:avLst/>
          </a:prstGeom>
          <a:noFill/>
          <a:ln w="19050">
            <a:solidFill>
              <a:schemeClr val="accent2"/>
            </a:solidFill>
          </a:ln>
        </p:spPr>
        <p:txBody>
          <a:bodyPr wrap="square" rtlCol="0">
            <a:noAutofit/>
          </a:bodyPr>
          <a:lstStyle/>
          <a:p>
            <a:pPr marL="0" marR="0" lvl="0" indent="0" algn="ctr" defTabSz="914400" rtl="0" eaLnBrk="1" fontAlgn="base" latinLnBrk="0" hangingPunct="1">
              <a:lnSpc>
                <a:spcPts val="1800"/>
              </a:lnSpc>
              <a:spcBef>
                <a:spcPct val="0"/>
              </a:spcBef>
              <a:spcAft>
                <a:spcPct val="0"/>
              </a:spcAft>
              <a:buClrTx/>
              <a:buSzTx/>
              <a:buFontTx/>
              <a:buNone/>
              <a:tabLst/>
              <a:defRPr/>
            </a:pPr>
            <a:r>
              <a:rPr kumimoji="0" lang="en-GB" sz="1200" b="0" i="0" u="none" strike="noStrike" kern="1200" cap="none" spc="0" normalizeH="0" baseline="0" noProof="0" dirty="0">
                <a:ln>
                  <a:noFill/>
                </a:ln>
                <a:effectLst/>
                <a:uLnTx/>
                <a:uFillTx/>
                <a:latin typeface="Arial" panose="020B0604020202020204" pitchFamily="34" charset="0"/>
                <a:ea typeface="+mn-ea"/>
                <a:cs typeface="+mn-cs"/>
              </a:rPr>
              <a:t>Locations</a:t>
            </a:r>
            <a:endParaRPr kumimoji="0" lang="nl-NL" sz="1200" b="0" i="0" u="none" strike="noStrike" kern="1200" cap="none" spc="0" normalizeH="0" baseline="0" noProof="0" dirty="0" err="1">
              <a:ln>
                <a:noFill/>
              </a:ln>
              <a:effectLst/>
              <a:uLnTx/>
              <a:uFillTx/>
              <a:latin typeface="Arial" panose="020B0604020202020204" pitchFamily="34" charset="0"/>
              <a:ea typeface="+mn-ea"/>
              <a:cs typeface="+mn-cs"/>
            </a:endParaRPr>
          </a:p>
        </p:txBody>
      </p:sp>
      <p:cxnSp>
        <p:nvCxnSpPr>
          <p:cNvPr id="21" name="Straight Arrow Connector 20">
            <a:extLst>
              <a:ext uri="{FF2B5EF4-FFF2-40B4-BE49-F238E27FC236}">
                <a16:creationId xmlns:a16="http://schemas.microsoft.com/office/drawing/2014/main" id="{0B96D63F-655C-1CBB-C24B-62A598C8B9B7}"/>
              </a:ext>
            </a:extLst>
          </p:cNvPr>
          <p:cNvCxnSpPr>
            <a:cxnSpLocks/>
          </p:cNvCxnSpPr>
          <p:nvPr/>
        </p:nvCxnSpPr>
        <p:spPr>
          <a:xfrm>
            <a:off x="3217454" y="3454983"/>
            <a:ext cx="0" cy="28800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EFE23C9-B6FF-DAB4-30F9-C1A782BF2553}"/>
              </a:ext>
            </a:extLst>
          </p:cNvPr>
          <p:cNvCxnSpPr>
            <a:cxnSpLocks/>
          </p:cNvCxnSpPr>
          <p:nvPr/>
        </p:nvCxnSpPr>
        <p:spPr>
          <a:xfrm>
            <a:off x="5161177" y="3457483"/>
            <a:ext cx="0" cy="28800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4A1E674-9C4E-E436-9348-1CBC9DCB4067}"/>
              </a:ext>
            </a:extLst>
          </p:cNvPr>
          <p:cNvCxnSpPr>
            <a:cxnSpLocks/>
          </p:cNvCxnSpPr>
          <p:nvPr/>
        </p:nvCxnSpPr>
        <p:spPr>
          <a:xfrm flipH="1">
            <a:off x="3715247" y="3968564"/>
            <a:ext cx="1008000" cy="5575"/>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Arrow: Right 23">
            <a:hlinkClick r:id="" action="ppaction://hlinkshowjump?jump=nextslide"/>
            <a:extLst>
              <a:ext uri="{FF2B5EF4-FFF2-40B4-BE49-F238E27FC236}">
                <a16:creationId xmlns:a16="http://schemas.microsoft.com/office/drawing/2014/main" id="{3F07D9BD-1D39-1472-7A47-A09B3518AF03}"/>
              </a:ext>
            </a:extLst>
          </p:cNvPr>
          <p:cNvSpPr/>
          <p:nvPr/>
        </p:nvSpPr>
        <p:spPr>
          <a:xfrm>
            <a:off x="7362613" y="4647600"/>
            <a:ext cx="602827" cy="36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cxnSp>
        <p:nvCxnSpPr>
          <p:cNvPr id="28" name="Straight Arrow Connector 27">
            <a:extLst>
              <a:ext uri="{FF2B5EF4-FFF2-40B4-BE49-F238E27FC236}">
                <a16:creationId xmlns:a16="http://schemas.microsoft.com/office/drawing/2014/main" id="{FCEDBE2B-872A-B201-A8E3-277B9BF4017C}"/>
              </a:ext>
            </a:extLst>
          </p:cNvPr>
          <p:cNvCxnSpPr>
            <a:cxnSpLocks/>
          </p:cNvCxnSpPr>
          <p:nvPr/>
        </p:nvCxnSpPr>
        <p:spPr>
          <a:xfrm>
            <a:off x="5439866" y="2181813"/>
            <a:ext cx="0" cy="28800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BD4CFCF7-2D53-4DA1-E77C-BCDD06D9DFF0}"/>
              </a:ext>
            </a:extLst>
          </p:cNvPr>
          <p:cNvSpPr>
            <a:spLocks noGrp="1"/>
          </p:cNvSpPr>
          <p:nvPr>
            <p:ph type="sldNum" sz="quarter" idx="11"/>
          </p:nvPr>
        </p:nvSpPr>
        <p:spPr/>
        <p:txBody>
          <a:bodyPr/>
          <a:lstStyle/>
          <a:p>
            <a:fld id="{F25965E0-7062-474C-8671-DB3A3CE669B0}" type="slidenum">
              <a:rPr lang="nl-NL" smtClean="0"/>
              <a:pPr/>
              <a:t>96</a:t>
            </a:fld>
            <a:endParaRPr lang="nl-NL" dirty="0"/>
          </a:p>
        </p:txBody>
      </p:sp>
    </p:spTree>
    <p:extLst>
      <p:ext uri="{BB962C8B-B14F-4D97-AF65-F5344CB8AC3E}">
        <p14:creationId xmlns:p14="http://schemas.microsoft.com/office/powerpoint/2010/main" val="401682633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689A5438-69F9-259D-FBC1-8D44D5848070}"/>
              </a:ext>
            </a:extLst>
          </p:cNvPr>
          <p:cNvSpPr>
            <a:spLocks noGrp="1"/>
          </p:cNvSpPr>
          <p:nvPr>
            <p:ph type="body" sz="quarter" idx="10"/>
          </p:nvPr>
        </p:nvSpPr>
        <p:spPr>
          <a:xfrm>
            <a:off x="2707274" y="1459473"/>
            <a:ext cx="5855993" cy="2471305"/>
          </a:xfrm>
        </p:spPr>
        <p:txBody>
          <a:bodyPr/>
          <a:lstStyle/>
          <a:p>
            <a:r>
              <a:rPr lang="en-GB" b="1" dirty="0"/>
              <a:t>No upscaling required: </a:t>
            </a:r>
            <a:br>
              <a:rPr lang="en-GB" b="1" dirty="0"/>
            </a:br>
            <a:r>
              <a:rPr lang="en-GB" dirty="0"/>
              <a:t>E.g., when analysis is limited to one company or very small supply chain, and quantification takes place continuously (supermarket)</a:t>
            </a:r>
          </a:p>
          <a:p>
            <a:r>
              <a:rPr lang="en-GB" b="1" dirty="0"/>
              <a:t>Outliers:</a:t>
            </a:r>
            <a:br>
              <a:rPr lang="en-GB" dirty="0"/>
            </a:br>
            <a:r>
              <a:rPr lang="en-GB" dirty="0"/>
              <a:t>these are defined as data point outside the interval (</a:t>
            </a:r>
            <a:r>
              <a:rPr lang="el-GR" dirty="0"/>
              <a:t>μ</a:t>
            </a:r>
            <a:r>
              <a:rPr lang="en-GB" dirty="0"/>
              <a:t>-3</a:t>
            </a:r>
            <a:r>
              <a:rPr lang="el-GR" dirty="0"/>
              <a:t>σ</a:t>
            </a:r>
            <a:r>
              <a:rPr lang="en-GB" dirty="0"/>
              <a:t>, </a:t>
            </a:r>
            <a:r>
              <a:rPr lang="el-GR" dirty="0"/>
              <a:t>μ</a:t>
            </a:r>
            <a:r>
              <a:rPr lang="en-GB" dirty="0"/>
              <a:t>+3</a:t>
            </a:r>
            <a:r>
              <a:rPr lang="el-GR" dirty="0"/>
              <a:t>σ</a:t>
            </a:r>
            <a:r>
              <a:rPr lang="en-GB" dirty="0"/>
              <a:t>) (</a:t>
            </a:r>
            <a:r>
              <a:rPr lang="el-GR" dirty="0"/>
              <a:t>μ</a:t>
            </a:r>
            <a:r>
              <a:rPr lang="en-GB" dirty="0"/>
              <a:t>=mean, </a:t>
            </a:r>
            <a:r>
              <a:rPr lang="el-GR" dirty="0"/>
              <a:t>σ</a:t>
            </a:r>
            <a:r>
              <a:rPr lang="en-GB" dirty="0"/>
              <a:t>=</a:t>
            </a:r>
            <a:r>
              <a:rPr lang="en-GB" dirty="0" err="1"/>
              <a:t>stdev</a:t>
            </a:r>
            <a:r>
              <a:rPr lang="en-GB" dirty="0"/>
              <a:t>). Are they caused by e.g., promotions (then FL data should be included, i.e. regular predictable activities) or by incidents (excluded)? </a:t>
            </a:r>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US" dirty="0"/>
              <a:t>Step 5: Remarks on data analysis</a:t>
            </a:r>
          </a:p>
        </p:txBody>
      </p:sp>
      <p:sp>
        <p:nvSpPr>
          <p:cNvPr id="8" name="Rechthoek 7">
            <a:hlinkClick r:id="rId2" action="ppaction://hlinksldjump"/>
            <a:extLst>
              <a:ext uri="{FF2B5EF4-FFF2-40B4-BE49-F238E27FC236}">
                <a16:creationId xmlns:a16="http://schemas.microsoft.com/office/drawing/2014/main" id="{FB10AA20-B62D-7274-7D9F-97E82375622C}"/>
              </a:ext>
            </a:extLst>
          </p:cNvPr>
          <p:cNvSpPr/>
          <p:nvPr/>
        </p:nvSpPr>
        <p:spPr>
          <a:xfrm>
            <a:off x="381000" y="164862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Pijl: vijfhoek 8">
            <a:hlinkClick r:id="rId3" action="ppaction://hlinksldjump"/>
            <a:extLst>
              <a:ext uri="{FF2B5EF4-FFF2-40B4-BE49-F238E27FC236}">
                <a16:creationId xmlns:a16="http://schemas.microsoft.com/office/drawing/2014/main" id="{404C75D4-7EAF-599A-5FA3-FE5BB6CFC940}"/>
              </a:ext>
            </a:extLst>
          </p:cNvPr>
          <p:cNvSpPr/>
          <p:nvPr/>
        </p:nvSpPr>
        <p:spPr>
          <a:xfrm>
            <a:off x="381000" y="2141419"/>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4" action="ppaction://hlinksldjump"/>
            <a:extLst>
              <a:ext uri="{FF2B5EF4-FFF2-40B4-BE49-F238E27FC236}">
                <a16:creationId xmlns:a16="http://schemas.microsoft.com/office/drawing/2014/main" id="{4A9A90E9-714F-A0E9-0E34-FA803F40A999}"/>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A544AD56-77DC-531A-B846-CEFE6FDEDF9F}"/>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45522E3D-6D5F-C286-4521-1328C0A911B8}"/>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85D622C9-3663-6226-FCC0-67DE5DF38AB8}"/>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08901306-9C54-6737-2C88-A468E8DD7AB6}"/>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4" name="TextBox 3">
            <a:hlinkClick r:id="rId8" action="ppaction://hlinksldjump"/>
            <a:extLst>
              <a:ext uri="{FF2B5EF4-FFF2-40B4-BE49-F238E27FC236}">
                <a16:creationId xmlns:a16="http://schemas.microsoft.com/office/drawing/2014/main" id="{ADE5F5A7-82B2-5245-3A46-72FEA3359611}"/>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8"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Arrow: Right 9">
            <a:hlinkClick r:id="" action="ppaction://hlinkshowjump?jump=nextslide"/>
            <a:extLst>
              <a:ext uri="{FF2B5EF4-FFF2-40B4-BE49-F238E27FC236}">
                <a16:creationId xmlns:a16="http://schemas.microsoft.com/office/drawing/2014/main" id="{85AB0889-3758-01F6-2E7C-FADC97054CA1}"/>
              </a:ext>
            </a:extLst>
          </p:cNvPr>
          <p:cNvSpPr/>
          <p:nvPr/>
        </p:nvSpPr>
        <p:spPr>
          <a:xfrm>
            <a:off x="7362613" y="4647600"/>
            <a:ext cx="602827" cy="36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11" name="Slide Number Placeholder 10">
            <a:extLst>
              <a:ext uri="{FF2B5EF4-FFF2-40B4-BE49-F238E27FC236}">
                <a16:creationId xmlns:a16="http://schemas.microsoft.com/office/drawing/2014/main" id="{293612EB-5143-F558-C914-E189E8EE1EA4}"/>
              </a:ext>
            </a:extLst>
          </p:cNvPr>
          <p:cNvSpPr>
            <a:spLocks noGrp="1"/>
          </p:cNvSpPr>
          <p:nvPr>
            <p:ph type="sldNum" sz="quarter" idx="11"/>
          </p:nvPr>
        </p:nvSpPr>
        <p:spPr/>
        <p:txBody>
          <a:bodyPr/>
          <a:lstStyle/>
          <a:p>
            <a:fld id="{F25965E0-7062-474C-8671-DB3A3CE669B0}" type="slidenum">
              <a:rPr lang="nl-NL" smtClean="0"/>
              <a:pPr/>
              <a:t>97</a:t>
            </a:fld>
            <a:endParaRPr lang="nl-NL" dirty="0"/>
          </a:p>
        </p:txBody>
      </p:sp>
    </p:spTree>
    <p:extLst>
      <p:ext uri="{BB962C8B-B14F-4D97-AF65-F5344CB8AC3E}">
        <p14:creationId xmlns:p14="http://schemas.microsoft.com/office/powerpoint/2010/main" val="130503656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689A5438-69F9-259D-FBC1-8D44D5848070}"/>
              </a:ext>
            </a:extLst>
          </p:cNvPr>
          <p:cNvSpPr>
            <a:spLocks noGrp="1"/>
          </p:cNvSpPr>
          <p:nvPr>
            <p:ph type="body" sz="quarter" idx="10"/>
          </p:nvPr>
        </p:nvSpPr>
        <p:spPr>
          <a:xfrm>
            <a:off x="2707274" y="1459473"/>
            <a:ext cx="5855993" cy="2471305"/>
          </a:xfrm>
        </p:spPr>
        <p:txBody>
          <a:bodyPr/>
          <a:lstStyle/>
          <a:p>
            <a:r>
              <a:rPr lang="en-GB" b="1"/>
              <a:t>Upscaling in time: </a:t>
            </a:r>
            <a:br>
              <a:rPr lang="en-GB" b="1"/>
            </a:br>
            <a:r>
              <a:rPr lang="en-GB"/>
              <a:t>necessary if the quantification is limited to a small time period and the target is to estimate the FL for a longer period. E.g., can real measurements for 2 weeks be multiplied by 26 to obtain annual FL data? Is there a seasonality effect?</a:t>
            </a:r>
          </a:p>
          <a:p>
            <a:r>
              <a:rPr lang="en-GB" b="1"/>
              <a:t>Upscaling number of locations: </a:t>
            </a:r>
            <a:br>
              <a:rPr lang="en-GB" b="1"/>
            </a:br>
            <a:r>
              <a:rPr lang="en-GB"/>
              <a:t>if you interview 50 farmers out of 10,000; is that enough to reach a certain accuracy if you scale up? (</a:t>
            </a:r>
            <a:r>
              <a:rPr lang="en-GB">
                <a:hlinkClick r:id="rId2"/>
              </a:rPr>
              <a:t>https://www.calculator.net/sample-size-calculator.html</a:t>
            </a:r>
            <a:r>
              <a:rPr lang="en-GB"/>
              <a:t> )</a:t>
            </a:r>
            <a:endParaRPr lang="en-GB"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US"/>
              <a:t>Step 5: Remarks on data analysis</a:t>
            </a:r>
            <a:endParaRPr lang="en-US" dirty="0"/>
          </a:p>
        </p:txBody>
      </p:sp>
      <p:sp>
        <p:nvSpPr>
          <p:cNvPr id="8" name="Rechthoek 7">
            <a:hlinkClick r:id="rId3" action="ppaction://hlinksldjump"/>
            <a:extLst>
              <a:ext uri="{FF2B5EF4-FFF2-40B4-BE49-F238E27FC236}">
                <a16:creationId xmlns:a16="http://schemas.microsoft.com/office/drawing/2014/main" id="{FB10AA20-B62D-7274-7D9F-97E82375622C}"/>
              </a:ext>
            </a:extLst>
          </p:cNvPr>
          <p:cNvSpPr/>
          <p:nvPr/>
        </p:nvSpPr>
        <p:spPr>
          <a:xfrm>
            <a:off x="381000" y="164862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Pijl: vijfhoek 8">
            <a:hlinkClick r:id="rId4" action="ppaction://hlinksldjump"/>
            <a:extLst>
              <a:ext uri="{FF2B5EF4-FFF2-40B4-BE49-F238E27FC236}">
                <a16:creationId xmlns:a16="http://schemas.microsoft.com/office/drawing/2014/main" id="{404C75D4-7EAF-599A-5FA3-FE5BB6CFC940}"/>
              </a:ext>
            </a:extLst>
          </p:cNvPr>
          <p:cNvSpPr/>
          <p:nvPr/>
        </p:nvSpPr>
        <p:spPr>
          <a:xfrm>
            <a:off x="381000" y="2141419"/>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Rechthoek 12">
            <a:hlinkClick r:id="rId5" action="ppaction://hlinksldjump"/>
            <a:extLst>
              <a:ext uri="{FF2B5EF4-FFF2-40B4-BE49-F238E27FC236}">
                <a16:creationId xmlns:a16="http://schemas.microsoft.com/office/drawing/2014/main" id="{4A9A90E9-714F-A0E9-0E34-FA803F40A999}"/>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6" action="ppaction://hlinksldjump"/>
            <a:extLst>
              <a:ext uri="{FF2B5EF4-FFF2-40B4-BE49-F238E27FC236}">
                <a16:creationId xmlns:a16="http://schemas.microsoft.com/office/drawing/2014/main" id="{A544AD56-77DC-531A-B846-CEFE6FDEDF9F}"/>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7" action="ppaction://hlinksldjump"/>
            <a:extLst>
              <a:ext uri="{FF2B5EF4-FFF2-40B4-BE49-F238E27FC236}">
                <a16:creationId xmlns:a16="http://schemas.microsoft.com/office/drawing/2014/main" id="{45522E3D-6D5F-C286-4521-1328C0A911B8}"/>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8" action="ppaction://hlinksldjump"/>
            <a:extLst>
              <a:ext uri="{FF2B5EF4-FFF2-40B4-BE49-F238E27FC236}">
                <a16:creationId xmlns:a16="http://schemas.microsoft.com/office/drawing/2014/main" id="{85D622C9-3663-6226-FCC0-67DE5DF38AB8}"/>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08901306-9C54-6737-2C88-A468E8DD7AB6}"/>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4" name="TextBox 3">
            <a:hlinkClick r:id="rId9" action="ppaction://hlinksldjump"/>
            <a:extLst>
              <a:ext uri="{FF2B5EF4-FFF2-40B4-BE49-F238E27FC236}">
                <a16:creationId xmlns:a16="http://schemas.microsoft.com/office/drawing/2014/main" id="{ADE5F5A7-82B2-5245-3A46-72FEA3359611}"/>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9"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81946A2D-70A8-E678-15AC-50710F16EBFB}"/>
              </a:ext>
            </a:extLst>
          </p:cNvPr>
          <p:cNvSpPr>
            <a:spLocks noGrp="1"/>
          </p:cNvSpPr>
          <p:nvPr>
            <p:ph type="sldNum" sz="quarter" idx="11"/>
          </p:nvPr>
        </p:nvSpPr>
        <p:spPr/>
        <p:txBody>
          <a:bodyPr/>
          <a:lstStyle/>
          <a:p>
            <a:fld id="{F25965E0-7062-474C-8671-DB3A3CE669B0}" type="slidenum">
              <a:rPr lang="nl-NL" smtClean="0"/>
              <a:pPr/>
              <a:t>98</a:t>
            </a:fld>
            <a:endParaRPr lang="nl-NL" dirty="0"/>
          </a:p>
        </p:txBody>
      </p:sp>
    </p:spTree>
    <p:extLst>
      <p:ext uri="{BB962C8B-B14F-4D97-AF65-F5344CB8AC3E}">
        <p14:creationId xmlns:p14="http://schemas.microsoft.com/office/powerpoint/2010/main" val="25830471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030B1FC-2079-3CAC-6F1C-F14605BD649B}"/>
              </a:ext>
            </a:extLst>
          </p:cNvPr>
          <p:cNvSpPr>
            <a:spLocks noGrp="1"/>
          </p:cNvSpPr>
          <p:nvPr>
            <p:ph type="body" sz="quarter" idx="10"/>
          </p:nvPr>
        </p:nvSpPr>
        <p:spPr/>
        <p:txBody>
          <a:bodyPr/>
          <a:lstStyle/>
          <a:p>
            <a:pPr marL="228600" indent="-228600">
              <a:buClr>
                <a:schemeClr val="tx1"/>
              </a:buClr>
              <a:buSzPct val="100000"/>
              <a:buFont typeface="+mj-lt"/>
              <a:buAutoNum type="arabicPeriod"/>
            </a:pPr>
            <a:r>
              <a:rPr lang="nl-NL" dirty="0">
                <a:solidFill>
                  <a:schemeClr val="accent4"/>
                </a:solidFill>
                <a:hlinkClick r:id="rId2">
                  <a:extLst>
                    <a:ext uri="{A12FA001-AC4F-418D-AE19-62706E023703}">
                      <ahyp:hlinkClr xmlns:ahyp="http://schemas.microsoft.com/office/drawing/2018/hyperlinkcolor" val="tx"/>
                    </a:ext>
                  </a:extLst>
                </a:hlinkClick>
              </a:rPr>
              <a:t>http://www.cec.org/files/documents/publications/11869-why-and-how-measure-food-loss-and-waste-practical-guide-version-20-en.pdf</a:t>
            </a:r>
          </a:p>
          <a:p>
            <a:pPr marL="228600" indent="-228600">
              <a:buClr>
                <a:schemeClr val="tx1"/>
              </a:buClr>
              <a:buSzPct val="100000"/>
              <a:buFont typeface="+mj-lt"/>
              <a:buAutoNum type="arabicPeriod"/>
            </a:pPr>
            <a:r>
              <a:rPr lang="nl-NL" dirty="0">
                <a:solidFill>
                  <a:schemeClr val="accent4"/>
                </a:solidFill>
                <a:hlinkClick r:id="rId2">
                  <a:extLst>
                    <a:ext uri="{A12FA001-AC4F-418D-AE19-62706E023703}">
                      <ahyp:hlinkClr xmlns:ahyp="http://schemas.microsoft.com/office/drawing/2018/hyperlinkcolor" val="tx"/>
                    </a:ext>
                  </a:extLst>
                </a:hlinkClick>
              </a:rPr>
              <a:t>https://hal.inrae.fr/hal-02799764v1/</a:t>
            </a:r>
            <a:endParaRPr lang="nl-NL" dirty="0">
              <a:solidFill>
                <a:schemeClr val="accent4"/>
              </a:solidFill>
            </a:endParaRPr>
          </a:p>
          <a:p>
            <a:pPr>
              <a:buClr>
                <a:schemeClr val="tx1"/>
              </a:buClr>
            </a:pPr>
            <a:endParaRPr lang="nl-NL"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US"/>
              <a:t>Background: Reference list</a:t>
            </a:r>
            <a:endParaRPr lang="en-US" dirty="0"/>
          </a:p>
        </p:txBody>
      </p:sp>
      <p:sp>
        <p:nvSpPr>
          <p:cNvPr id="8" name="Rechthoek 7">
            <a:hlinkClick r:id="rId3" action="ppaction://hlinksldjump"/>
            <a:extLst>
              <a:ext uri="{FF2B5EF4-FFF2-40B4-BE49-F238E27FC236}">
                <a16:creationId xmlns:a16="http://schemas.microsoft.com/office/drawing/2014/main" id="{E55B9C91-027C-7464-230D-22B412755E2D}"/>
              </a:ext>
            </a:extLst>
          </p:cNvPr>
          <p:cNvSpPr/>
          <p:nvPr/>
        </p:nvSpPr>
        <p:spPr>
          <a:xfrm>
            <a:off x="381000" y="164882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4" action="ppaction://hlinksldjump"/>
            <a:extLst>
              <a:ext uri="{FF2B5EF4-FFF2-40B4-BE49-F238E27FC236}">
                <a16:creationId xmlns:a16="http://schemas.microsoft.com/office/drawing/2014/main" id="{D26EF9CF-56B9-CFD4-F344-D971A0D1A4CE}"/>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 on data analysis</a:t>
            </a:r>
          </a:p>
        </p:txBody>
      </p:sp>
      <p:sp>
        <p:nvSpPr>
          <p:cNvPr id="13" name="Pijl: vijfhoek 12">
            <a:hlinkClick r:id="rId5" action="ppaction://hlinksldjump"/>
            <a:extLst>
              <a:ext uri="{FF2B5EF4-FFF2-40B4-BE49-F238E27FC236}">
                <a16:creationId xmlns:a16="http://schemas.microsoft.com/office/drawing/2014/main" id="{D5FAC154-31B1-FAE2-47F6-9815EC821B47}"/>
              </a:ext>
            </a:extLst>
          </p:cNvPr>
          <p:cNvSpPr/>
          <p:nvPr/>
        </p:nvSpPr>
        <p:spPr>
          <a:xfrm>
            <a:off x="381000" y="3988800"/>
            <a:ext cx="2044148" cy="36576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6" action="ppaction://hlinksldjump"/>
            <a:extLst>
              <a:ext uri="{FF2B5EF4-FFF2-40B4-BE49-F238E27FC236}">
                <a16:creationId xmlns:a16="http://schemas.microsoft.com/office/drawing/2014/main" id="{45165CE8-2B24-610B-0DF4-4496F4596899}"/>
              </a:ext>
            </a:extLst>
          </p:cNvPr>
          <p:cNvSpPr/>
          <p:nvPr/>
        </p:nvSpPr>
        <p:spPr>
          <a:xfrm>
            <a:off x="381000" y="1156228"/>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7" action="ppaction://hlinksldjump"/>
            <a:extLst>
              <a:ext uri="{FF2B5EF4-FFF2-40B4-BE49-F238E27FC236}">
                <a16:creationId xmlns:a16="http://schemas.microsoft.com/office/drawing/2014/main" id="{5A6AB7AD-5E93-9885-2CF8-6012455D21AE}"/>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8" action="ppaction://hlinksldjump"/>
            <a:extLst>
              <a:ext uri="{FF2B5EF4-FFF2-40B4-BE49-F238E27FC236}">
                <a16:creationId xmlns:a16="http://schemas.microsoft.com/office/drawing/2014/main" id="{123374C9-6FB9-4F86-A967-6C6548D9B488}"/>
              </a:ext>
            </a:extLst>
          </p:cNvPr>
          <p:cNvSpPr/>
          <p:nvPr/>
        </p:nvSpPr>
        <p:spPr>
          <a:xfrm>
            <a:off x="381000" y="663632"/>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8929908D-C980-F77C-B486-E8553C5A13FB}"/>
              </a:ext>
            </a:extLst>
          </p:cNvPr>
          <p:cNvSpPr txBox="1"/>
          <p:nvPr/>
        </p:nvSpPr>
        <p:spPr>
          <a:xfrm>
            <a:off x="8223250" y="4660053"/>
            <a:ext cx="336550" cy="306302"/>
          </a:xfrm>
          <a:prstGeom prst="rect">
            <a:avLst/>
          </a:prstGeom>
          <a:solidFill>
            <a:schemeClr val="tx2">
              <a:lumMod val="20000"/>
              <a:lumOff val="80000"/>
            </a:schemeClr>
          </a:solidFill>
          <a:ln w="19050">
            <a:solidFill>
              <a:schemeClr val="accent4"/>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4"/>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4"/>
              </a:solidFill>
              <a:effectLst/>
              <a:uLnTx/>
              <a:uFillTx/>
              <a:latin typeface="Arial" panose="020B0604020202020204" pitchFamily="34" charset="0"/>
              <a:ea typeface="+mn-ea"/>
              <a:cs typeface="+mn-cs"/>
            </a:endParaRPr>
          </a:p>
        </p:txBody>
      </p:sp>
      <p:sp>
        <p:nvSpPr>
          <p:cNvPr id="5" name="TextBox 4">
            <a:hlinkClick r:id="rId9" action="ppaction://hlinksldjump"/>
            <a:extLst>
              <a:ext uri="{FF2B5EF4-FFF2-40B4-BE49-F238E27FC236}">
                <a16:creationId xmlns:a16="http://schemas.microsoft.com/office/drawing/2014/main" id="{146A03B9-D864-8E0B-4B8D-758350F0777F}"/>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9"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E22650F8-273E-7D8E-926E-D1CC0677532E}"/>
              </a:ext>
            </a:extLst>
          </p:cNvPr>
          <p:cNvSpPr>
            <a:spLocks noGrp="1"/>
          </p:cNvSpPr>
          <p:nvPr>
            <p:ph type="sldNum" sz="quarter" idx="11"/>
          </p:nvPr>
        </p:nvSpPr>
        <p:spPr/>
        <p:txBody>
          <a:bodyPr/>
          <a:lstStyle/>
          <a:p>
            <a:fld id="{F25965E0-7062-474C-8671-DB3A3CE669B0}" type="slidenum">
              <a:rPr lang="nl-NL" smtClean="0"/>
              <a:pPr/>
              <a:t>99</a:t>
            </a:fld>
            <a:endParaRPr lang="nl-NL" dirty="0"/>
          </a:p>
        </p:txBody>
      </p:sp>
    </p:spTree>
    <p:extLst>
      <p:ext uri="{BB962C8B-B14F-4D97-AF65-F5344CB8AC3E}">
        <p14:creationId xmlns:p14="http://schemas.microsoft.com/office/powerpoint/2010/main" val="3305963213"/>
      </p:ext>
    </p:extLst>
  </p:cSld>
  <p:clrMapOvr>
    <a:masterClrMapping/>
  </p:clrMapOvr>
</p:sld>
</file>

<file path=ppt/theme/theme1.xml><?xml version="1.0" encoding="utf-8"?>
<a:theme xmlns:a="http://schemas.openxmlformats.org/drawingml/2006/main" name="WUR">
  <a:themeElements>
    <a:clrScheme name="Food Loss quantification">
      <a:dk1>
        <a:srgbClr val="000000"/>
      </a:dk1>
      <a:lt1>
        <a:srgbClr val="FFFFFF"/>
      </a:lt1>
      <a:dk2>
        <a:srgbClr val="000000"/>
      </a:dk2>
      <a:lt2>
        <a:srgbClr val="FFFFFF"/>
      </a:lt2>
      <a:accent1>
        <a:srgbClr val="633419"/>
      </a:accent1>
      <a:accent2>
        <a:srgbClr val="C93D27"/>
      </a:accent2>
      <a:accent3>
        <a:srgbClr val="D5D2CA"/>
      </a:accent3>
      <a:accent4>
        <a:srgbClr val="E97D24"/>
      </a:accent4>
      <a:accent5>
        <a:srgbClr val="92D050"/>
      </a:accent5>
      <a:accent6>
        <a:srgbClr val="FFFFFF"/>
      </a:accent6>
      <a:hlink>
        <a:srgbClr val="C93D27"/>
      </a:hlink>
      <a:folHlink>
        <a:srgbClr val="C93D27"/>
      </a:folHlink>
    </a:clrScheme>
    <a:fontScheme name="Food loss quantificatio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ts val="1800"/>
          </a:lnSpc>
          <a:defRPr sz="1400" dirty="0" err="1" smtClean="0">
            <a:latin typeface="Verdana" pitchFamily="34" charset="0"/>
          </a:defRPr>
        </a:defPPr>
      </a:lstStyle>
    </a:tx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A09FF7B471CE429C0676C17D05B0AC" ma:contentTypeVersion="5" ma:contentTypeDescription="Een nieuw document maken." ma:contentTypeScope="" ma:versionID="0478dc155a79f336baa015f81860de5c">
  <xsd:schema xmlns:xsd="http://www.w3.org/2001/XMLSchema" xmlns:xs="http://www.w3.org/2001/XMLSchema" xmlns:p="http://schemas.microsoft.com/office/2006/metadata/properties" xmlns:ns2="1d2e81e5-48de-4165-bcfa-e0eefc47bb21" xmlns:ns3="24986086-14d3-463e-b16f-7df244f62603" targetNamespace="http://schemas.microsoft.com/office/2006/metadata/properties" ma:root="true" ma:fieldsID="5c0f097c266c9be507384d8617070c98" ns2:_="" ns3:_="">
    <xsd:import namespace="1d2e81e5-48de-4165-bcfa-e0eefc47bb21"/>
    <xsd:import namespace="24986086-14d3-463e-b16f-7df244f6260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2e81e5-48de-4165-bcfa-e0eefc47bb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986086-14d3-463e-b16f-7df244f62603"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C25FC8F-E719-4EE4-8198-AA5E2C47B9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2e81e5-48de-4165-bcfa-e0eefc47bb21"/>
    <ds:schemaRef ds:uri="24986086-14d3-463e-b16f-7df244f626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2CBB1A-EC35-4EE6-81BD-B8E57E5CE74F}">
  <ds:schemaRefs>
    <ds:schemaRef ds:uri="http://schemas.microsoft.com/sharepoint/v3/contenttype/forms"/>
  </ds:schemaRefs>
</ds:datastoreItem>
</file>

<file path=customXml/itemProps3.xml><?xml version="1.0" encoding="utf-8"?>
<ds:datastoreItem xmlns:ds="http://schemas.openxmlformats.org/officeDocument/2006/customXml" ds:itemID="{9755A920-4F6C-46CF-B326-710E16889204}">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1d2e81e5-48de-4165-bcfa-e0eefc47bb21"/>
    <ds:schemaRef ds:uri="24986086-14d3-463e-b16f-7df244f62603"/>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6048</TotalTime>
  <Words>12342</Words>
  <Application>Microsoft Office PowerPoint</Application>
  <PresentationFormat>On-screen Show (16:9)</PresentationFormat>
  <Paragraphs>2145</Paragraphs>
  <Slides>108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108</vt:i4>
      </vt:variant>
    </vt:vector>
  </HeadingPairs>
  <TitlesOfParts>
    <vt:vector size="113" baseType="lpstr">
      <vt:lpstr>Arial</vt:lpstr>
      <vt:lpstr>Calibri</vt:lpstr>
      <vt:lpstr>Verdana</vt:lpstr>
      <vt:lpstr>Wingdings</vt:lpstr>
      <vt:lpstr>WUR</vt:lpstr>
      <vt:lpstr>PowerPoint Presentation</vt:lpstr>
      <vt:lpstr>Food loss (and waste)</vt:lpstr>
      <vt:lpstr>Legend</vt:lpstr>
      <vt:lpstr>What steps to take?</vt:lpstr>
      <vt:lpstr>Step 1: Define goal(s)</vt:lpstr>
      <vt:lpstr>Step 1: Define goal(s)</vt:lpstr>
      <vt:lpstr>External: EU regulation</vt:lpstr>
      <vt:lpstr>EU - Goal</vt:lpstr>
      <vt:lpstr>External: SDG 12.3</vt:lpstr>
      <vt:lpstr>SDG 12.3 - Goal</vt:lpstr>
      <vt:lpstr>External: NL government</vt:lpstr>
      <vt:lpstr>NL government – Goal</vt:lpstr>
      <vt:lpstr>Choose your own goal(s)</vt:lpstr>
      <vt:lpstr>Step 2: Make the goal(s) SMART</vt:lpstr>
      <vt:lpstr>Step 2: Make the goal(s) SMART</vt:lpstr>
      <vt:lpstr>Step 2: Make the goal(s) SMART</vt:lpstr>
      <vt:lpstr>Step 2a) Focus select one per item </vt:lpstr>
      <vt:lpstr>Examples own choices Step 2a) Focus</vt:lpstr>
      <vt:lpstr>Remark</vt:lpstr>
      <vt:lpstr>Step 2b) Decide on the quantification unit</vt:lpstr>
      <vt:lpstr>Step 2b) Decide on the quantification unit</vt:lpstr>
      <vt:lpstr>Step 2b) Remarks on the quantification unit</vt:lpstr>
      <vt:lpstr>Step 2c) What FL(W) definition to use?</vt:lpstr>
      <vt:lpstr>Step 2: Make the goal(s) SMART: choose</vt:lpstr>
      <vt:lpstr>EU – Focus</vt:lpstr>
      <vt:lpstr>EU - Quantification unit</vt:lpstr>
      <vt:lpstr>EU – Definition Food Waste* </vt:lpstr>
      <vt:lpstr>EU – Indicators for food waste</vt:lpstr>
      <vt:lpstr>EU – More information?</vt:lpstr>
      <vt:lpstr>SDG 12.3 – Focus</vt:lpstr>
      <vt:lpstr>SDG 12.3 – Quantification Unit</vt:lpstr>
      <vt:lpstr>SDG 12.3 – Definition FL</vt:lpstr>
      <vt:lpstr>SDG 12.3 – Indicator(s)</vt:lpstr>
      <vt:lpstr>SDG 12.3 – More information?</vt:lpstr>
      <vt:lpstr>NL government – focus</vt:lpstr>
      <vt:lpstr>NL government – Quantification unit</vt:lpstr>
      <vt:lpstr>NL government – Definition FLW</vt:lpstr>
      <vt:lpstr>NL government – Indicators</vt:lpstr>
      <vt:lpstr>NL government – More information</vt:lpstr>
      <vt:lpstr>Own goal(s) -  Focus</vt:lpstr>
      <vt:lpstr>Own goal(s) -  Quantification unit</vt:lpstr>
      <vt:lpstr>Own goal(s) – Definition Food Loss (and Waste)</vt:lpstr>
      <vt:lpstr>Examples of quantification indicators</vt:lpstr>
      <vt:lpstr>Important final remark</vt:lpstr>
      <vt:lpstr>Food waste hierarchy (Moerman)</vt:lpstr>
      <vt:lpstr>Step 3: What Type of information needed?</vt:lpstr>
      <vt:lpstr>Most common types of required data</vt:lpstr>
      <vt:lpstr>Type of information you need</vt:lpstr>
      <vt:lpstr>Step 4: Select quantification method</vt:lpstr>
      <vt:lpstr>Approach for method selection</vt:lpstr>
      <vt:lpstr>Approach for method selection</vt:lpstr>
      <vt:lpstr>a) Provide process scheme within SCL </vt:lpstr>
      <vt:lpstr>b) What process you want to quantify for?</vt:lpstr>
      <vt:lpstr>c) Considerations method selection per process </vt:lpstr>
      <vt:lpstr>d) List of quantification methods </vt:lpstr>
      <vt:lpstr>Method description: Assessing volume</vt:lpstr>
      <vt:lpstr>Method characteristics: Assessing volume</vt:lpstr>
      <vt:lpstr>Remarks: Assessing volume</vt:lpstr>
      <vt:lpstr>Method description: Counting</vt:lpstr>
      <vt:lpstr>Method characteristics: Counting</vt:lpstr>
      <vt:lpstr>Remarks: Counting</vt:lpstr>
      <vt:lpstr>Method description: Diaries</vt:lpstr>
      <vt:lpstr>Method characteristics: Diaries</vt:lpstr>
      <vt:lpstr>Remarks: Diaries</vt:lpstr>
      <vt:lpstr>Method description: Direct weighing</vt:lpstr>
      <vt:lpstr>Method characteristics: Direct weighing</vt:lpstr>
      <vt:lpstr>Remarks: Direct weighing</vt:lpstr>
      <vt:lpstr>Method description: Expert opinion</vt:lpstr>
      <vt:lpstr>Method characteristics: Expert opinion</vt:lpstr>
      <vt:lpstr>Remarks: Expert opinion</vt:lpstr>
      <vt:lpstr>Method description: Mass balance</vt:lpstr>
      <vt:lpstr>Method characteristics: Mass balance</vt:lpstr>
      <vt:lpstr>Remarks: Mass balance</vt:lpstr>
      <vt:lpstr>Method description: Modeling</vt:lpstr>
      <vt:lpstr>Method characteristics: Modeling</vt:lpstr>
      <vt:lpstr>Remarks: Modeling</vt:lpstr>
      <vt:lpstr>Method description: Proxy data</vt:lpstr>
      <vt:lpstr>Method characteristics: Proxy data</vt:lpstr>
      <vt:lpstr>Remarks: Proxy data</vt:lpstr>
      <vt:lpstr>Method description: Records</vt:lpstr>
      <vt:lpstr>Method characteristics: Records</vt:lpstr>
      <vt:lpstr>Remarks: Records</vt:lpstr>
      <vt:lpstr>Method description: Secondary data/literature</vt:lpstr>
      <vt:lpstr>Method characteristics: Secondary data/literature</vt:lpstr>
      <vt:lpstr>Remarks: Secondary data/literature </vt:lpstr>
      <vt:lpstr>Method description: Surveys/interviews</vt:lpstr>
      <vt:lpstr>Method characteristics: Surveys/interviews</vt:lpstr>
      <vt:lpstr>Remarks: Surveys/interviews</vt:lpstr>
      <vt:lpstr>Method description: Waste composition analysis</vt:lpstr>
      <vt:lpstr>Method characteristics: Waste composition analysis</vt:lpstr>
      <vt:lpstr>Remarks: Waste composition analysis</vt:lpstr>
      <vt:lpstr>e) The method selection can be based on  three elements:</vt:lpstr>
      <vt:lpstr>e) Which method is suitable/used for what? (see         )</vt:lpstr>
      <vt:lpstr>e) Which method matches user preferences? (see         )</vt:lpstr>
      <vt:lpstr>f) Examples Fruits and vegetables</vt:lpstr>
      <vt:lpstr>Step 5: Remarks on data analysis</vt:lpstr>
      <vt:lpstr>Step 5: Remarks on data analysis</vt:lpstr>
      <vt:lpstr>Step 5: Remarks on data analysis</vt:lpstr>
      <vt:lpstr>Background: Reference list</vt:lpstr>
      <vt:lpstr>PowerPoint Presentation</vt:lpstr>
      <vt:lpstr>PowerPoint Presentation</vt:lpstr>
      <vt:lpstr>PowerPoint Presentation</vt:lpstr>
      <vt:lpstr>PowerPoint Presentation</vt:lpstr>
      <vt:lpstr>PowerPoint Presentation</vt:lpstr>
      <vt:lpstr>PowerPoint Presentation</vt:lpstr>
      <vt:lpstr>FLW protocol overview</vt:lpstr>
      <vt:lpstr>Abbreviations</vt:lpstr>
      <vt:lpstr>Contact information</vt:lpstr>
    </vt:vector>
  </TitlesOfParts>
  <Company>Wageningen University &amp;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Soethoudt, Han</dc:creator>
  <cp:lastModifiedBy>Martin Brinkman</cp:lastModifiedBy>
  <cp:revision>554</cp:revision>
  <dcterms:created xsi:type="dcterms:W3CDTF">2011-09-29T08:30:03Z</dcterms:created>
  <dcterms:modified xsi:type="dcterms:W3CDTF">2024-06-20T08:25:35Z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WHUKW</vt:lpwstr>
  </property>
  <property fmtid="{D5CDD505-2E9C-101B-9397-08002B2CF9AE}" pid="3" name="ContentTypeId">
    <vt:lpwstr>0x01010022A09FF7B471CE429C0676C17D05B0AC</vt:lpwstr>
  </property>
</Properties>
</file>